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259" r:id="rId3"/>
    <p:sldId id="264" r:id="rId4"/>
    <p:sldId id="260" r:id="rId5"/>
    <p:sldId id="265" r:id="rId6"/>
    <p:sldId id="261" r:id="rId7"/>
    <p:sldId id="263" r:id="rId8"/>
    <p:sldId id="279" r:id="rId9"/>
    <p:sldId id="266" r:id="rId10"/>
    <p:sldId id="262" r:id="rId11"/>
    <p:sldId id="25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2" r:id="rId26"/>
    <p:sldId id="281"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3" r:id="rId44"/>
    <p:sldId id="302" r:id="rId45"/>
    <p:sldId id="301" r:id="rId46"/>
    <p:sldId id="304" r:id="rId47"/>
    <p:sldId id="305" r:id="rId48"/>
    <p:sldId id="306" r:id="rId49"/>
    <p:sldId id="307" r:id="rId50"/>
    <p:sldId id="308" r:id="rId51"/>
    <p:sldId id="309" r:id="rId52"/>
    <p:sldId id="321" r:id="rId53"/>
    <p:sldId id="322" r:id="rId54"/>
    <p:sldId id="323" r:id="rId55"/>
    <p:sldId id="310" r:id="rId56"/>
    <p:sldId id="314" r:id="rId57"/>
    <p:sldId id="315" r:id="rId58"/>
    <p:sldId id="318" r:id="rId59"/>
    <p:sldId id="319" r:id="rId60"/>
    <p:sldId id="320" r:id="rId61"/>
    <p:sldId id="312" r:id="rId62"/>
    <p:sldId id="311" r:id="rId6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1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A157C-DB1B-44B4-BD04-5E97FA86122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TW" altLang="en-US"/>
        </a:p>
      </dgm:t>
    </dgm:pt>
    <dgm:pt modelId="{C2EBFBD0-96C2-4E90-B0FC-98FA9FE365B6}">
      <dgm:prSet/>
      <dgm:spPr>
        <a:solidFill>
          <a:srgbClr val="FFC000"/>
        </a:solidFill>
      </dgm:spPr>
      <dgm:t>
        <a:bodyPr/>
        <a:lstStyle/>
        <a:p>
          <a:r>
            <a:rPr lang="en-US" altLang="en-US" dirty="0" smtClean="0">
              <a:solidFill>
                <a:srgbClr val="00B050"/>
              </a:solidFill>
            </a:rPr>
            <a:t>(1)</a:t>
          </a:r>
          <a:r>
            <a:rPr lang="zh-TW" altLang="en-US" dirty="0" smtClean="0">
              <a:solidFill>
                <a:srgbClr val="00B050"/>
              </a:solidFill>
            </a:rPr>
            <a:t>擬定</a:t>
          </a:r>
        </a:p>
        <a:p>
          <a:r>
            <a:rPr lang="zh-TW" altLang="en-US" dirty="0" smtClean="0">
              <a:solidFill>
                <a:srgbClr val="00B050"/>
              </a:solidFill>
            </a:rPr>
            <a:t>稽核計畫</a:t>
          </a:r>
          <a:endParaRPr lang="zh-TW" altLang="en-US" dirty="0">
            <a:solidFill>
              <a:srgbClr val="00B050"/>
            </a:solidFill>
          </a:endParaRPr>
        </a:p>
      </dgm:t>
    </dgm:pt>
    <dgm:pt modelId="{399704E3-20E6-4015-800F-B690F35A18E5}" type="parTrans" cxnId="{2129AC6F-CB53-425E-89E7-A8454D20EE47}">
      <dgm:prSet/>
      <dgm:spPr/>
      <dgm:t>
        <a:bodyPr/>
        <a:lstStyle/>
        <a:p>
          <a:endParaRPr lang="zh-TW" altLang="en-US"/>
        </a:p>
      </dgm:t>
    </dgm:pt>
    <dgm:pt modelId="{0811C65D-2B79-4542-B474-BF3569536E34}" type="sibTrans" cxnId="{2129AC6F-CB53-425E-89E7-A8454D20EE47}">
      <dgm:prSet/>
      <dgm:spPr>
        <a:ln w="38100">
          <a:solidFill>
            <a:srgbClr val="00B0F0"/>
          </a:solidFill>
        </a:ln>
      </dgm:spPr>
      <dgm:t>
        <a:bodyPr/>
        <a:lstStyle/>
        <a:p>
          <a:endParaRPr lang="zh-TW" altLang="en-US"/>
        </a:p>
      </dgm:t>
    </dgm:pt>
    <dgm:pt modelId="{C679ECEB-D2A2-412D-800B-3B3BC3A65CD9}">
      <dgm:prSet/>
      <dgm:spPr>
        <a:solidFill>
          <a:schemeClr val="accent6">
            <a:lumMod val="75000"/>
          </a:schemeClr>
        </a:solidFill>
      </dgm:spPr>
      <dgm:t>
        <a:bodyPr/>
        <a:lstStyle/>
        <a:p>
          <a:r>
            <a:rPr lang="en-US" altLang="en-US" dirty="0" smtClean="0"/>
            <a:t>(2)</a:t>
          </a:r>
          <a:r>
            <a:rPr lang="zh-TW" altLang="en-US" dirty="0" smtClean="0"/>
            <a:t>蒐集</a:t>
          </a:r>
        </a:p>
        <a:p>
          <a:r>
            <a:rPr lang="zh-TW" altLang="en-US" dirty="0" smtClean="0"/>
            <a:t>佐證資料</a:t>
          </a:r>
          <a:endParaRPr lang="zh-TW" altLang="en-US" dirty="0"/>
        </a:p>
      </dgm:t>
    </dgm:pt>
    <dgm:pt modelId="{7D506FC4-AF49-41F5-B8BD-8C2EF898AB26}" type="parTrans" cxnId="{09E6E0BA-20FF-4B60-B9F7-F82A35801379}">
      <dgm:prSet/>
      <dgm:spPr/>
      <dgm:t>
        <a:bodyPr/>
        <a:lstStyle/>
        <a:p>
          <a:endParaRPr lang="zh-TW" altLang="en-US"/>
        </a:p>
      </dgm:t>
    </dgm:pt>
    <dgm:pt modelId="{F057BE4F-A826-4B21-8DE4-6B05212D896D}" type="sibTrans" cxnId="{09E6E0BA-20FF-4B60-B9F7-F82A35801379}">
      <dgm:prSet/>
      <dgm:spPr>
        <a:ln w="38100">
          <a:solidFill>
            <a:srgbClr val="00B0F0"/>
          </a:solidFill>
        </a:ln>
      </dgm:spPr>
      <dgm:t>
        <a:bodyPr/>
        <a:lstStyle/>
        <a:p>
          <a:endParaRPr lang="zh-TW" altLang="en-US"/>
        </a:p>
      </dgm:t>
    </dgm:pt>
    <dgm:pt modelId="{F4932548-889C-42E4-93C8-1DD0532C6D0E}">
      <dgm:prSet/>
      <dgm:spPr>
        <a:solidFill>
          <a:srgbClr val="00B050"/>
        </a:solidFill>
      </dgm:spPr>
      <dgm:t>
        <a:bodyPr/>
        <a:lstStyle/>
        <a:p>
          <a:r>
            <a:rPr lang="en-US" altLang="en-US" dirty="0" smtClean="0">
              <a:solidFill>
                <a:srgbClr val="FFFF00"/>
              </a:solidFill>
            </a:rPr>
            <a:t>(3)</a:t>
          </a:r>
          <a:r>
            <a:rPr lang="zh-TW" altLang="en-US" dirty="0" smtClean="0">
              <a:solidFill>
                <a:srgbClr val="FFFF00"/>
              </a:solidFill>
            </a:rPr>
            <a:t>製作</a:t>
          </a:r>
        </a:p>
        <a:p>
          <a:r>
            <a:rPr lang="zh-TW" altLang="en-US" dirty="0" smtClean="0">
              <a:solidFill>
                <a:srgbClr val="FFFF00"/>
              </a:solidFill>
            </a:rPr>
            <a:t>稽核紀錄</a:t>
          </a:r>
          <a:endParaRPr lang="zh-TW" altLang="en-US" dirty="0">
            <a:solidFill>
              <a:srgbClr val="FFFF00"/>
            </a:solidFill>
          </a:endParaRPr>
        </a:p>
      </dgm:t>
    </dgm:pt>
    <dgm:pt modelId="{00F4BC21-7974-4EF9-B1CA-EA64EC15D0B6}" type="parTrans" cxnId="{5F61913E-5692-46E6-802B-5C1A3D969E11}">
      <dgm:prSet/>
      <dgm:spPr/>
      <dgm:t>
        <a:bodyPr/>
        <a:lstStyle/>
        <a:p>
          <a:endParaRPr lang="zh-TW" altLang="en-US"/>
        </a:p>
      </dgm:t>
    </dgm:pt>
    <dgm:pt modelId="{722549B0-891F-49FA-A527-0426B49475B9}" type="sibTrans" cxnId="{5F61913E-5692-46E6-802B-5C1A3D969E11}">
      <dgm:prSet/>
      <dgm:spPr/>
      <dgm:t>
        <a:bodyPr/>
        <a:lstStyle/>
        <a:p>
          <a:endParaRPr lang="zh-TW" altLang="en-US"/>
        </a:p>
      </dgm:t>
    </dgm:pt>
    <dgm:pt modelId="{9AD6EAC2-03B6-4413-8187-F91DEAC05EC4}">
      <dgm:prSet/>
      <dgm:spPr>
        <a:solidFill>
          <a:srgbClr val="F11BF1"/>
        </a:solidFill>
      </dgm:spPr>
      <dgm:t>
        <a:bodyPr/>
        <a:lstStyle/>
        <a:p>
          <a:r>
            <a:rPr lang="en-US" altLang="en-US" dirty="0" smtClean="0"/>
            <a:t>(4)</a:t>
          </a:r>
          <a:r>
            <a:rPr lang="zh-TW" altLang="en-US" dirty="0" smtClean="0"/>
            <a:t>作成</a:t>
          </a:r>
        </a:p>
        <a:p>
          <a:r>
            <a:rPr lang="zh-TW" altLang="en-US" dirty="0" smtClean="0"/>
            <a:t>稽核報告</a:t>
          </a:r>
          <a:endParaRPr lang="zh-TW" altLang="en-US" dirty="0"/>
        </a:p>
      </dgm:t>
    </dgm:pt>
    <dgm:pt modelId="{AD50708B-FCF5-460F-805A-BDD2FFFDE1B3}" type="parTrans" cxnId="{299B1E78-3A0C-49EA-9B43-39A5C1DC06FC}">
      <dgm:prSet/>
      <dgm:spPr/>
      <dgm:t>
        <a:bodyPr/>
        <a:lstStyle/>
        <a:p>
          <a:endParaRPr lang="zh-TW" altLang="en-US"/>
        </a:p>
      </dgm:t>
    </dgm:pt>
    <dgm:pt modelId="{81EC6761-379C-47EB-8CBC-A1BD2E954C72}" type="sibTrans" cxnId="{299B1E78-3A0C-49EA-9B43-39A5C1DC06FC}">
      <dgm:prSet/>
      <dgm:spPr>
        <a:ln w="38100">
          <a:solidFill>
            <a:srgbClr val="00B0F0"/>
          </a:solidFill>
        </a:ln>
      </dgm:spPr>
      <dgm:t>
        <a:bodyPr/>
        <a:lstStyle/>
        <a:p>
          <a:endParaRPr lang="zh-TW" altLang="en-US"/>
        </a:p>
      </dgm:t>
    </dgm:pt>
    <dgm:pt modelId="{47F882E6-A856-4C8B-992B-D5BE01C5FF5C}">
      <dgm:prSet/>
      <dgm:spPr>
        <a:solidFill>
          <a:srgbClr val="FF0000"/>
        </a:solidFill>
      </dgm:spPr>
      <dgm:t>
        <a:bodyPr/>
        <a:lstStyle/>
        <a:p>
          <a:r>
            <a:rPr lang="en-US" altLang="en-US" dirty="0" smtClean="0"/>
            <a:t>(5)</a:t>
          </a:r>
          <a:r>
            <a:rPr lang="zh-TW" altLang="en-US" dirty="0" smtClean="0"/>
            <a:t>追蹤複查改善情形</a:t>
          </a:r>
          <a:endParaRPr lang="zh-TW" altLang="en-US" dirty="0"/>
        </a:p>
      </dgm:t>
    </dgm:pt>
    <dgm:pt modelId="{E9B55831-4210-4961-8056-3B1D993A76D6}" type="parTrans" cxnId="{106F1A62-C8A4-4F89-B411-52638022ABA5}">
      <dgm:prSet/>
      <dgm:spPr/>
      <dgm:t>
        <a:bodyPr/>
        <a:lstStyle/>
        <a:p>
          <a:endParaRPr lang="zh-TW" altLang="en-US"/>
        </a:p>
      </dgm:t>
    </dgm:pt>
    <dgm:pt modelId="{51D55F7E-F4F9-40C2-9DF7-D2D3ECBF99B9}" type="sibTrans" cxnId="{106F1A62-C8A4-4F89-B411-52638022ABA5}">
      <dgm:prSet/>
      <dgm:spPr>
        <a:ln w="38100" cmpd="tri">
          <a:solidFill>
            <a:srgbClr val="00B0F0"/>
          </a:solidFill>
        </a:ln>
      </dgm:spPr>
      <dgm:t>
        <a:bodyPr/>
        <a:lstStyle/>
        <a:p>
          <a:endParaRPr lang="zh-TW" altLang="en-US"/>
        </a:p>
      </dgm:t>
    </dgm:pt>
    <dgm:pt modelId="{FA54C9B3-746E-47E5-ABFF-F1EA26CBA09E}" type="pres">
      <dgm:prSet presAssocID="{F99A157C-DB1B-44B4-BD04-5E97FA861228}" presName="cycle" presStyleCnt="0">
        <dgm:presLayoutVars>
          <dgm:dir/>
          <dgm:resizeHandles val="exact"/>
        </dgm:presLayoutVars>
      </dgm:prSet>
      <dgm:spPr/>
      <dgm:t>
        <a:bodyPr/>
        <a:lstStyle/>
        <a:p>
          <a:endParaRPr lang="zh-TW" altLang="en-US"/>
        </a:p>
      </dgm:t>
    </dgm:pt>
    <dgm:pt modelId="{02573A32-A1D1-4633-95FD-C9A8A4F28786}" type="pres">
      <dgm:prSet presAssocID="{C2EBFBD0-96C2-4E90-B0FC-98FA9FE365B6}" presName="node" presStyleLbl="node1" presStyleIdx="0" presStyleCnt="5" custScaleX="118282">
        <dgm:presLayoutVars>
          <dgm:bulletEnabled val="1"/>
        </dgm:presLayoutVars>
      </dgm:prSet>
      <dgm:spPr/>
      <dgm:t>
        <a:bodyPr/>
        <a:lstStyle/>
        <a:p>
          <a:endParaRPr lang="zh-TW" altLang="en-US"/>
        </a:p>
      </dgm:t>
    </dgm:pt>
    <dgm:pt modelId="{E6B4C6D7-E0E7-40B9-8795-1A25304128F8}" type="pres">
      <dgm:prSet presAssocID="{C2EBFBD0-96C2-4E90-B0FC-98FA9FE365B6}" presName="spNode" presStyleCnt="0"/>
      <dgm:spPr/>
    </dgm:pt>
    <dgm:pt modelId="{EED8AD12-716C-4D45-92A3-A92E5FADD7A6}" type="pres">
      <dgm:prSet presAssocID="{0811C65D-2B79-4542-B474-BF3569536E34}" presName="sibTrans" presStyleLbl="sibTrans1D1" presStyleIdx="0" presStyleCnt="5"/>
      <dgm:spPr/>
      <dgm:t>
        <a:bodyPr/>
        <a:lstStyle/>
        <a:p>
          <a:endParaRPr lang="zh-TW" altLang="en-US"/>
        </a:p>
      </dgm:t>
    </dgm:pt>
    <dgm:pt modelId="{3DAEA003-DDB9-4999-8407-EBBACDECD412}" type="pres">
      <dgm:prSet presAssocID="{C679ECEB-D2A2-412D-800B-3B3BC3A65CD9}" presName="node" presStyleLbl="node1" presStyleIdx="1" presStyleCnt="5" custScaleX="123436">
        <dgm:presLayoutVars>
          <dgm:bulletEnabled val="1"/>
        </dgm:presLayoutVars>
      </dgm:prSet>
      <dgm:spPr/>
      <dgm:t>
        <a:bodyPr/>
        <a:lstStyle/>
        <a:p>
          <a:endParaRPr lang="zh-TW" altLang="en-US"/>
        </a:p>
      </dgm:t>
    </dgm:pt>
    <dgm:pt modelId="{5122926B-5E25-4A63-94F0-9F6E18128F35}" type="pres">
      <dgm:prSet presAssocID="{C679ECEB-D2A2-412D-800B-3B3BC3A65CD9}" presName="spNode" presStyleCnt="0"/>
      <dgm:spPr/>
    </dgm:pt>
    <dgm:pt modelId="{86507A3F-3C99-46BD-9A4A-99CD808A6D7C}" type="pres">
      <dgm:prSet presAssocID="{F057BE4F-A826-4B21-8DE4-6B05212D896D}" presName="sibTrans" presStyleLbl="sibTrans1D1" presStyleIdx="1" presStyleCnt="5"/>
      <dgm:spPr/>
      <dgm:t>
        <a:bodyPr/>
        <a:lstStyle/>
        <a:p>
          <a:endParaRPr lang="zh-TW" altLang="en-US"/>
        </a:p>
      </dgm:t>
    </dgm:pt>
    <dgm:pt modelId="{DDA2F397-C01A-4012-805D-B0014B063D6C}" type="pres">
      <dgm:prSet presAssocID="{F4932548-889C-42E4-93C8-1DD0532C6D0E}" presName="node" presStyleLbl="node1" presStyleIdx="2" presStyleCnt="5" custScaleX="117058" custScaleY="80106">
        <dgm:presLayoutVars>
          <dgm:bulletEnabled val="1"/>
        </dgm:presLayoutVars>
      </dgm:prSet>
      <dgm:spPr/>
      <dgm:t>
        <a:bodyPr/>
        <a:lstStyle/>
        <a:p>
          <a:endParaRPr lang="zh-TW" altLang="en-US"/>
        </a:p>
      </dgm:t>
    </dgm:pt>
    <dgm:pt modelId="{ABBC5AF3-9695-4C00-A9C9-3A0637DB46ED}" type="pres">
      <dgm:prSet presAssocID="{F4932548-889C-42E4-93C8-1DD0532C6D0E}" presName="spNode" presStyleCnt="0"/>
      <dgm:spPr/>
    </dgm:pt>
    <dgm:pt modelId="{A515BA5A-D2E6-4669-BDF9-0466CFA081D5}" type="pres">
      <dgm:prSet presAssocID="{722549B0-891F-49FA-A527-0426B49475B9}" presName="sibTrans" presStyleLbl="sibTrans1D1" presStyleIdx="2" presStyleCnt="5"/>
      <dgm:spPr/>
      <dgm:t>
        <a:bodyPr/>
        <a:lstStyle/>
        <a:p>
          <a:endParaRPr lang="zh-TW" altLang="en-US"/>
        </a:p>
      </dgm:t>
    </dgm:pt>
    <dgm:pt modelId="{12B3544B-001F-4741-83CF-CC74E2BA2F4A}" type="pres">
      <dgm:prSet presAssocID="{9AD6EAC2-03B6-4413-8187-F91DEAC05EC4}" presName="node" presStyleLbl="node1" presStyleIdx="3" presStyleCnt="5" custScaleX="110623" custScaleY="84076">
        <dgm:presLayoutVars>
          <dgm:bulletEnabled val="1"/>
        </dgm:presLayoutVars>
      </dgm:prSet>
      <dgm:spPr/>
      <dgm:t>
        <a:bodyPr/>
        <a:lstStyle/>
        <a:p>
          <a:endParaRPr lang="zh-TW" altLang="en-US"/>
        </a:p>
      </dgm:t>
    </dgm:pt>
    <dgm:pt modelId="{4D9799DC-142E-440C-BC38-62927CFA596B}" type="pres">
      <dgm:prSet presAssocID="{9AD6EAC2-03B6-4413-8187-F91DEAC05EC4}" presName="spNode" presStyleCnt="0"/>
      <dgm:spPr/>
    </dgm:pt>
    <dgm:pt modelId="{48F09DDB-B9D8-4537-B26B-CB755C2D02CF}" type="pres">
      <dgm:prSet presAssocID="{81EC6761-379C-47EB-8CBC-A1BD2E954C72}" presName="sibTrans" presStyleLbl="sibTrans1D1" presStyleIdx="3" presStyleCnt="5"/>
      <dgm:spPr/>
      <dgm:t>
        <a:bodyPr/>
        <a:lstStyle/>
        <a:p>
          <a:endParaRPr lang="zh-TW" altLang="en-US"/>
        </a:p>
      </dgm:t>
    </dgm:pt>
    <dgm:pt modelId="{9C445295-58C6-42F1-9E4F-A3A3A489638D}" type="pres">
      <dgm:prSet presAssocID="{47F882E6-A856-4C8B-992B-D5BE01C5FF5C}" presName="node" presStyleLbl="node1" presStyleIdx="4" presStyleCnt="5">
        <dgm:presLayoutVars>
          <dgm:bulletEnabled val="1"/>
        </dgm:presLayoutVars>
      </dgm:prSet>
      <dgm:spPr/>
      <dgm:t>
        <a:bodyPr/>
        <a:lstStyle/>
        <a:p>
          <a:endParaRPr lang="zh-TW" altLang="en-US"/>
        </a:p>
      </dgm:t>
    </dgm:pt>
    <dgm:pt modelId="{1038A2B4-7A59-482C-9AF1-F2EE8B874E72}" type="pres">
      <dgm:prSet presAssocID="{47F882E6-A856-4C8B-992B-D5BE01C5FF5C}" presName="spNode" presStyleCnt="0"/>
      <dgm:spPr/>
    </dgm:pt>
    <dgm:pt modelId="{8B85B584-B7D1-4D2E-934D-CFA52A7067A2}" type="pres">
      <dgm:prSet presAssocID="{51D55F7E-F4F9-40C2-9DF7-D2D3ECBF99B9}" presName="sibTrans" presStyleLbl="sibTrans1D1" presStyleIdx="4" presStyleCnt="5"/>
      <dgm:spPr/>
      <dgm:t>
        <a:bodyPr/>
        <a:lstStyle/>
        <a:p>
          <a:endParaRPr lang="zh-TW" altLang="en-US"/>
        </a:p>
      </dgm:t>
    </dgm:pt>
  </dgm:ptLst>
  <dgm:cxnLst>
    <dgm:cxn modelId="{4C361B3B-3B77-44D8-A5DC-3601511FEC62}" type="presOf" srcId="{F99A157C-DB1B-44B4-BD04-5E97FA861228}" destId="{FA54C9B3-746E-47E5-ABFF-F1EA26CBA09E}" srcOrd="0" destOrd="0" presId="urn:microsoft.com/office/officeart/2005/8/layout/cycle5"/>
    <dgm:cxn modelId="{5F61913E-5692-46E6-802B-5C1A3D969E11}" srcId="{F99A157C-DB1B-44B4-BD04-5E97FA861228}" destId="{F4932548-889C-42E4-93C8-1DD0532C6D0E}" srcOrd="2" destOrd="0" parTransId="{00F4BC21-7974-4EF9-B1CA-EA64EC15D0B6}" sibTransId="{722549B0-891F-49FA-A527-0426B49475B9}"/>
    <dgm:cxn modelId="{5DB153A2-64DB-453E-A22A-9679A373F204}" type="presOf" srcId="{F4932548-889C-42E4-93C8-1DD0532C6D0E}" destId="{DDA2F397-C01A-4012-805D-B0014B063D6C}" srcOrd="0" destOrd="0" presId="urn:microsoft.com/office/officeart/2005/8/layout/cycle5"/>
    <dgm:cxn modelId="{2209DA1F-5FD3-421F-B8EF-899C15AA638B}" type="presOf" srcId="{47F882E6-A856-4C8B-992B-D5BE01C5FF5C}" destId="{9C445295-58C6-42F1-9E4F-A3A3A489638D}" srcOrd="0" destOrd="0" presId="urn:microsoft.com/office/officeart/2005/8/layout/cycle5"/>
    <dgm:cxn modelId="{299B1E78-3A0C-49EA-9B43-39A5C1DC06FC}" srcId="{F99A157C-DB1B-44B4-BD04-5E97FA861228}" destId="{9AD6EAC2-03B6-4413-8187-F91DEAC05EC4}" srcOrd="3" destOrd="0" parTransId="{AD50708B-FCF5-460F-805A-BDD2FFFDE1B3}" sibTransId="{81EC6761-379C-47EB-8CBC-A1BD2E954C72}"/>
    <dgm:cxn modelId="{2129AC6F-CB53-425E-89E7-A8454D20EE47}" srcId="{F99A157C-DB1B-44B4-BD04-5E97FA861228}" destId="{C2EBFBD0-96C2-4E90-B0FC-98FA9FE365B6}" srcOrd="0" destOrd="0" parTransId="{399704E3-20E6-4015-800F-B690F35A18E5}" sibTransId="{0811C65D-2B79-4542-B474-BF3569536E34}"/>
    <dgm:cxn modelId="{1092B9B7-89D3-4324-B95B-88BD48DDBC9B}" type="presOf" srcId="{9AD6EAC2-03B6-4413-8187-F91DEAC05EC4}" destId="{12B3544B-001F-4741-83CF-CC74E2BA2F4A}" srcOrd="0" destOrd="0" presId="urn:microsoft.com/office/officeart/2005/8/layout/cycle5"/>
    <dgm:cxn modelId="{C2FD200E-A0E5-4934-870A-6C76B177D1FD}" type="presOf" srcId="{722549B0-891F-49FA-A527-0426B49475B9}" destId="{A515BA5A-D2E6-4669-BDF9-0466CFA081D5}" srcOrd="0" destOrd="0" presId="urn:microsoft.com/office/officeart/2005/8/layout/cycle5"/>
    <dgm:cxn modelId="{CC05FA40-B3FC-4263-876F-F7FAEB921397}" type="presOf" srcId="{F057BE4F-A826-4B21-8DE4-6B05212D896D}" destId="{86507A3F-3C99-46BD-9A4A-99CD808A6D7C}" srcOrd="0" destOrd="0" presId="urn:microsoft.com/office/officeart/2005/8/layout/cycle5"/>
    <dgm:cxn modelId="{106F1A62-C8A4-4F89-B411-52638022ABA5}" srcId="{F99A157C-DB1B-44B4-BD04-5E97FA861228}" destId="{47F882E6-A856-4C8B-992B-D5BE01C5FF5C}" srcOrd="4" destOrd="0" parTransId="{E9B55831-4210-4961-8056-3B1D993A76D6}" sibTransId="{51D55F7E-F4F9-40C2-9DF7-D2D3ECBF99B9}"/>
    <dgm:cxn modelId="{D7FCF614-DC3F-41FF-A7D9-351509118B0B}" type="presOf" srcId="{51D55F7E-F4F9-40C2-9DF7-D2D3ECBF99B9}" destId="{8B85B584-B7D1-4D2E-934D-CFA52A7067A2}" srcOrd="0" destOrd="0" presId="urn:microsoft.com/office/officeart/2005/8/layout/cycle5"/>
    <dgm:cxn modelId="{66C476CA-B8EE-4043-A207-D5506D088553}" type="presOf" srcId="{0811C65D-2B79-4542-B474-BF3569536E34}" destId="{EED8AD12-716C-4D45-92A3-A92E5FADD7A6}" srcOrd="0" destOrd="0" presId="urn:microsoft.com/office/officeart/2005/8/layout/cycle5"/>
    <dgm:cxn modelId="{59BBCC07-7EFD-413F-9AEA-AB49D25F1D0C}" type="presOf" srcId="{C679ECEB-D2A2-412D-800B-3B3BC3A65CD9}" destId="{3DAEA003-DDB9-4999-8407-EBBACDECD412}" srcOrd="0" destOrd="0" presId="urn:microsoft.com/office/officeart/2005/8/layout/cycle5"/>
    <dgm:cxn modelId="{2CE157FD-3C33-495C-A1D0-B8B0ECCF03E5}" type="presOf" srcId="{81EC6761-379C-47EB-8CBC-A1BD2E954C72}" destId="{48F09DDB-B9D8-4537-B26B-CB755C2D02CF}" srcOrd="0" destOrd="0" presId="urn:microsoft.com/office/officeart/2005/8/layout/cycle5"/>
    <dgm:cxn modelId="{09E6E0BA-20FF-4B60-B9F7-F82A35801379}" srcId="{F99A157C-DB1B-44B4-BD04-5E97FA861228}" destId="{C679ECEB-D2A2-412D-800B-3B3BC3A65CD9}" srcOrd="1" destOrd="0" parTransId="{7D506FC4-AF49-41F5-B8BD-8C2EF898AB26}" sibTransId="{F057BE4F-A826-4B21-8DE4-6B05212D896D}"/>
    <dgm:cxn modelId="{D9A44B17-4B4A-44AE-9477-BD4635AC2EC8}" type="presOf" srcId="{C2EBFBD0-96C2-4E90-B0FC-98FA9FE365B6}" destId="{02573A32-A1D1-4633-95FD-C9A8A4F28786}" srcOrd="0" destOrd="0" presId="urn:microsoft.com/office/officeart/2005/8/layout/cycle5"/>
    <dgm:cxn modelId="{3ADBB2E2-7386-49CD-B124-76CB9DD8427B}" type="presParOf" srcId="{FA54C9B3-746E-47E5-ABFF-F1EA26CBA09E}" destId="{02573A32-A1D1-4633-95FD-C9A8A4F28786}" srcOrd="0" destOrd="0" presId="urn:microsoft.com/office/officeart/2005/8/layout/cycle5"/>
    <dgm:cxn modelId="{E9FA9924-C949-42A8-A6C6-5494B0DB08DA}" type="presParOf" srcId="{FA54C9B3-746E-47E5-ABFF-F1EA26CBA09E}" destId="{E6B4C6D7-E0E7-40B9-8795-1A25304128F8}" srcOrd="1" destOrd="0" presId="urn:microsoft.com/office/officeart/2005/8/layout/cycle5"/>
    <dgm:cxn modelId="{553E509C-D145-4555-A11D-F40BC0C06B12}" type="presParOf" srcId="{FA54C9B3-746E-47E5-ABFF-F1EA26CBA09E}" destId="{EED8AD12-716C-4D45-92A3-A92E5FADD7A6}" srcOrd="2" destOrd="0" presId="urn:microsoft.com/office/officeart/2005/8/layout/cycle5"/>
    <dgm:cxn modelId="{90F2A932-3776-4E18-8E11-07FBF5894E1A}" type="presParOf" srcId="{FA54C9B3-746E-47E5-ABFF-F1EA26CBA09E}" destId="{3DAEA003-DDB9-4999-8407-EBBACDECD412}" srcOrd="3" destOrd="0" presId="urn:microsoft.com/office/officeart/2005/8/layout/cycle5"/>
    <dgm:cxn modelId="{BA248EE2-7787-43D2-B090-363BBD1A3C39}" type="presParOf" srcId="{FA54C9B3-746E-47E5-ABFF-F1EA26CBA09E}" destId="{5122926B-5E25-4A63-94F0-9F6E18128F35}" srcOrd="4" destOrd="0" presId="urn:microsoft.com/office/officeart/2005/8/layout/cycle5"/>
    <dgm:cxn modelId="{6598A698-2E4C-45AF-93B1-D360287B6A16}" type="presParOf" srcId="{FA54C9B3-746E-47E5-ABFF-F1EA26CBA09E}" destId="{86507A3F-3C99-46BD-9A4A-99CD808A6D7C}" srcOrd="5" destOrd="0" presId="urn:microsoft.com/office/officeart/2005/8/layout/cycle5"/>
    <dgm:cxn modelId="{DC03BD52-CBBD-4C7D-AD8D-189C40B40626}" type="presParOf" srcId="{FA54C9B3-746E-47E5-ABFF-F1EA26CBA09E}" destId="{DDA2F397-C01A-4012-805D-B0014B063D6C}" srcOrd="6" destOrd="0" presId="urn:microsoft.com/office/officeart/2005/8/layout/cycle5"/>
    <dgm:cxn modelId="{E8F097D2-2AD5-40A0-ACAE-0B8BD1A43DB1}" type="presParOf" srcId="{FA54C9B3-746E-47E5-ABFF-F1EA26CBA09E}" destId="{ABBC5AF3-9695-4C00-A9C9-3A0637DB46ED}" srcOrd="7" destOrd="0" presId="urn:microsoft.com/office/officeart/2005/8/layout/cycle5"/>
    <dgm:cxn modelId="{E3905104-89CC-403A-B268-28813B80E922}" type="presParOf" srcId="{FA54C9B3-746E-47E5-ABFF-F1EA26CBA09E}" destId="{A515BA5A-D2E6-4669-BDF9-0466CFA081D5}" srcOrd="8" destOrd="0" presId="urn:microsoft.com/office/officeart/2005/8/layout/cycle5"/>
    <dgm:cxn modelId="{05ED2B68-928B-4941-970B-A0A482D4A5DD}" type="presParOf" srcId="{FA54C9B3-746E-47E5-ABFF-F1EA26CBA09E}" destId="{12B3544B-001F-4741-83CF-CC74E2BA2F4A}" srcOrd="9" destOrd="0" presId="urn:microsoft.com/office/officeart/2005/8/layout/cycle5"/>
    <dgm:cxn modelId="{C4B5585D-E215-48B6-8064-FECE8AF95524}" type="presParOf" srcId="{FA54C9B3-746E-47E5-ABFF-F1EA26CBA09E}" destId="{4D9799DC-142E-440C-BC38-62927CFA596B}" srcOrd="10" destOrd="0" presId="urn:microsoft.com/office/officeart/2005/8/layout/cycle5"/>
    <dgm:cxn modelId="{60DF6554-30F8-45E9-BE10-A9F71B5C3176}" type="presParOf" srcId="{FA54C9B3-746E-47E5-ABFF-F1EA26CBA09E}" destId="{48F09DDB-B9D8-4537-B26B-CB755C2D02CF}" srcOrd="11" destOrd="0" presId="urn:microsoft.com/office/officeart/2005/8/layout/cycle5"/>
    <dgm:cxn modelId="{06978354-2821-497D-B3D4-414C8264756F}" type="presParOf" srcId="{FA54C9B3-746E-47E5-ABFF-F1EA26CBA09E}" destId="{9C445295-58C6-42F1-9E4F-A3A3A489638D}" srcOrd="12" destOrd="0" presId="urn:microsoft.com/office/officeart/2005/8/layout/cycle5"/>
    <dgm:cxn modelId="{7AF078DA-02FA-4085-93B8-36F92648047E}" type="presParOf" srcId="{FA54C9B3-746E-47E5-ABFF-F1EA26CBA09E}" destId="{1038A2B4-7A59-482C-9AF1-F2EE8B874E72}" srcOrd="13" destOrd="0" presId="urn:microsoft.com/office/officeart/2005/8/layout/cycle5"/>
    <dgm:cxn modelId="{BC8005A1-0586-4309-BD39-82BC169ED0AF}" type="presParOf" srcId="{FA54C9B3-746E-47E5-ABFF-F1EA26CBA09E}" destId="{8B85B584-B7D1-4D2E-934D-CFA52A7067A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73A32-A1D1-4633-95FD-C9A8A4F28786}">
      <dsp:nvSpPr>
        <dsp:cNvPr id="0" name=""/>
        <dsp:cNvSpPr/>
      </dsp:nvSpPr>
      <dsp:spPr>
        <a:xfrm>
          <a:off x="3062190" y="2781"/>
          <a:ext cx="1915457" cy="105260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dirty="0" smtClean="0">
              <a:solidFill>
                <a:srgbClr val="00B050"/>
              </a:solidFill>
            </a:rPr>
            <a:t>(1)</a:t>
          </a:r>
          <a:r>
            <a:rPr lang="zh-TW" altLang="en-US" sz="1700" kern="1200" dirty="0" smtClean="0">
              <a:solidFill>
                <a:srgbClr val="00B050"/>
              </a:solidFill>
            </a:rPr>
            <a:t>擬定</a:t>
          </a:r>
        </a:p>
        <a:p>
          <a:pPr lvl="0" algn="ctr" defTabSz="755650">
            <a:lnSpc>
              <a:spcPct val="90000"/>
            </a:lnSpc>
            <a:spcBef>
              <a:spcPct val="0"/>
            </a:spcBef>
            <a:spcAft>
              <a:spcPct val="35000"/>
            </a:spcAft>
          </a:pPr>
          <a:r>
            <a:rPr lang="zh-TW" altLang="en-US" sz="1700" kern="1200" dirty="0" smtClean="0">
              <a:solidFill>
                <a:srgbClr val="00B050"/>
              </a:solidFill>
            </a:rPr>
            <a:t>稽核計畫</a:t>
          </a:r>
          <a:endParaRPr lang="zh-TW" altLang="en-US" sz="1700" kern="1200" dirty="0">
            <a:solidFill>
              <a:srgbClr val="00B050"/>
            </a:solidFill>
          </a:endParaRPr>
        </a:p>
      </dsp:txBody>
      <dsp:txXfrm>
        <a:off x="3113574" y="54165"/>
        <a:ext cx="1812689" cy="949841"/>
      </dsp:txXfrm>
    </dsp:sp>
    <dsp:sp modelId="{EED8AD12-716C-4D45-92A3-A92E5FADD7A6}">
      <dsp:nvSpPr>
        <dsp:cNvPr id="0" name=""/>
        <dsp:cNvSpPr/>
      </dsp:nvSpPr>
      <dsp:spPr>
        <a:xfrm>
          <a:off x="1918311" y="529085"/>
          <a:ext cx="4203215" cy="4203215"/>
        </a:xfrm>
        <a:custGeom>
          <a:avLst/>
          <a:gdLst/>
          <a:ahLst/>
          <a:cxnLst/>
          <a:rect l="0" t="0" r="0" b="0"/>
          <a:pathLst>
            <a:path>
              <a:moveTo>
                <a:pt x="3240812" y="335547"/>
              </a:moveTo>
              <a:arcTo wR="2101607" hR="2101607" stAng="18169453" swAng="1046689"/>
            </a:path>
          </a:pathLst>
        </a:custGeom>
        <a:noFill/>
        <a:ln w="38100" cap="flat" cmpd="sng" algn="ctr">
          <a:solidFill>
            <a:srgbClr val="00B0F0"/>
          </a:solidFill>
          <a:prstDash val="solid"/>
          <a:tailEnd type="arrow"/>
        </a:ln>
        <a:effectLst/>
      </dsp:spPr>
      <dsp:style>
        <a:lnRef idx="1">
          <a:scrgbClr r="0" g="0" b="0"/>
        </a:lnRef>
        <a:fillRef idx="0">
          <a:scrgbClr r="0" g="0" b="0"/>
        </a:fillRef>
        <a:effectRef idx="0">
          <a:scrgbClr r="0" g="0" b="0"/>
        </a:effectRef>
        <a:fontRef idx="minor"/>
      </dsp:style>
    </dsp:sp>
    <dsp:sp modelId="{3DAEA003-DDB9-4999-8407-EBBACDECD412}">
      <dsp:nvSpPr>
        <dsp:cNvPr id="0" name=""/>
        <dsp:cNvSpPr/>
      </dsp:nvSpPr>
      <dsp:spPr>
        <a:xfrm>
          <a:off x="5019206" y="1454956"/>
          <a:ext cx="1998921" cy="1052609"/>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dirty="0" smtClean="0"/>
            <a:t>(2)</a:t>
          </a:r>
          <a:r>
            <a:rPr lang="zh-TW" altLang="en-US" sz="1700" kern="1200" dirty="0" smtClean="0"/>
            <a:t>蒐集</a:t>
          </a:r>
        </a:p>
        <a:p>
          <a:pPr lvl="0" algn="ctr" defTabSz="755650">
            <a:lnSpc>
              <a:spcPct val="90000"/>
            </a:lnSpc>
            <a:spcBef>
              <a:spcPct val="0"/>
            </a:spcBef>
            <a:spcAft>
              <a:spcPct val="35000"/>
            </a:spcAft>
          </a:pPr>
          <a:r>
            <a:rPr lang="zh-TW" altLang="en-US" sz="1700" kern="1200" dirty="0" smtClean="0"/>
            <a:t>佐證資料</a:t>
          </a:r>
          <a:endParaRPr lang="zh-TW" altLang="en-US" sz="1700" kern="1200" dirty="0"/>
        </a:p>
      </dsp:txBody>
      <dsp:txXfrm>
        <a:off x="5070590" y="1506340"/>
        <a:ext cx="1896153" cy="949841"/>
      </dsp:txXfrm>
    </dsp:sp>
    <dsp:sp modelId="{86507A3F-3C99-46BD-9A4A-99CD808A6D7C}">
      <dsp:nvSpPr>
        <dsp:cNvPr id="0" name=""/>
        <dsp:cNvSpPr/>
      </dsp:nvSpPr>
      <dsp:spPr>
        <a:xfrm>
          <a:off x="1918311" y="529085"/>
          <a:ext cx="4203215" cy="4203215"/>
        </a:xfrm>
        <a:custGeom>
          <a:avLst/>
          <a:gdLst/>
          <a:ahLst/>
          <a:cxnLst/>
          <a:rect l="0" t="0" r="0" b="0"/>
          <a:pathLst>
            <a:path>
              <a:moveTo>
                <a:pt x="4196339" y="2271477"/>
              </a:moveTo>
              <a:arcTo wR="2101607" hR="2101607" stAng="21878170" swAng="1490604"/>
            </a:path>
          </a:pathLst>
        </a:custGeom>
        <a:noFill/>
        <a:ln w="38100" cap="flat" cmpd="sng" algn="ctr">
          <a:solidFill>
            <a:srgbClr val="00B0F0"/>
          </a:solidFill>
          <a:prstDash val="solid"/>
          <a:tailEnd type="arrow"/>
        </a:ln>
        <a:effectLst/>
      </dsp:spPr>
      <dsp:style>
        <a:lnRef idx="1">
          <a:scrgbClr r="0" g="0" b="0"/>
        </a:lnRef>
        <a:fillRef idx="0">
          <a:scrgbClr r="0" g="0" b="0"/>
        </a:fillRef>
        <a:effectRef idx="0">
          <a:scrgbClr r="0" g="0" b="0"/>
        </a:effectRef>
        <a:fontRef idx="minor"/>
      </dsp:style>
    </dsp:sp>
    <dsp:sp modelId="{DDA2F397-C01A-4012-805D-B0014B063D6C}">
      <dsp:nvSpPr>
        <dsp:cNvPr id="0" name=""/>
        <dsp:cNvSpPr/>
      </dsp:nvSpPr>
      <dsp:spPr>
        <a:xfrm>
          <a:off x="4307395" y="3909328"/>
          <a:ext cx="1895635" cy="84320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dirty="0" smtClean="0">
              <a:solidFill>
                <a:srgbClr val="FFFF00"/>
              </a:solidFill>
            </a:rPr>
            <a:t>(3)</a:t>
          </a:r>
          <a:r>
            <a:rPr lang="zh-TW" altLang="en-US" sz="1700" kern="1200" dirty="0" smtClean="0">
              <a:solidFill>
                <a:srgbClr val="FFFF00"/>
              </a:solidFill>
            </a:rPr>
            <a:t>製作</a:t>
          </a:r>
        </a:p>
        <a:p>
          <a:pPr lvl="0" algn="ctr" defTabSz="755650">
            <a:lnSpc>
              <a:spcPct val="90000"/>
            </a:lnSpc>
            <a:spcBef>
              <a:spcPct val="0"/>
            </a:spcBef>
            <a:spcAft>
              <a:spcPct val="35000"/>
            </a:spcAft>
          </a:pPr>
          <a:r>
            <a:rPr lang="zh-TW" altLang="en-US" sz="1700" kern="1200" dirty="0" smtClean="0">
              <a:solidFill>
                <a:srgbClr val="FFFF00"/>
              </a:solidFill>
            </a:rPr>
            <a:t>稽核紀錄</a:t>
          </a:r>
          <a:endParaRPr lang="zh-TW" altLang="en-US" sz="1700" kern="1200" dirty="0">
            <a:solidFill>
              <a:srgbClr val="FFFF00"/>
            </a:solidFill>
          </a:endParaRPr>
        </a:p>
      </dsp:txBody>
      <dsp:txXfrm>
        <a:off x="4348557" y="3950490"/>
        <a:ext cx="1813311" cy="760879"/>
      </dsp:txXfrm>
    </dsp:sp>
    <dsp:sp modelId="{A515BA5A-D2E6-4669-BDF9-0466CFA081D5}">
      <dsp:nvSpPr>
        <dsp:cNvPr id="0" name=""/>
        <dsp:cNvSpPr/>
      </dsp:nvSpPr>
      <dsp:spPr>
        <a:xfrm>
          <a:off x="1918311" y="529085"/>
          <a:ext cx="4203215" cy="4203215"/>
        </a:xfrm>
        <a:custGeom>
          <a:avLst/>
          <a:gdLst/>
          <a:ahLst/>
          <a:cxnLst/>
          <a:rect l="0" t="0" r="0" b="0"/>
          <a:pathLst>
            <a:path>
              <a:moveTo>
                <a:pt x="2264403" y="4196901"/>
              </a:moveTo>
              <a:arcTo wR="2101607" hR="2101607" stAng="5133436" swAng="61932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2B3544B-001F-4741-83CF-CC74E2BA2F4A}">
      <dsp:nvSpPr>
        <dsp:cNvPr id="0" name=""/>
        <dsp:cNvSpPr/>
      </dsp:nvSpPr>
      <dsp:spPr>
        <a:xfrm>
          <a:off x="1888911" y="3888434"/>
          <a:ext cx="1791427" cy="884991"/>
        </a:xfrm>
        <a:prstGeom prst="roundRect">
          <a:avLst/>
        </a:prstGeom>
        <a:solidFill>
          <a:srgbClr val="F11B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dirty="0" smtClean="0"/>
            <a:t>(4)</a:t>
          </a:r>
          <a:r>
            <a:rPr lang="zh-TW" altLang="en-US" sz="1700" kern="1200" dirty="0" smtClean="0"/>
            <a:t>作成</a:t>
          </a:r>
        </a:p>
        <a:p>
          <a:pPr lvl="0" algn="ctr" defTabSz="755650">
            <a:lnSpc>
              <a:spcPct val="90000"/>
            </a:lnSpc>
            <a:spcBef>
              <a:spcPct val="0"/>
            </a:spcBef>
            <a:spcAft>
              <a:spcPct val="35000"/>
            </a:spcAft>
          </a:pPr>
          <a:r>
            <a:rPr lang="zh-TW" altLang="en-US" sz="1700" kern="1200" dirty="0" smtClean="0"/>
            <a:t>稽核報告</a:t>
          </a:r>
          <a:endParaRPr lang="zh-TW" altLang="en-US" sz="1700" kern="1200" dirty="0"/>
        </a:p>
      </dsp:txBody>
      <dsp:txXfrm>
        <a:off x="1932113" y="3931636"/>
        <a:ext cx="1705023" cy="798587"/>
      </dsp:txXfrm>
    </dsp:sp>
    <dsp:sp modelId="{48F09DDB-B9D8-4537-B26B-CB755C2D02CF}">
      <dsp:nvSpPr>
        <dsp:cNvPr id="0" name=""/>
        <dsp:cNvSpPr/>
      </dsp:nvSpPr>
      <dsp:spPr>
        <a:xfrm>
          <a:off x="1918311" y="529085"/>
          <a:ext cx="4203215" cy="4203215"/>
        </a:xfrm>
        <a:custGeom>
          <a:avLst/>
          <a:gdLst/>
          <a:ahLst/>
          <a:cxnLst/>
          <a:rect l="0" t="0" r="0" b="0"/>
          <a:pathLst>
            <a:path>
              <a:moveTo>
                <a:pt x="261711" y="3117253"/>
              </a:moveTo>
              <a:arcTo wR="2101607" hR="2101607" stAng="9066045" swAng="1463828"/>
            </a:path>
          </a:pathLst>
        </a:custGeom>
        <a:noFill/>
        <a:ln w="38100" cap="flat" cmpd="sng" algn="ctr">
          <a:solidFill>
            <a:srgbClr val="00B0F0"/>
          </a:solidFill>
          <a:prstDash val="solid"/>
          <a:tailEnd type="arrow"/>
        </a:ln>
        <a:effectLst/>
      </dsp:spPr>
      <dsp:style>
        <a:lnRef idx="1">
          <a:scrgbClr r="0" g="0" b="0"/>
        </a:lnRef>
        <a:fillRef idx="0">
          <a:scrgbClr r="0" g="0" b="0"/>
        </a:fillRef>
        <a:effectRef idx="0">
          <a:scrgbClr r="0" g="0" b="0"/>
        </a:effectRef>
        <a:fontRef idx="minor"/>
      </dsp:style>
    </dsp:sp>
    <dsp:sp modelId="{9C445295-58C6-42F1-9E4F-A3A3A489638D}">
      <dsp:nvSpPr>
        <dsp:cNvPr id="0" name=""/>
        <dsp:cNvSpPr/>
      </dsp:nvSpPr>
      <dsp:spPr>
        <a:xfrm>
          <a:off x="1211472" y="1454956"/>
          <a:ext cx="1619398" cy="105260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dirty="0" smtClean="0"/>
            <a:t>(5)</a:t>
          </a:r>
          <a:r>
            <a:rPr lang="zh-TW" altLang="en-US" sz="1700" kern="1200" dirty="0" smtClean="0"/>
            <a:t>追蹤複查改善情形</a:t>
          </a:r>
          <a:endParaRPr lang="zh-TW" altLang="en-US" sz="1700" kern="1200" dirty="0"/>
        </a:p>
      </dsp:txBody>
      <dsp:txXfrm>
        <a:off x="1262856" y="1506340"/>
        <a:ext cx="1516630" cy="949841"/>
      </dsp:txXfrm>
    </dsp:sp>
    <dsp:sp modelId="{8B85B584-B7D1-4D2E-934D-CFA52A7067A2}">
      <dsp:nvSpPr>
        <dsp:cNvPr id="0" name=""/>
        <dsp:cNvSpPr/>
      </dsp:nvSpPr>
      <dsp:spPr>
        <a:xfrm>
          <a:off x="1918311" y="529085"/>
          <a:ext cx="4203215" cy="4203215"/>
        </a:xfrm>
        <a:custGeom>
          <a:avLst/>
          <a:gdLst/>
          <a:ahLst/>
          <a:cxnLst/>
          <a:rect l="0" t="0" r="0" b="0"/>
          <a:pathLst>
            <a:path>
              <a:moveTo>
                <a:pt x="485357" y="758294"/>
              </a:moveTo>
              <a:arcTo wR="2101607" hR="2101607" stAng="13183858" swAng="1046689"/>
            </a:path>
          </a:pathLst>
        </a:custGeom>
        <a:noFill/>
        <a:ln w="38100" cap="flat" cmpd="tri" algn="ctr">
          <a:solidFill>
            <a:srgbClr val="00B0F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B7100-ABB8-4F16-A5B8-364DA0F2713F}" type="datetimeFigureOut">
              <a:rPr lang="zh-TW" altLang="en-US" smtClean="0"/>
              <a:t>2017/2/2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97AB7-1B24-41EB-A42C-7E01D85EC012}" type="slidenum">
              <a:rPr lang="zh-TW" altLang="en-US" smtClean="0"/>
              <a:t>‹#›</a:t>
            </a:fld>
            <a:endParaRPr lang="zh-TW" altLang="en-US"/>
          </a:p>
        </p:txBody>
      </p:sp>
    </p:spTree>
    <p:extLst>
      <p:ext uri="{BB962C8B-B14F-4D97-AF65-F5344CB8AC3E}">
        <p14:creationId xmlns:p14="http://schemas.microsoft.com/office/powerpoint/2010/main" val="1203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a:solidFill>
                  <a:schemeClr val="tx1"/>
                </a:solidFill>
                <a:latin typeface="Tahoma" pitchFamily="34" charset="0"/>
                <a:ea typeface="新細明體" charset="-120"/>
              </a:defRPr>
            </a:lvl1pPr>
            <a:lvl2pPr marL="742950" indent="-285750" defTabSz="912813" eaLnBrk="0" hangingPunct="0">
              <a:defRPr kumimoji="1">
                <a:solidFill>
                  <a:schemeClr val="tx1"/>
                </a:solidFill>
                <a:latin typeface="Tahoma" pitchFamily="34" charset="0"/>
                <a:ea typeface="新細明體" charset="-120"/>
              </a:defRPr>
            </a:lvl2pPr>
            <a:lvl3pPr marL="1143000" indent="-228600" defTabSz="912813" eaLnBrk="0" hangingPunct="0">
              <a:defRPr kumimoji="1">
                <a:solidFill>
                  <a:schemeClr val="tx1"/>
                </a:solidFill>
                <a:latin typeface="Tahoma" pitchFamily="34" charset="0"/>
                <a:ea typeface="新細明體" charset="-120"/>
              </a:defRPr>
            </a:lvl3pPr>
            <a:lvl4pPr marL="1600200" indent="-228600" defTabSz="912813" eaLnBrk="0" hangingPunct="0">
              <a:defRPr kumimoji="1">
                <a:solidFill>
                  <a:schemeClr val="tx1"/>
                </a:solidFill>
                <a:latin typeface="Tahoma" pitchFamily="34" charset="0"/>
                <a:ea typeface="新細明體" charset="-120"/>
              </a:defRPr>
            </a:lvl4pPr>
            <a:lvl5pPr marL="2057400" indent="-228600" defTabSz="912813" eaLnBrk="0" hangingPunct="0">
              <a:defRPr kumimoji="1">
                <a:solidFill>
                  <a:schemeClr val="tx1"/>
                </a:solidFill>
                <a:latin typeface="Tahoma" pitchFamily="34" charset="0"/>
                <a:ea typeface="新細明體" charset="-120"/>
              </a:defRPr>
            </a:lvl5pPr>
            <a:lvl6pPr marL="2514600" indent="-228600" defTabSz="912813"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defTabSz="912813"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defTabSz="912813"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defTabSz="912813" eaLnBrk="0" fontAlgn="base" hangingPunct="0">
              <a:spcBef>
                <a:spcPct val="0"/>
              </a:spcBef>
              <a:spcAft>
                <a:spcPct val="0"/>
              </a:spcAft>
              <a:defRPr kumimoji="1">
                <a:solidFill>
                  <a:schemeClr val="tx1"/>
                </a:solidFill>
                <a:latin typeface="Tahoma" pitchFamily="34" charset="0"/>
                <a:ea typeface="新細明體" charset="-120"/>
              </a:defRPr>
            </a:lvl9pPr>
          </a:lstStyle>
          <a:p>
            <a:pPr eaLnBrk="1" hangingPunct="1"/>
            <a:fld id="{692AC639-469D-46AC-85E9-3860BF037B6D}" type="slidenum">
              <a:rPr lang="en-US" altLang="zh-TW" smtClean="0">
                <a:latin typeface="Arial" charset="0"/>
              </a:rPr>
              <a:pPr eaLnBrk="1" hangingPunct="1"/>
              <a:t>5</a:t>
            </a:fld>
            <a:endParaRPr lang="en-US" altLang="zh-TW" smtClean="0">
              <a:latin typeface="Arial" charset="0"/>
            </a:endParaRPr>
          </a:p>
        </p:txBody>
      </p:sp>
      <p:sp>
        <p:nvSpPr>
          <p:cNvPr id="107523" name="Slide Image Placeholder 1"/>
          <p:cNvSpPr>
            <a:spLocks noGrp="1" noRot="1" noChangeAspect="1" noTextEdit="1"/>
          </p:cNvSpPr>
          <p:nvPr>
            <p:ph type="sldImg"/>
          </p:nvPr>
        </p:nvSpPr>
        <p:spPr>
          <a:ln/>
        </p:spPr>
      </p:sp>
      <p:sp>
        <p:nvSpPr>
          <p:cNvPr id="1075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dirty="0" smtClean="0">
              <a:ea typeface="新細明體" charset="-120"/>
            </a:endParaRPr>
          </a:p>
        </p:txBody>
      </p:sp>
      <p:sp>
        <p:nvSpPr>
          <p:cNvPr id="107525" name="Slide Number Placeholder 3"/>
          <p:cNvSpPr txBox="1">
            <a:spLocks noGrp="1"/>
          </p:cNvSpPr>
          <p:nvPr/>
        </p:nvSpPr>
        <p:spPr bwMode="auto">
          <a:xfrm>
            <a:off x="3883852" y="868533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6" tIns="45628" rIns="91256" bIns="45628" anchor="b"/>
          <a:lstStyle>
            <a:lvl1pPr defTabSz="912813" eaLnBrk="0" hangingPunct="0">
              <a:defRPr kumimoji="1">
                <a:solidFill>
                  <a:schemeClr val="tx1"/>
                </a:solidFill>
                <a:latin typeface="Tahoma" pitchFamily="34" charset="0"/>
                <a:ea typeface="新細明體" charset="-120"/>
              </a:defRPr>
            </a:lvl1pPr>
            <a:lvl2pPr marL="742950" indent="-285750" defTabSz="912813" eaLnBrk="0" hangingPunct="0">
              <a:defRPr kumimoji="1">
                <a:solidFill>
                  <a:schemeClr val="tx1"/>
                </a:solidFill>
                <a:latin typeface="Tahoma" pitchFamily="34" charset="0"/>
                <a:ea typeface="新細明體" charset="-120"/>
              </a:defRPr>
            </a:lvl2pPr>
            <a:lvl3pPr marL="1143000" indent="-228600" defTabSz="912813" eaLnBrk="0" hangingPunct="0">
              <a:defRPr kumimoji="1">
                <a:solidFill>
                  <a:schemeClr val="tx1"/>
                </a:solidFill>
                <a:latin typeface="Tahoma" pitchFamily="34" charset="0"/>
                <a:ea typeface="新細明體" charset="-120"/>
              </a:defRPr>
            </a:lvl3pPr>
            <a:lvl4pPr marL="1600200" indent="-228600" defTabSz="912813" eaLnBrk="0" hangingPunct="0">
              <a:defRPr kumimoji="1">
                <a:solidFill>
                  <a:schemeClr val="tx1"/>
                </a:solidFill>
                <a:latin typeface="Tahoma" pitchFamily="34" charset="0"/>
                <a:ea typeface="新細明體" charset="-120"/>
              </a:defRPr>
            </a:lvl4pPr>
            <a:lvl5pPr marL="2057400" indent="-228600" defTabSz="912813" eaLnBrk="0" hangingPunct="0">
              <a:defRPr kumimoji="1">
                <a:solidFill>
                  <a:schemeClr val="tx1"/>
                </a:solidFill>
                <a:latin typeface="Tahoma" pitchFamily="34" charset="0"/>
                <a:ea typeface="新細明體" charset="-120"/>
              </a:defRPr>
            </a:lvl5pPr>
            <a:lvl6pPr marL="2514600" indent="-228600" defTabSz="912813"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defTabSz="912813"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defTabSz="912813"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defTabSz="912813" eaLnBrk="0" fontAlgn="base" hangingPunct="0">
              <a:spcBef>
                <a:spcPct val="0"/>
              </a:spcBef>
              <a:spcAft>
                <a:spcPct val="0"/>
              </a:spcAft>
              <a:defRPr kumimoji="1">
                <a:solidFill>
                  <a:schemeClr val="tx1"/>
                </a:solidFill>
                <a:latin typeface="Tahoma" pitchFamily="34" charset="0"/>
                <a:ea typeface="新細明體" charset="-120"/>
              </a:defRPr>
            </a:lvl9pPr>
          </a:lstStyle>
          <a:p>
            <a:pPr algn="r" eaLnBrk="1" hangingPunct="1"/>
            <a:fld id="{53CDBFE5-ED92-49D1-8517-413CBEAAB593}" type="slidenum">
              <a:rPr lang="en-US" altLang="zh-TW" sz="1200">
                <a:latin typeface="Arial" charset="0"/>
              </a:rPr>
              <a:pPr algn="r" eaLnBrk="1" hangingPunct="1"/>
              <a:t>5</a:t>
            </a:fld>
            <a:endParaRPr lang="en-US" altLang="zh-TW"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8154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6272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19661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72D7B9EB-C38B-459D-97D3-A3681B125C6C}" type="datetimeFigureOut">
              <a:rPr lang="zh-TW" altLang="en-US" smtClean="0"/>
              <a:t>2017/2/2</a:t>
            </a:fld>
            <a:endParaRPr lang="zh-TW" altLang="en-US" dirty="0"/>
          </a:p>
        </p:txBody>
      </p:sp>
      <p:sp>
        <p:nvSpPr>
          <p:cNvPr id="4" name="頁尾版面配置區 3"/>
          <p:cNvSpPr>
            <a:spLocks noGrp="1"/>
          </p:cNvSpPr>
          <p:nvPr>
            <p:ph type="ftr" sz="quarter" idx="11"/>
          </p:nvPr>
        </p:nvSpPr>
        <p:spPr/>
        <p:txBody>
          <a:bodyPr/>
          <a:lstStyle/>
          <a:p>
            <a:r>
              <a:rPr lang="zh-TW" altLang="en-US" dirty="0" smtClean="0"/>
              <a:t>內部控制教育訓練</a:t>
            </a:r>
            <a:endParaRPr lang="zh-TW" altLang="en-US" dirty="0"/>
          </a:p>
        </p:txBody>
      </p:sp>
      <p:sp>
        <p:nvSpPr>
          <p:cNvPr id="5" name="投影片編號版面配置區 4"/>
          <p:cNvSpPr>
            <a:spLocks noGrp="1"/>
          </p:cNvSpPr>
          <p:nvPr>
            <p:ph type="sldNum" sz="quarter" idx="12"/>
          </p:nvPr>
        </p:nvSpPr>
        <p:spPr/>
        <p:txBody>
          <a:bodyPr/>
          <a:lstStyle/>
          <a:p>
            <a:r>
              <a:rPr lang="zh-TW" altLang="en-US" dirty="0" smtClean="0"/>
              <a:t>陳玉梅</a:t>
            </a:r>
            <a:endParaRPr lang="zh-TW" altLang="en-US" dirty="0"/>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260648"/>
            <a:ext cx="8280920" cy="1152128"/>
          </a:xfrm>
          <a:prstGeom prst="rect">
            <a:avLst/>
          </a:prstGeom>
        </p:spPr>
      </p:pic>
      <p:sp>
        <p:nvSpPr>
          <p:cNvPr id="8" name="文字版面配置區 7"/>
          <p:cNvSpPr>
            <a:spLocks noGrp="1"/>
          </p:cNvSpPr>
          <p:nvPr>
            <p:ph type="body" sz="quarter" idx="13"/>
          </p:nvPr>
        </p:nvSpPr>
        <p:spPr>
          <a:xfrm>
            <a:off x="683568" y="1772816"/>
            <a:ext cx="7920880" cy="4176464"/>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endParaRPr lang="zh-TW" altLang="en-US" dirty="0"/>
          </a:p>
        </p:txBody>
      </p:sp>
    </p:spTree>
    <p:extLst>
      <p:ext uri="{BB962C8B-B14F-4D97-AF65-F5344CB8AC3E}">
        <p14:creationId xmlns:p14="http://schemas.microsoft.com/office/powerpoint/2010/main" val="2391741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8453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280238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85050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68599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371589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98417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140321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2EA3A4C-7B46-419B-8110-D6FA84D4A62B}" type="datetimeFigureOut">
              <a:rPr lang="zh-TW" altLang="en-US" smtClean="0"/>
              <a:t>2017/2/2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810992-E58B-484D-BBC6-94313D9CA35F}" type="slidenum">
              <a:rPr lang="zh-TW" altLang="en-US" smtClean="0"/>
              <a:t>‹#›</a:t>
            </a:fld>
            <a:endParaRPr lang="zh-TW" altLang="en-US"/>
          </a:p>
        </p:txBody>
      </p:sp>
    </p:spTree>
    <p:extLst>
      <p:ext uri="{BB962C8B-B14F-4D97-AF65-F5344CB8AC3E}">
        <p14:creationId xmlns:p14="http://schemas.microsoft.com/office/powerpoint/2010/main" val="93590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14" cstate="print">
            <a:extLst>
              <a:ext uri="{BEBA8EAE-BF5A-486C-A8C5-ECC9F3942E4B}">
                <a14:imgProps xmlns:a14="http://schemas.microsoft.com/office/drawing/2010/main">
                  <a14:imgLayer r:embed="rId15">
                    <a14:imgEffect>
                      <a14:artisticTexturizer/>
                    </a14:imgEffect>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90488" y="2503944"/>
            <a:ext cx="5214816" cy="2824434"/>
          </a:xfrm>
          <a:prstGeom prst="rect">
            <a:avLst/>
          </a:prstGeom>
          <a:effectLst>
            <a:glow rad="1270000">
              <a:schemeClr val="accent2">
                <a:alpha val="15000"/>
              </a:schemeClr>
            </a:glow>
            <a:outerShdw blurRad="177800" dist="50800" dir="5400000" algn="ctr" rotWithShape="0">
              <a:srgbClr val="000000">
                <a:alpha val="24000"/>
              </a:srgbClr>
            </a:outerShdw>
            <a:softEdge rad="1016000"/>
          </a:effectLst>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A3A4C-7B46-419B-8110-D6FA84D4A62B}" type="datetimeFigureOut">
              <a:rPr lang="zh-TW" altLang="en-US" smtClean="0"/>
              <a:t>2017/2/2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10992-E58B-484D-BBC6-94313D9CA35F}" type="slidenum">
              <a:rPr lang="zh-TW" altLang="en-US" smtClean="0"/>
              <a:t>‹#›</a:t>
            </a:fld>
            <a:endParaRPr lang="zh-TW" altLang="en-US" dirty="0"/>
          </a:p>
        </p:txBody>
      </p:sp>
      <p:pic>
        <p:nvPicPr>
          <p:cNvPr id="8" name="圖片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796136" y="6165304"/>
            <a:ext cx="3096344" cy="432048"/>
          </a:xfrm>
          <a:prstGeom prst="rect">
            <a:avLst/>
          </a:prstGeom>
        </p:spPr>
      </p:pic>
    </p:spTree>
    <p:extLst>
      <p:ext uri="{BB962C8B-B14F-4D97-AF65-F5344CB8AC3E}">
        <p14:creationId xmlns:p14="http://schemas.microsoft.com/office/powerpoint/2010/main" val="3038190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標楷體" panose="03000509000000000000" pitchFamily="65" charset="-120"/>
          <a:ea typeface="標楷體" panose="03000509000000000000" pitchFamily="65"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33274;&#20013;&#24066;&#40845;&#20117;&#21312;&#20844;&#25152;&#20839;&#37096;&#31293;&#26680;&#24037;&#20316;&#20998;&#27966;.docx" TargetMode="Externa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內部稽核實作</a:t>
            </a:r>
            <a:endPar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副標題 2"/>
          <p:cNvSpPr>
            <a:spLocks noGrp="1"/>
          </p:cNvSpPr>
          <p:nvPr>
            <p:ph type="subTitle" idx="1"/>
          </p:nvPr>
        </p:nvSpPr>
        <p:spPr/>
        <p:txBody>
          <a:bodyPr/>
          <a:lstStyle/>
          <a:p>
            <a:r>
              <a:rPr lang="zh-TW" altLang="en-US" sz="2400" dirty="0" smtClean="0">
                <a:solidFill>
                  <a:schemeClr val="tx1"/>
                </a:solidFill>
              </a:rPr>
              <a:t>報告人陳玉梅</a:t>
            </a:r>
            <a:endParaRPr lang="en-US" altLang="zh-TW" sz="2400" dirty="0" smtClean="0">
              <a:solidFill>
                <a:schemeClr val="tx1"/>
              </a:solidFill>
            </a:endParaRPr>
          </a:p>
          <a:p>
            <a:endParaRPr lang="zh-TW" altLang="en-US" dirty="0"/>
          </a:p>
        </p:txBody>
      </p:sp>
      <p:sp>
        <p:nvSpPr>
          <p:cNvPr id="4" name="文字方塊 3"/>
          <p:cNvSpPr txBox="1"/>
          <p:nvPr/>
        </p:nvSpPr>
        <p:spPr>
          <a:xfrm>
            <a:off x="323528" y="476672"/>
            <a:ext cx="4176464" cy="707886"/>
          </a:xfrm>
          <a:prstGeom prst="rect">
            <a:avLst/>
          </a:prstGeom>
          <a:noFill/>
        </p:spPr>
        <p:txBody>
          <a:bodyPr wrap="square" rtlCol="0">
            <a:spAutoFit/>
          </a:bodyPr>
          <a:lstStyle/>
          <a:p>
            <a:r>
              <a:rPr lang="zh-TW" altLang="en-US" sz="2000" dirty="0" smtClean="0">
                <a:ea typeface="文鼎中特廣告體"/>
              </a:rPr>
              <a:t>臺中市龍井區公所</a:t>
            </a:r>
            <a:endParaRPr lang="en-US" altLang="zh-TW" sz="2000" dirty="0" smtClean="0">
              <a:ea typeface="文鼎中特廣告體"/>
            </a:endParaRPr>
          </a:p>
          <a:p>
            <a:r>
              <a:rPr lang="en-US" altLang="zh-TW" sz="2000" dirty="0" smtClean="0">
                <a:ea typeface="文鼎中特廣告體"/>
              </a:rPr>
              <a:t>106</a:t>
            </a:r>
            <a:r>
              <a:rPr lang="zh-TW" altLang="en-US" sz="2000" dirty="0" smtClean="0">
                <a:ea typeface="文鼎中特廣告體"/>
              </a:rPr>
              <a:t>年第一次內部控制教育訓練</a:t>
            </a:r>
            <a:endParaRPr lang="zh-TW" altLang="en-US" sz="2000" dirty="0">
              <a:ea typeface="文鼎中特廣告體"/>
            </a:endParaRPr>
          </a:p>
        </p:txBody>
      </p:sp>
    </p:spTree>
    <p:extLst>
      <p:ext uri="{BB962C8B-B14F-4D97-AF65-F5344CB8AC3E}">
        <p14:creationId xmlns:p14="http://schemas.microsoft.com/office/powerpoint/2010/main" val="221746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內部稽核實作之前置工作</a:t>
            </a:r>
          </a:p>
        </p:txBody>
      </p:sp>
      <p:sp>
        <p:nvSpPr>
          <p:cNvPr id="3" name="內容版面配置區 2"/>
          <p:cNvSpPr>
            <a:spLocks noGrp="1"/>
          </p:cNvSpPr>
          <p:nvPr>
            <p:ph idx="1"/>
          </p:nvPr>
        </p:nvSpPr>
        <p:spPr/>
        <p:txBody>
          <a:bodyPr>
            <a:normAutofit fontScale="92500"/>
          </a:bodyPr>
          <a:lstStyle/>
          <a:p>
            <a:r>
              <a:rPr lang="zh-TW" altLang="en-US" dirty="0" smtClean="0"/>
              <a:t>瞭解內部控制環境，如法令、規章、分工授權情形、稽核項目業務操作流程、人員素質、工作環境等。</a:t>
            </a:r>
            <a:endParaRPr lang="en-US" altLang="zh-TW" dirty="0" smtClean="0"/>
          </a:p>
          <a:p>
            <a:r>
              <a:rPr lang="zh-TW" altLang="en-US" dirty="0"/>
              <a:t>瞭解稽核</a:t>
            </a:r>
            <a:r>
              <a:rPr lang="zh-TW" altLang="en-US" dirty="0" smtClean="0"/>
              <a:t>期間。</a:t>
            </a:r>
            <a:endParaRPr lang="en-US" altLang="zh-TW" dirty="0" smtClean="0"/>
          </a:p>
          <a:p>
            <a:r>
              <a:rPr lang="zh-TW" altLang="en-US" dirty="0" smtClean="0"/>
              <a:t>內部</a:t>
            </a:r>
            <a:r>
              <a:rPr lang="zh-TW" altLang="en-US" dirty="0"/>
              <a:t>稽核成員工作</a:t>
            </a:r>
            <a:r>
              <a:rPr lang="zh-TW" altLang="en-US" dirty="0" smtClean="0"/>
              <a:t>分派。</a:t>
            </a:r>
            <a:endParaRPr lang="en-US" altLang="zh-TW" dirty="0" smtClean="0"/>
          </a:p>
          <a:p>
            <a:r>
              <a:rPr lang="zh-TW" altLang="en-US" dirty="0" smtClean="0"/>
              <a:t>準備查核項目之工作底稿。</a:t>
            </a:r>
            <a:endParaRPr lang="en-US" altLang="zh-TW" dirty="0" smtClean="0"/>
          </a:p>
          <a:p>
            <a:r>
              <a:rPr lang="zh-TW" altLang="en-US" dirty="0" smtClean="0"/>
              <a:t>分配實地查核蒐集資料、撰寫查核報告之時間。</a:t>
            </a:r>
            <a:endParaRPr lang="en-US" altLang="zh-TW" dirty="0" smtClean="0"/>
          </a:p>
          <a:p>
            <a:r>
              <a:rPr lang="zh-TW" altLang="en-US" dirty="0" smtClean="0"/>
              <a:t>熟練稽核技巧。</a:t>
            </a:r>
            <a:r>
              <a:rPr lang="en-US" altLang="zh-TW" dirty="0" smtClean="0"/>
              <a:t>………</a:t>
            </a:r>
            <a:endParaRPr lang="zh-TW" altLang="en-US" dirty="0"/>
          </a:p>
        </p:txBody>
      </p:sp>
    </p:spTree>
    <p:extLst>
      <p:ext uri="{BB962C8B-B14F-4D97-AF65-F5344CB8AC3E}">
        <p14:creationId xmlns:p14="http://schemas.microsoft.com/office/powerpoint/2010/main" val="7144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908720"/>
            <a:ext cx="7772400" cy="792087"/>
          </a:xfrm>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蒐集資料</a:t>
            </a:r>
          </a:p>
        </p:txBody>
      </p:sp>
      <p:sp>
        <p:nvSpPr>
          <p:cNvPr id="3" name="副標題 2"/>
          <p:cNvSpPr>
            <a:spLocks noGrp="1"/>
          </p:cNvSpPr>
          <p:nvPr>
            <p:ph type="subTitle" idx="1"/>
          </p:nvPr>
        </p:nvSpPr>
        <p:spPr>
          <a:xfrm>
            <a:off x="683568" y="2204864"/>
            <a:ext cx="7776864" cy="3744416"/>
          </a:xfrm>
        </p:spPr>
        <p:txBody>
          <a:bodyPr/>
          <a:lstStyle/>
          <a:p>
            <a:pPr marL="457200" indent="-457200" algn="l">
              <a:buFont typeface="Wingdings" pitchFamily="2" charset="2"/>
              <a:buChar char="n"/>
            </a:pPr>
            <a:r>
              <a:rPr lang="zh-TW" altLang="en-US" dirty="0" smtClean="0">
                <a:solidFill>
                  <a:srgbClr val="F11BF1"/>
                </a:solidFill>
              </a:rPr>
              <a:t>依所分配之</a:t>
            </a:r>
            <a:r>
              <a:rPr lang="zh-TW" altLang="en-US" dirty="0">
                <a:solidFill>
                  <a:srgbClr val="F11BF1"/>
                </a:solidFill>
              </a:rPr>
              <a:t>查核項目</a:t>
            </a:r>
            <a:r>
              <a:rPr lang="zh-TW" altLang="en-US" dirty="0" smtClean="0">
                <a:solidFill>
                  <a:srgbClr val="00B050"/>
                </a:solidFill>
              </a:rPr>
              <a:t>蒐集相關資料</a:t>
            </a:r>
            <a:r>
              <a:rPr lang="zh-TW" altLang="en-US" dirty="0" smtClean="0">
                <a:solidFill>
                  <a:srgbClr val="F11BF1"/>
                </a:solidFill>
              </a:rPr>
              <a:t>，例如</a:t>
            </a:r>
            <a:r>
              <a:rPr lang="zh-TW" altLang="en-US" dirty="0" smtClean="0">
                <a:solidFill>
                  <a:srgbClr val="FF0000"/>
                </a:solidFill>
              </a:rPr>
              <a:t>控制作業</a:t>
            </a:r>
            <a:r>
              <a:rPr lang="zh-TW" altLang="en-US" dirty="0" smtClean="0">
                <a:solidFill>
                  <a:srgbClr val="F11BF1"/>
                </a:solidFill>
              </a:rPr>
              <a:t>、</a:t>
            </a:r>
            <a:r>
              <a:rPr lang="zh-TW" altLang="en-US" dirty="0" smtClean="0">
                <a:solidFill>
                  <a:srgbClr val="002060"/>
                </a:solidFill>
              </a:rPr>
              <a:t>法令規章</a:t>
            </a:r>
            <a:r>
              <a:rPr lang="zh-TW" altLang="en-US" dirty="0" smtClean="0">
                <a:solidFill>
                  <a:srgbClr val="F11BF1"/>
                </a:solidFill>
              </a:rPr>
              <a:t>、</a:t>
            </a:r>
            <a:r>
              <a:rPr lang="zh-TW" altLang="en-US" dirty="0" smtClean="0">
                <a:solidFill>
                  <a:schemeClr val="accent6">
                    <a:lumMod val="75000"/>
                  </a:schemeClr>
                </a:solidFill>
              </a:rPr>
              <a:t>歷史及查核期間的資料</a:t>
            </a:r>
            <a:r>
              <a:rPr lang="zh-TW" altLang="en-US" dirty="0" smtClean="0">
                <a:solidFill>
                  <a:srgbClr val="F11BF1"/>
                </a:solidFill>
              </a:rPr>
              <a:t>、</a:t>
            </a:r>
            <a:r>
              <a:rPr lang="zh-TW" altLang="en-US" dirty="0" smtClean="0">
                <a:solidFill>
                  <a:srgbClr val="00B0F0"/>
                </a:solidFill>
              </a:rPr>
              <a:t>承辦人員</a:t>
            </a:r>
            <a:r>
              <a:rPr lang="zh-TW" altLang="en-US" dirty="0" smtClean="0">
                <a:solidFill>
                  <a:srgbClr val="F11BF1"/>
                </a:solidFill>
              </a:rPr>
              <a:t>等</a:t>
            </a:r>
            <a:r>
              <a:rPr lang="en-US" altLang="zh-TW" dirty="0" smtClean="0">
                <a:solidFill>
                  <a:srgbClr val="F11BF1"/>
                </a:solidFill>
              </a:rPr>
              <a:t>……</a:t>
            </a:r>
            <a:endParaRPr lang="zh-TW" altLang="en-US" dirty="0">
              <a:solidFill>
                <a:srgbClr val="F11BF1"/>
              </a:solidFill>
            </a:endParaRPr>
          </a:p>
        </p:txBody>
      </p:sp>
    </p:spTree>
    <p:extLst>
      <p:ext uri="{BB962C8B-B14F-4D97-AF65-F5344CB8AC3E}">
        <p14:creationId xmlns:p14="http://schemas.microsoft.com/office/powerpoint/2010/main" val="177820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查核作業</a:t>
            </a:r>
          </a:p>
        </p:txBody>
      </p:sp>
      <p:sp>
        <p:nvSpPr>
          <p:cNvPr id="4" name="文字版面配置區 2"/>
          <p:cNvSpPr>
            <a:spLocks noGrp="1"/>
          </p:cNvSpPr>
          <p:nvPr>
            <p:ph idx="1"/>
          </p:nvPr>
        </p:nvSpPr>
        <p:spPr/>
        <p:txBody>
          <a:bodyPr>
            <a:normAutofit/>
          </a:bodyPr>
          <a:lstStyle/>
          <a:p>
            <a:pPr>
              <a:buClr>
                <a:srgbClr val="0070C0"/>
              </a:buClr>
              <a:buFont typeface="Wingdings" panose="05000000000000000000" pitchFamily="2" charset="2"/>
              <a:buChar char="p"/>
            </a:pPr>
            <a:r>
              <a:rPr lang="zh-TW" altLang="en-US" b="1" dirty="0">
                <a:latin typeface="微軟正黑體" panose="020B0604030504040204" pitchFamily="34" charset="-120"/>
                <a:ea typeface="微軟正黑體" panose="020B0604030504040204" pitchFamily="34" charset="-120"/>
              </a:rPr>
              <a:t>審計機關所提之重要內部控制缺失意見</a:t>
            </a:r>
            <a:r>
              <a:rPr lang="en-US"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zh-TW" sz="2800" dirty="0" smtClean="0">
                <a:latin typeface="微軟正黑體" panose="020B0604030504040204" pitchFamily="34" charset="-120"/>
                <a:ea typeface="微軟正黑體" panose="020B0604030504040204" pitchFamily="34" charset="-120"/>
              </a:rPr>
              <a:t>就</a:t>
            </a:r>
            <a:r>
              <a:rPr lang="zh-TW" altLang="zh-TW" sz="2800" dirty="0">
                <a:latin typeface="微軟正黑體" panose="020B0604030504040204" pitchFamily="34" charset="-120"/>
                <a:ea typeface="微軟正黑體" panose="020B0604030504040204" pitchFamily="34" charset="-120"/>
              </a:rPr>
              <a:t>審核意見之常見缺失、尚未改善之</a:t>
            </a:r>
            <a:r>
              <a:rPr lang="zh-TW" altLang="zh-TW" sz="2800" dirty="0" smtClean="0">
                <a:latin typeface="微軟正黑體" panose="020B0604030504040204" pitchFamily="34" charset="-120"/>
                <a:ea typeface="微軟正黑體" panose="020B0604030504040204" pitchFamily="34" charset="-120"/>
              </a:rPr>
              <a:t>缺失項目</a:t>
            </a:r>
            <a:r>
              <a:rPr lang="zh-TW" altLang="zh-TW" sz="2800" dirty="0">
                <a:latin typeface="微軟正黑體" panose="020B0604030504040204" pitchFamily="34" charset="-120"/>
                <a:ea typeface="微軟正黑體" panose="020B0604030504040204" pitchFamily="34" charset="-120"/>
              </a:rPr>
              <a:t>查核。 </a:t>
            </a:r>
            <a:endParaRPr lang="en-US" altLang="zh-TW" sz="3000" dirty="0" smtClean="0">
              <a:latin typeface="微軟正黑體" panose="020B0604030504040204" pitchFamily="34" charset="-120"/>
              <a:ea typeface="微軟正黑體" panose="020B0604030504040204" pitchFamily="34" charset="-120"/>
            </a:endParaRPr>
          </a:p>
          <a:p>
            <a:r>
              <a:rPr lang="zh-TW" altLang="zh-TW" sz="2800" dirty="0">
                <a:latin typeface="微軟正黑體" panose="020B0604030504040204" pitchFamily="34" charset="-120"/>
                <a:ea typeface="微軟正黑體" panose="020B0604030504040204" pitchFamily="34" charset="-120"/>
              </a:rPr>
              <a:t>利用詢問、查閱相關法令規定、比較分析、計算等方式進行查核。 </a:t>
            </a:r>
            <a:endParaRPr lang="en-US" altLang="zh-TW" sz="3000" dirty="0" smtClean="0">
              <a:latin typeface="微軟正黑體" panose="020B0604030504040204" pitchFamily="34" charset="-120"/>
              <a:ea typeface="微軟正黑體" panose="020B0604030504040204" pitchFamily="34" charset="-120"/>
            </a:endParaRPr>
          </a:p>
          <a:p>
            <a:r>
              <a:rPr lang="zh-TW" altLang="zh-TW" sz="2800" dirty="0">
                <a:latin typeface="微軟正黑體" panose="020B0604030504040204" pitchFamily="34" charset="-120"/>
                <a:ea typeface="微軟正黑體" panose="020B0604030504040204" pitchFamily="34" charset="-120"/>
              </a:rPr>
              <a:t>依據查核結果，作成稽核紀錄，再依稽核紀錄提出稽核發現之優點、稽核發現與法令規定不一致等缺失、改善措施或具體興革建議之稽核計畫結果表。 </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查核作業</a:t>
            </a:r>
          </a:p>
        </p:txBody>
      </p:sp>
      <p:sp>
        <p:nvSpPr>
          <p:cNvPr id="3" name="內容版面配置區 2"/>
          <p:cNvSpPr>
            <a:spLocks noGrp="1"/>
          </p:cNvSpPr>
          <p:nvPr>
            <p:ph idx="1"/>
          </p:nvPr>
        </p:nvSpPr>
        <p:spPr/>
        <p:txBody>
          <a:bodyPr/>
          <a:lstStyle/>
          <a:p>
            <a:pPr lvl="0">
              <a:buClr>
                <a:srgbClr val="0070C0"/>
              </a:buClr>
              <a:buFont typeface="Wingdings" panose="05000000000000000000" pitchFamily="2" charset="2"/>
              <a:buChar char="p"/>
            </a:pPr>
            <a:r>
              <a:rPr lang="zh-TW" altLang="en-US" sz="3000" dirty="0" smtClean="0">
                <a:solidFill>
                  <a:prstClr val="black"/>
                </a:solidFill>
                <a:latin typeface="微軟正黑體" panose="020B0604030504040204" pitchFamily="34" charset="-120"/>
                <a:ea typeface="微軟正黑體" panose="020B0604030504040204" pitchFamily="34" charset="-120"/>
              </a:rPr>
              <a:t>控制作業</a:t>
            </a:r>
            <a:r>
              <a:rPr lang="en-US" altLang="zh-TW" sz="3000" dirty="0" smtClean="0">
                <a:solidFill>
                  <a:prstClr val="black"/>
                </a:solidFill>
                <a:latin typeface="微軟正黑體" panose="020B0604030504040204" pitchFamily="34" charset="-120"/>
                <a:ea typeface="微軟正黑體" panose="020B0604030504040204" pitchFamily="34" charset="-120"/>
              </a:rPr>
              <a:t>:</a:t>
            </a:r>
            <a:endParaRPr lang="en-US" altLang="zh-TW" sz="3000" dirty="0">
              <a:solidFill>
                <a:prstClr val="black"/>
              </a:solidFill>
              <a:latin typeface="微軟正黑體" panose="020B0604030504040204" pitchFamily="34" charset="-120"/>
              <a:ea typeface="微軟正黑體" panose="020B0604030504040204" pitchFamily="34" charset="-120"/>
            </a:endParaRPr>
          </a:p>
          <a:p>
            <a:pPr lvl="0"/>
            <a:r>
              <a:rPr lang="zh-TW" altLang="en-US" sz="2600" dirty="0">
                <a:solidFill>
                  <a:prstClr val="black"/>
                </a:solidFill>
                <a:latin typeface="微軟正黑體" panose="020B0604030504040204" pitchFamily="34" charset="-120"/>
                <a:ea typeface="微軟正黑體" panose="020B0604030504040204" pitchFamily="34" charset="-120"/>
              </a:rPr>
              <a:t>可</a:t>
            </a:r>
            <a:r>
              <a:rPr lang="zh-TW" altLang="zh-TW" sz="2600" dirty="0">
                <a:solidFill>
                  <a:prstClr val="black"/>
                </a:solidFill>
                <a:latin typeface="微軟正黑體" panose="020B0604030504040204" pitchFamily="34" charset="-120"/>
                <a:ea typeface="微軟正黑體" panose="020B0604030504040204" pitchFamily="34" charset="-120"/>
              </a:rPr>
              <a:t>由受核單位針對查核重點進行自行評估並提供佐證之書面資料。 </a:t>
            </a:r>
            <a:endParaRPr lang="en-US" altLang="zh-TW" sz="2600" dirty="0">
              <a:solidFill>
                <a:prstClr val="black"/>
              </a:solidFill>
              <a:latin typeface="微軟正黑體" panose="020B0604030504040204" pitchFamily="34" charset="-120"/>
              <a:ea typeface="微軟正黑體" panose="020B0604030504040204" pitchFamily="34" charset="-120"/>
            </a:endParaRPr>
          </a:p>
          <a:p>
            <a:pPr lvl="0"/>
            <a:r>
              <a:rPr lang="zh-TW" altLang="en-US" sz="2600" dirty="0">
                <a:solidFill>
                  <a:prstClr val="black"/>
                </a:solidFill>
                <a:latin typeface="微軟正黑體" panose="020B0604030504040204" pitchFamily="34" charset="-120"/>
                <a:ea typeface="微軟正黑體" panose="020B0604030504040204" pitchFamily="34" charset="-120"/>
              </a:rPr>
              <a:t>可</a:t>
            </a:r>
            <a:r>
              <a:rPr lang="zh-TW" altLang="zh-TW" sz="2600" dirty="0">
                <a:solidFill>
                  <a:prstClr val="black"/>
                </a:solidFill>
                <a:latin typeface="微軟正黑體" panose="020B0604030504040204" pitchFamily="34" charset="-120"/>
                <a:ea typeface="微軟正黑體" panose="020B0604030504040204" pitchFamily="34" charset="-120"/>
              </a:rPr>
              <a:t>由稽核人員進行書面資料檢核</a:t>
            </a:r>
            <a:r>
              <a:rPr lang="zh-TW" altLang="en-US" sz="2600" dirty="0">
                <a:solidFill>
                  <a:prstClr val="black"/>
                </a:solidFill>
                <a:latin typeface="微軟正黑體" panose="020B0604030504040204" pitchFamily="34" charset="-120"/>
                <a:ea typeface="微軟正黑體" panose="020B0604030504040204" pitchFamily="34" charset="-120"/>
              </a:rPr>
              <a:t>及詢問業務單位相關人員處理之流程，以評估控制重點是否執行及合適</a:t>
            </a:r>
            <a:r>
              <a:rPr lang="zh-TW" altLang="zh-TW" sz="2600" dirty="0">
                <a:solidFill>
                  <a:prstClr val="black"/>
                </a:solidFill>
                <a:latin typeface="微軟正黑體" panose="020B0604030504040204" pitchFamily="34" charset="-120"/>
                <a:ea typeface="微軟正黑體" panose="020B0604030504040204" pitchFamily="34" charset="-120"/>
              </a:rPr>
              <a:t>。 </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vl="0"/>
            <a:r>
              <a:rPr lang="zh-TW" altLang="zh-TW" sz="2600" dirty="0">
                <a:solidFill>
                  <a:prstClr val="black"/>
                </a:solidFill>
                <a:latin typeface="微軟正黑體" panose="020B0604030504040204" pitchFamily="34" charset="-120"/>
                <a:ea typeface="微軟正黑體" panose="020B0604030504040204" pitchFamily="34" charset="-120"/>
              </a:rPr>
              <a:t>依據查核結果，作成稽核紀錄，再依稽核紀錄提出稽核發現之優點、稽核發現與法令規定不一致等缺失、改善措施或具體興革建議之稽核計畫結果表。 </a:t>
            </a:r>
            <a:endParaRPr lang="zh-TW" altLang="en-US" sz="2800" dirty="0">
              <a:solidFill>
                <a:prstClr val="black"/>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8093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查核作業</a:t>
            </a:r>
          </a:p>
        </p:txBody>
      </p:sp>
      <p:sp>
        <p:nvSpPr>
          <p:cNvPr id="3" name="內容版面配置區 2"/>
          <p:cNvSpPr>
            <a:spLocks noGrp="1"/>
          </p:cNvSpPr>
          <p:nvPr>
            <p:ph idx="1"/>
          </p:nvPr>
        </p:nvSpPr>
        <p:spPr/>
        <p:txBody>
          <a:bodyPr/>
          <a:lstStyle/>
          <a:p>
            <a:pPr lvl="0">
              <a:buFont typeface="Wingdings" pitchFamily="2" charset="2"/>
              <a:buChar char="p"/>
            </a:pPr>
            <a:r>
              <a:rPr lang="zh-TW" altLang="en-US" sz="2600" dirty="0">
                <a:solidFill>
                  <a:srgbClr val="F11BF1"/>
                </a:solidFill>
                <a:latin typeface="Calibri"/>
                <a:ea typeface="新細明體"/>
              </a:rPr>
              <a:t>資訊系統</a:t>
            </a:r>
            <a:r>
              <a:rPr lang="zh-TW" altLang="en-US" sz="2600" dirty="0" smtClean="0">
                <a:solidFill>
                  <a:srgbClr val="F11BF1"/>
                </a:solidFill>
                <a:latin typeface="Calibri"/>
                <a:ea typeface="新細明體"/>
              </a:rPr>
              <a:t>處理作業之查核項目</a:t>
            </a:r>
            <a:endParaRPr lang="en-US" altLang="zh-TW" sz="2600" dirty="0" smtClean="0">
              <a:solidFill>
                <a:srgbClr val="F11BF1"/>
              </a:solidFill>
              <a:latin typeface="Calibri"/>
              <a:ea typeface="新細明體"/>
            </a:endParaRPr>
          </a:p>
          <a:p>
            <a:pPr lvl="0"/>
            <a:r>
              <a:rPr lang="zh-TW" altLang="zh-TW" sz="2600" dirty="0" smtClean="0">
                <a:solidFill>
                  <a:prstClr val="black"/>
                </a:solidFill>
                <a:latin typeface="Calibri"/>
                <a:ea typeface="新細明體"/>
              </a:rPr>
              <a:t>資產</a:t>
            </a:r>
            <a:r>
              <a:rPr lang="zh-TW" altLang="zh-TW" sz="2600" dirty="0">
                <a:solidFill>
                  <a:prstClr val="black"/>
                </a:solidFill>
                <a:latin typeface="Calibri"/>
                <a:ea typeface="新細明體"/>
              </a:rPr>
              <a:t>管理</a:t>
            </a:r>
            <a:r>
              <a:rPr lang="zh-TW" altLang="zh-TW" sz="2600" dirty="0">
                <a:solidFill>
                  <a:prstClr val="black"/>
                </a:solidFill>
                <a:latin typeface="微軟正黑體" panose="020B0604030504040204" pitchFamily="34" charset="-120"/>
                <a:ea typeface="微軟正黑體" panose="020B0604030504040204" pitchFamily="34" charset="-120"/>
              </a:rPr>
              <a:t>。 </a:t>
            </a:r>
            <a:endParaRPr lang="en-US" altLang="zh-TW" sz="2600" dirty="0">
              <a:solidFill>
                <a:prstClr val="black"/>
              </a:solidFill>
              <a:latin typeface="微軟正黑體" panose="020B0604030504040204" pitchFamily="34" charset="-120"/>
              <a:ea typeface="微軟正黑體" panose="020B0604030504040204" pitchFamily="34" charset="-120"/>
            </a:endParaRPr>
          </a:p>
          <a:p>
            <a:pPr lvl="0"/>
            <a:r>
              <a:rPr lang="zh-TW" altLang="zh-TW" sz="2600" dirty="0">
                <a:solidFill>
                  <a:prstClr val="black"/>
                </a:solidFill>
                <a:latin typeface="Calibri"/>
                <a:ea typeface="新細明體"/>
              </a:rPr>
              <a:t>人力資源安全</a:t>
            </a:r>
            <a:r>
              <a:rPr lang="zh-TW" altLang="zh-TW" sz="2600" dirty="0">
                <a:solidFill>
                  <a:prstClr val="black"/>
                </a:solidFill>
                <a:latin typeface="微軟正黑體" panose="020B0604030504040204" pitchFamily="34" charset="-120"/>
                <a:ea typeface="微軟正黑體" panose="020B0604030504040204" pitchFamily="34" charset="-120"/>
              </a:rPr>
              <a:t>。 </a:t>
            </a:r>
            <a:endParaRPr lang="en-US" altLang="zh-TW" sz="2800" dirty="0">
              <a:solidFill>
                <a:prstClr val="black"/>
              </a:solidFill>
              <a:latin typeface="微軟正黑體" panose="020B0604030504040204" pitchFamily="34" charset="-120"/>
              <a:ea typeface="微軟正黑體" panose="020B0604030504040204" pitchFamily="34" charset="-120"/>
            </a:endParaRPr>
          </a:p>
          <a:p>
            <a:pPr lvl="0"/>
            <a:r>
              <a:rPr lang="zh-TW" altLang="zh-TW" sz="2600" dirty="0">
                <a:solidFill>
                  <a:prstClr val="black"/>
                </a:solidFill>
                <a:latin typeface="Calibri"/>
                <a:ea typeface="新細明體"/>
              </a:rPr>
              <a:t>實體與環境安全</a:t>
            </a:r>
            <a:r>
              <a:rPr lang="zh-TW" altLang="zh-TW" sz="2600" dirty="0">
                <a:solidFill>
                  <a:prstClr val="black"/>
                </a:solidFill>
                <a:latin typeface="微軟正黑體" panose="020B0604030504040204" pitchFamily="34" charset="-120"/>
                <a:ea typeface="微軟正黑體" panose="020B0604030504040204" pitchFamily="34" charset="-120"/>
              </a:rPr>
              <a:t>。 </a:t>
            </a:r>
            <a:endParaRPr lang="en-US" altLang="zh-TW" sz="2600" dirty="0">
              <a:solidFill>
                <a:prstClr val="black"/>
              </a:solidFill>
              <a:latin typeface="微軟正黑體" panose="020B0604030504040204" pitchFamily="34" charset="-120"/>
              <a:ea typeface="微軟正黑體" panose="020B0604030504040204" pitchFamily="34" charset="-120"/>
            </a:endParaRPr>
          </a:p>
          <a:p>
            <a:pPr lvl="0"/>
            <a:r>
              <a:rPr lang="zh-TW" altLang="zh-TW" sz="2600" dirty="0">
                <a:solidFill>
                  <a:prstClr val="black"/>
                </a:solidFill>
                <a:latin typeface="Calibri"/>
                <a:ea typeface="新細明體"/>
              </a:rPr>
              <a:t>通訊與作業管理</a:t>
            </a:r>
            <a:r>
              <a:rPr lang="zh-TW" altLang="zh-TW" sz="2600" dirty="0">
                <a:solidFill>
                  <a:prstClr val="black"/>
                </a:solidFill>
                <a:latin typeface="微軟正黑體" panose="020B0604030504040204" pitchFamily="34" charset="-120"/>
                <a:ea typeface="微軟正黑體" panose="020B0604030504040204" pitchFamily="34" charset="-120"/>
              </a:rPr>
              <a:t>。</a:t>
            </a:r>
            <a:endParaRPr lang="en-US" altLang="zh-TW" sz="2600" dirty="0">
              <a:solidFill>
                <a:prstClr val="black"/>
              </a:solidFill>
              <a:latin typeface="微軟正黑體" panose="020B0604030504040204" pitchFamily="34" charset="-120"/>
              <a:ea typeface="微軟正黑體" panose="020B0604030504040204" pitchFamily="34" charset="-120"/>
            </a:endParaRPr>
          </a:p>
          <a:p>
            <a:pPr lvl="0"/>
            <a:r>
              <a:rPr lang="zh-TW" altLang="zh-TW" sz="2600" dirty="0">
                <a:solidFill>
                  <a:prstClr val="black"/>
                </a:solidFill>
                <a:latin typeface="Calibri"/>
                <a:ea typeface="新細明體"/>
              </a:rPr>
              <a:t>存取控制。</a:t>
            </a:r>
            <a:endParaRPr lang="en-US" altLang="zh-TW" sz="2600" dirty="0">
              <a:solidFill>
                <a:prstClr val="black"/>
              </a:solidFill>
              <a:latin typeface="Calibri"/>
              <a:ea typeface="新細明體"/>
            </a:endParaRPr>
          </a:p>
          <a:p>
            <a:pPr lvl="0"/>
            <a:r>
              <a:rPr lang="zh-TW" altLang="zh-TW" sz="2600" dirty="0">
                <a:solidFill>
                  <a:prstClr val="black"/>
                </a:solidFill>
                <a:latin typeface="Calibri"/>
                <a:ea typeface="新細明體"/>
              </a:rPr>
              <a:t>資訊安全事故管理。</a:t>
            </a:r>
            <a:endParaRPr lang="en-US" altLang="zh-TW" sz="2600" dirty="0">
              <a:solidFill>
                <a:prstClr val="black"/>
              </a:solidFill>
              <a:latin typeface="Calibri"/>
              <a:ea typeface="新細明體"/>
            </a:endParaRPr>
          </a:p>
          <a:p>
            <a:pPr lvl="0"/>
            <a:r>
              <a:rPr lang="zh-TW" altLang="en-US" sz="2600" dirty="0">
                <a:solidFill>
                  <a:prstClr val="black"/>
                </a:solidFill>
                <a:latin typeface="微軟正黑體" panose="020B0604030504040204" pitchFamily="34" charset="-120"/>
                <a:ea typeface="微軟正黑體" panose="020B0604030504040204" pitchFamily="34" charset="-120"/>
              </a:rPr>
              <a:t>遵循法令。</a:t>
            </a:r>
            <a:endParaRPr lang="en-US" altLang="zh-TW" sz="2600" dirty="0">
              <a:solidFill>
                <a:prstClr val="black"/>
              </a:solidFill>
              <a:latin typeface="微軟正黑體" panose="020B0604030504040204" pitchFamily="34" charset="-120"/>
              <a:ea typeface="微軟正黑體" panose="020B0604030504040204" pitchFamily="34" charset="-120"/>
            </a:endParaRPr>
          </a:p>
          <a:p>
            <a:pPr lvl="0"/>
            <a:r>
              <a:rPr lang="zh-TW" altLang="en-US" sz="2800" dirty="0">
                <a:solidFill>
                  <a:prstClr val="black"/>
                </a:solidFill>
                <a:latin typeface="微軟正黑體" panose="020B0604030504040204" pitchFamily="34" charset="-120"/>
                <a:ea typeface="微軟正黑體" panose="020B0604030504040204" pitchFamily="34" charset="-120"/>
              </a:rPr>
              <a:t>相符性。</a:t>
            </a:r>
          </a:p>
          <a:p>
            <a:endParaRPr lang="zh-TW" altLang="en-US" dirty="0"/>
          </a:p>
        </p:txBody>
      </p:sp>
    </p:spTree>
    <p:extLst>
      <p:ext uri="{BB962C8B-B14F-4D97-AF65-F5344CB8AC3E}">
        <p14:creationId xmlns:p14="http://schemas.microsoft.com/office/powerpoint/2010/main" val="413944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p:cTn id="5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查核作業</a:t>
            </a:r>
          </a:p>
        </p:txBody>
      </p:sp>
      <p:sp>
        <p:nvSpPr>
          <p:cNvPr id="3" name="內容版面配置區 2"/>
          <p:cNvSpPr>
            <a:spLocks noGrp="1"/>
          </p:cNvSpPr>
          <p:nvPr>
            <p:ph idx="1"/>
          </p:nvPr>
        </p:nvSpPr>
        <p:spPr/>
        <p:txBody>
          <a:bodyPr>
            <a:normAutofit lnSpcReduction="10000"/>
          </a:bodyPr>
          <a:lstStyle/>
          <a:p>
            <a:pPr>
              <a:buFont typeface="Wingdings" pitchFamily="2" charset="2"/>
              <a:buChar char="p"/>
            </a:pPr>
            <a:r>
              <a:rPr lang="zh-TW" altLang="en-US" dirty="0">
                <a:solidFill>
                  <a:srgbClr val="F11BF1"/>
                </a:solidFill>
              </a:rPr>
              <a:t>資訊系統處理作業之</a:t>
            </a:r>
            <a:r>
              <a:rPr lang="zh-TW" altLang="en-US" dirty="0" smtClean="0">
                <a:solidFill>
                  <a:srgbClr val="F11BF1"/>
                </a:solidFill>
              </a:rPr>
              <a:t>查核方式</a:t>
            </a:r>
            <a:endParaRPr lang="en-US" altLang="zh-TW" dirty="0" smtClean="0">
              <a:solidFill>
                <a:srgbClr val="F11BF1"/>
              </a:solidFill>
            </a:endParaRPr>
          </a:p>
          <a:p>
            <a:pPr lvl="0"/>
            <a:r>
              <a:rPr lang="zh-TW" altLang="en-US" sz="2200" dirty="0">
                <a:solidFill>
                  <a:prstClr val="black"/>
                </a:solidFill>
                <a:latin typeface="微軟正黑體" panose="020B0604030504040204" pitchFamily="34" charset="-120"/>
                <a:ea typeface="微軟正黑體" panose="020B0604030504040204" pitchFamily="34" charset="-120"/>
              </a:rPr>
              <a:t>可由使用資訊系統單位先行簡介資訊系統環境及人員限制；並詢問是否有操作規定？可事先請該單位事先備妥資料供查核。</a:t>
            </a:r>
            <a:endParaRPr lang="en-US" altLang="zh-TW" sz="2200" dirty="0">
              <a:solidFill>
                <a:prstClr val="black"/>
              </a:solidFill>
              <a:latin typeface="微軟正黑體" panose="020B0604030504040204" pitchFamily="34" charset="-120"/>
              <a:ea typeface="微軟正黑體" panose="020B0604030504040204" pitchFamily="34" charset="-120"/>
            </a:endParaRPr>
          </a:p>
          <a:p>
            <a:pPr lvl="0"/>
            <a:r>
              <a:rPr lang="zh-TW" altLang="zh-TW" sz="2200" dirty="0">
                <a:solidFill>
                  <a:prstClr val="black"/>
                </a:solidFill>
                <a:latin typeface="微軟正黑體" panose="020B0604030504040204" pitchFamily="34" charset="-120"/>
                <a:ea typeface="微軟正黑體" panose="020B0604030504040204" pitchFamily="34" charset="-120"/>
              </a:rPr>
              <a:t>實地驗證資訊安全管理系統執行之有效性。 </a:t>
            </a:r>
            <a:r>
              <a:rPr lang="zh-TW" altLang="en-US" sz="2200" dirty="0">
                <a:solidFill>
                  <a:prstClr val="black"/>
                </a:solidFill>
                <a:latin typeface="微軟正黑體" panose="020B0604030504040204" pitchFamily="34" charset="-120"/>
                <a:ea typeface="微軟正黑體" panose="020B0604030504040204" pitchFamily="34" charset="-120"/>
              </a:rPr>
              <a:t>例如：電腦是否設定帳號及密碼、系統是否由被授權人員操作、個人資料之保護、產出資料之正確性。</a:t>
            </a:r>
            <a:endParaRPr lang="en-US" altLang="zh-TW" sz="2200" dirty="0">
              <a:solidFill>
                <a:prstClr val="black"/>
              </a:solidFill>
              <a:latin typeface="微軟正黑體" panose="020B0604030504040204" pitchFamily="34" charset="-120"/>
              <a:ea typeface="微軟正黑體" panose="020B0604030504040204" pitchFamily="34" charset="-120"/>
            </a:endParaRPr>
          </a:p>
          <a:p>
            <a:pPr lvl="0"/>
            <a:r>
              <a:rPr lang="zh-TW" altLang="en-US" sz="2200" dirty="0">
                <a:solidFill>
                  <a:prstClr val="black"/>
                </a:solidFill>
                <a:latin typeface="微軟正黑體" panose="020B0604030504040204" pitchFamily="34" charset="-120"/>
                <a:ea typeface="微軟正黑體" panose="020B0604030504040204" pitchFamily="34" charset="-120"/>
              </a:rPr>
              <a:t>可</a:t>
            </a:r>
            <a:r>
              <a:rPr lang="zh-TW" altLang="zh-TW" sz="2200" dirty="0">
                <a:solidFill>
                  <a:prstClr val="black"/>
                </a:solidFill>
                <a:latin typeface="微軟正黑體" panose="020B0604030504040204" pitchFamily="34" charset="-120"/>
                <a:ea typeface="微軟正黑體" panose="020B0604030504040204" pitchFamily="34" charset="-120"/>
              </a:rPr>
              <a:t>以面談、觀察、抽樣檢查方式進行。 </a:t>
            </a:r>
            <a:endParaRPr lang="en-US" altLang="zh-TW" sz="2200" dirty="0">
              <a:solidFill>
                <a:prstClr val="black"/>
              </a:solidFill>
              <a:latin typeface="微軟正黑體" panose="020B0604030504040204" pitchFamily="34" charset="-120"/>
              <a:ea typeface="微軟正黑體" panose="020B0604030504040204" pitchFamily="34" charset="-120"/>
            </a:endParaRPr>
          </a:p>
          <a:p>
            <a:pPr lvl="0"/>
            <a:r>
              <a:rPr lang="zh-TW" altLang="en-US" sz="2200" dirty="0">
                <a:solidFill>
                  <a:prstClr val="black"/>
                </a:solidFill>
                <a:latin typeface="微軟正黑體" panose="020B0604030504040204" pitchFamily="34" charset="-120"/>
                <a:ea typeface="微軟正黑體" panose="020B0604030504040204" pitchFamily="34" charset="-120"/>
              </a:rPr>
              <a:t>資訊系統產出之資料，若需再經人工處理控管流程或勾稽比對之案件，檢核紙本與系統產出之資料是否相符。</a:t>
            </a:r>
            <a:endParaRPr lang="en-US" altLang="zh-TW" sz="2200" dirty="0">
              <a:solidFill>
                <a:prstClr val="black"/>
              </a:solidFill>
              <a:latin typeface="微軟正黑體" panose="020B0604030504040204" pitchFamily="34" charset="-120"/>
              <a:ea typeface="微軟正黑體" panose="020B0604030504040204" pitchFamily="34" charset="-120"/>
            </a:endParaRPr>
          </a:p>
          <a:p>
            <a:pPr lvl="0"/>
            <a:r>
              <a:rPr lang="zh-TW" altLang="zh-TW" sz="2200" dirty="0">
                <a:solidFill>
                  <a:prstClr val="black"/>
                </a:solidFill>
                <a:latin typeface="微軟正黑體" panose="020B0604030504040204" pitchFamily="34" charset="-120"/>
                <a:ea typeface="微軟正黑體" panose="020B0604030504040204" pitchFamily="34" charset="-120"/>
              </a:rPr>
              <a:t>依據查核結果，作成稽核紀錄，再依稽核紀錄提出稽核發現之優點、稽核發現與法令規定不一致等缺失、改善措施或具體興革建議之稽核計畫結果表。 </a:t>
            </a:r>
            <a:endParaRPr lang="zh-TW" altLang="en-US" sz="2200" dirty="0">
              <a:solidFill>
                <a:prstClr val="black"/>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013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共通性稽核技巧</a:t>
            </a:r>
          </a:p>
        </p:txBody>
      </p:sp>
      <p:sp>
        <p:nvSpPr>
          <p:cNvPr id="4" name="文字版面配置區 2"/>
          <p:cNvSpPr>
            <a:spLocks noGrp="1"/>
          </p:cNvSpPr>
          <p:nvPr>
            <p:ph idx="1"/>
          </p:nvPr>
        </p:nvSpPr>
        <p:spPr/>
        <p:txBody>
          <a:bodyPr>
            <a:normAutofit/>
          </a:bodyPr>
          <a:lstStyle/>
          <a:p>
            <a:r>
              <a:rPr lang="zh-TW" altLang="en-US" sz="3000" dirty="0" smtClean="0">
                <a:latin typeface="微軟正黑體" panose="020B0604030504040204" pitchFamily="34" charset="-120"/>
                <a:ea typeface="微軟正黑體" panose="020B0604030504040204" pitchFamily="34" charset="-120"/>
              </a:rPr>
              <a:t>宜於執行稽核計畫前召開會議，</a:t>
            </a:r>
            <a:r>
              <a:rPr lang="zh-TW" altLang="en-US" sz="3000" dirty="0">
                <a:latin typeface="微軟正黑體" panose="020B0604030504040204" pitchFamily="34" charset="-120"/>
                <a:ea typeface="微軟正黑體" panose="020B0604030504040204" pitchFamily="34" charset="-120"/>
              </a:rPr>
              <a:t> </a:t>
            </a:r>
            <a:r>
              <a:rPr lang="zh-TW" altLang="en-US" sz="3000" dirty="0" smtClean="0">
                <a:latin typeface="微軟正黑體" panose="020B0604030504040204" pitchFamily="34" charset="-120"/>
                <a:ea typeface="微軟正黑體" panose="020B0604030504040204" pitchFamily="34" charset="-120"/>
              </a:rPr>
              <a:t>就稽核</a:t>
            </a:r>
            <a:r>
              <a:rPr lang="zh-TW" altLang="en-US" sz="3000" dirty="0">
                <a:latin typeface="微軟正黑體" panose="020B0604030504040204" pitchFamily="34" charset="-120"/>
                <a:ea typeface="微軟正黑體" panose="020B0604030504040204" pitchFamily="34" charset="-120"/>
              </a:rPr>
              <a:t>項目之性質及受查單位之特性等選擇稽核</a:t>
            </a:r>
            <a:r>
              <a:rPr lang="zh-TW" altLang="en-US" sz="3000" dirty="0" smtClean="0">
                <a:latin typeface="微軟正黑體" panose="020B0604030504040204" pitchFamily="34" charset="-120"/>
                <a:ea typeface="微軟正黑體" panose="020B0604030504040204" pitchFamily="34" charset="-120"/>
              </a:rPr>
              <a:t>方式</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及抽查比率取得證據等取得共識，除可避免浪費查核時間及引導查核人員正確查核方向外，亦可適切支持稽核結論。</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smtClean="0">
                <a:latin typeface="微軟正黑體" panose="020B0604030504040204" pitchFamily="34" charset="-120"/>
                <a:ea typeface="微軟正黑體" panose="020B0604030504040204" pitchFamily="34" charset="-120"/>
              </a:rPr>
              <a:t>為快速瞭解所稽查業務，可請受查單位對業務做簡單報告外，亦可設計查核項目請其先行預檢，以節省查核時間。</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55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常用之查核方法</a:t>
            </a:r>
          </a:p>
        </p:txBody>
      </p:sp>
      <p:sp>
        <p:nvSpPr>
          <p:cNvPr id="4" name="文字版面配置區 2"/>
          <p:cNvSpPr>
            <a:spLocks noGrp="1"/>
          </p:cNvSpPr>
          <p:nvPr>
            <p:ph idx="1"/>
          </p:nvPr>
        </p:nvSpPr>
        <p:spPr/>
        <p:txBody>
          <a:bodyPr>
            <a:noAutofit/>
          </a:bodyPr>
          <a:lstStyle/>
          <a:p>
            <a:r>
              <a:rPr lang="zh-TW" altLang="en-US" sz="3000" dirty="0" smtClean="0">
                <a:latin typeface="微軟正黑體" panose="020B0604030504040204" pitchFamily="34" charset="-120"/>
                <a:ea typeface="微軟正黑體" panose="020B0604030504040204" pitchFamily="34" charset="-120"/>
              </a:rPr>
              <a:t>面談</a:t>
            </a:r>
            <a:r>
              <a:rPr lang="zh-TW" altLang="en-US" sz="3000" dirty="0">
                <a:latin typeface="微軟正黑體" panose="020B0604030504040204" pitchFamily="34" charset="-120"/>
                <a:ea typeface="微軟正黑體" panose="020B0604030504040204" pitchFamily="34" charset="-120"/>
              </a:rPr>
              <a:t>、詢問</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證言證據</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：可以是口頭也可以是書面。</a:t>
            </a:r>
          </a:p>
          <a:p>
            <a:r>
              <a:rPr lang="zh-TW" altLang="en-US" sz="3000" dirty="0">
                <a:latin typeface="微軟正黑體" panose="020B0604030504040204" pitchFamily="34" charset="-120"/>
                <a:ea typeface="微軟正黑體" panose="020B0604030504040204" pitchFamily="34" charset="-120"/>
              </a:rPr>
              <a:t>複算</a:t>
            </a:r>
            <a:r>
              <a:rPr lang="en-US" altLang="zh-TW" sz="3000" dirty="0">
                <a:latin typeface="微軟正黑體" panose="020B0604030504040204" pitchFamily="34" charset="-120"/>
                <a:ea typeface="微軟正黑體" panose="020B0604030504040204" pitchFamily="34" charset="-120"/>
              </a:rPr>
              <a:t>(</a:t>
            </a:r>
            <a:r>
              <a:rPr lang="en-US" altLang="zh-TW" sz="3000" dirty="0" err="1">
                <a:latin typeface="微軟正黑體" panose="020B0604030504040204" pitchFamily="34" charset="-120"/>
                <a:ea typeface="微軟正黑體" panose="020B0604030504040204" pitchFamily="34" charset="-120"/>
              </a:rPr>
              <a:t>Recomputation</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：是具有事實、客觀及適切之證據。</a:t>
            </a:r>
          </a:p>
          <a:p>
            <a:r>
              <a:rPr lang="zh-TW" altLang="en-US" sz="3000" dirty="0">
                <a:latin typeface="微軟正黑體" panose="020B0604030504040204" pitchFamily="34" charset="-120"/>
                <a:ea typeface="微軟正黑體" panose="020B0604030504040204" pitchFamily="34" charset="-120"/>
              </a:rPr>
              <a:t>詳細測試：</a:t>
            </a:r>
            <a:r>
              <a:rPr lang="zh-TW" altLang="en-US" sz="3000" dirty="0" smtClean="0">
                <a:latin typeface="微軟正黑體" panose="020B0604030504040204" pitchFamily="34" charset="-120"/>
                <a:ea typeface="微軟正黑體" panose="020B0604030504040204" pitchFamily="34" charset="-120"/>
              </a:rPr>
              <a:t>在於</a:t>
            </a:r>
            <a:r>
              <a:rPr lang="zh-TW" altLang="en-US" sz="3000" dirty="0">
                <a:latin typeface="微軟正黑體" panose="020B0604030504040204" pitchFamily="34" charset="-120"/>
                <a:ea typeface="微軟正黑體" panose="020B0604030504040204" pitchFamily="34" charset="-120"/>
              </a:rPr>
              <a:t>檢查施政作業有關的文件及記錄。最常用的檢查程序是順查及逆查</a:t>
            </a:r>
            <a:r>
              <a:rPr lang="zh-TW" altLang="en-US" sz="3000" dirty="0" smtClean="0">
                <a:latin typeface="微軟正黑體" panose="020B0604030504040204" pitchFamily="34" charset="-120"/>
                <a:ea typeface="微軟正黑體" panose="020B0604030504040204" pitchFamily="34" charset="-120"/>
              </a:rPr>
              <a:t>。 </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18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常用之查核方法</a:t>
            </a:r>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觀察、檢視</a:t>
            </a:r>
            <a:r>
              <a:rPr lang="en-US" altLang="zh-TW" dirty="0">
                <a:latin typeface="微軟正黑體" panose="020B0604030504040204" pitchFamily="34" charset="-120"/>
                <a:ea typeface="微軟正黑體" panose="020B0604030504040204" pitchFamily="34" charset="-120"/>
              </a:rPr>
              <a:t>(Observation/Inspection)</a:t>
            </a:r>
            <a:r>
              <a:rPr lang="en-US" altLang="zh-TW" dirty="0" err="1">
                <a:latin typeface="微軟正黑體" panose="020B0604030504040204" pitchFamily="34" charset="-120"/>
                <a:ea typeface="微軟正黑體" panose="020B0604030504040204" pitchFamily="34" charset="-120"/>
              </a:rPr>
              <a:t>loa</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審視</a:t>
            </a:r>
            <a:r>
              <a:rPr lang="en-US" altLang="zh-TW" dirty="0">
                <a:latin typeface="微軟正黑體" panose="020B0604030504040204" pitchFamily="34" charset="-120"/>
                <a:ea typeface="微軟正黑體" panose="020B0604030504040204" pitchFamily="34" charset="-120"/>
              </a:rPr>
              <a:t>(Scanning)</a:t>
            </a:r>
            <a:r>
              <a:rPr lang="zh-TW" altLang="en-US" dirty="0">
                <a:latin typeface="微軟正黑體" panose="020B0604030504040204" pitchFamily="34" charset="-120"/>
                <a:ea typeface="微軟正黑體" panose="020B0604030504040204" pitchFamily="34" charset="-120"/>
              </a:rPr>
              <a:t>：如瀏覽或篩選，其目的在於偵查不尋常項目或事件。</a:t>
            </a:r>
          </a:p>
          <a:p>
            <a:r>
              <a:rPr lang="zh-TW" altLang="en-US" dirty="0">
                <a:latin typeface="微軟正黑體" panose="020B0604030504040204" pitchFamily="34" charset="-120"/>
                <a:ea typeface="微軟正黑體" panose="020B0604030504040204" pitchFamily="34" charset="-120"/>
              </a:rPr>
              <a:t>統計抽樣</a:t>
            </a:r>
            <a:r>
              <a:rPr lang="en-US" altLang="zh-TW" dirty="0">
                <a:latin typeface="微軟正黑體" panose="020B0604030504040204" pitchFamily="34" charset="-120"/>
                <a:ea typeface="微軟正黑體" panose="020B0604030504040204" pitchFamily="34" charset="-120"/>
              </a:rPr>
              <a:t>(Statistical Sampling)</a:t>
            </a:r>
            <a:r>
              <a:rPr lang="zh-TW" altLang="en-US" dirty="0">
                <a:latin typeface="微軟正黑體" panose="020B0604030504040204" pitchFamily="34" charset="-120"/>
                <a:ea typeface="微軟正黑體" panose="020B0604030504040204" pitchFamily="34" charset="-120"/>
              </a:rPr>
              <a:t>的證據。</a:t>
            </a:r>
          </a:p>
          <a:p>
            <a:r>
              <a:rPr lang="zh-TW" altLang="en-US" dirty="0">
                <a:latin typeface="微軟正黑體" panose="020B0604030504040204" pitchFamily="34" charset="-120"/>
                <a:ea typeface="微軟正黑體" panose="020B0604030504040204" pitchFamily="34" charset="-120"/>
              </a:rPr>
              <a:t>函證</a:t>
            </a:r>
            <a:r>
              <a:rPr lang="en-US" altLang="zh-TW" dirty="0">
                <a:latin typeface="微軟正黑體" panose="020B0604030504040204" pitchFamily="34" charset="-120"/>
                <a:ea typeface="微軟正黑體" panose="020B0604030504040204" pitchFamily="34" charset="-120"/>
              </a:rPr>
              <a:t>(Confirmation)</a:t>
            </a:r>
          </a:p>
          <a:p>
            <a:r>
              <a:rPr lang="zh-TW" altLang="en-US" dirty="0">
                <a:latin typeface="微軟正黑體" panose="020B0604030504040204" pitchFamily="34" charset="-120"/>
                <a:ea typeface="微軟正黑體" panose="020B0604030504040204" pitchFamily="34" charset="-120"/>
              </a:rPr>
              <a:t>分析性覆核</a:t>
            </a:r>
            <a:r>
              <a:rPr lang="en-US" altLang="zh-TW" dirty="0">
                <a:latin typeface="微軟正黑體" panose="020B0604030504040204" pitchFamily="34" charset="-120"/>
                <a:ea typeface="微軟正黑體" panose="020B0604030504040204" pitchFamily="34" charset="-120"/>
              </a:rPr>
              <a:t>(Analytical)</a:t>
            </a:r>
            <a:endParaRPr lang="zh-TW" altLang="en-US"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2381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查核方法－詢問</a:t>
            </a:r>
          </a:p>
        </p:txBody>
      </p:sp>
      <p:sp>
        <p:nvSpPr>
          <p:cNvPr id="3" name="內容版面配置區 2"/>
          <p:cNvSpPr>
            <a:spLocks noGrp="1"/>
          </p:cNvSpPr>
          <p:nvPr>
            <p:ph idx="1"/>
          </p:nvPr>
        </p:nvSpPr>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在執行此項稽核技巧時，應少用誘導性語言；且對被查核者</a:t>
            </a:r>
            <a:r>
              <a:rPr lang="zh-TW" altLang="en-US" dirty="0">
                <a:solidFill>
                  <a:srgbClr val="00B050"/>
                </a:solidFill>
                <a:latin typeface="微軟正黑體" panose="020B0604030504040204" pitchFamily="34" charset="-120"/>
                <a:ea typeface="微軟正黑體" panose="020B0604030504040204" pitchFamily="34" charset="-120"/>
              </a:rPr>
              <a:t>保持謙和的態度</a:t>
            </a:r>
            <a:r>
              <a:rPr lang="zh-TW" altLang="en-US" dirty="0">
                <a:latin typeface="微軟正黑體" panose="020B0604030504040204" pitchFamily="34" charset="-120"/>
                <a:ea typeface="微軟正黑體" panose="020B0604030504040204" pitchFamily="34" charset="-120"/>
              </a:rPr>
              <a:t>，以免因被查者採取之敵對或不合作態度，而無法獲得正確的資訊。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被查核者可能因出於處理</a:t>
            </a:r>
            <a:r>
              <a:rPr lang="zh-TW" altLang="en-US" dirty="0">
                <a:solidFill>
                  <a:srgbClr val="00B050"/>
                </a:solidFill>
                <a:latin typeface="微軟正黑體" panose="020B0604030504040204" pitchFamily="34" charset="-120"/>
                <a:ea typeface="微軟正黑體" panose="020B0604030504040204" pitchFamily="34" charset="-120"/>
              </a:rPr>
              <a:t>業務慣性</a:t>
            </a:r>
            <a:r>
              <a:rPr lang="zh-TW" altLang="en-US" dirty="0">
                <a:latin typeface="微軟正黑體" panose="020B0604030504040204" pitchFamily="34" charset="-120"/>
                <a:ea typeface="微軟正黑體" panose="020B0604030504040204" pitchFamily="34" charset="-120"/>
              </a:rPr>
              <a:t>或</a:t>
            </a:r>
            <a:r>
              <a:rPr lang="zh-TW" altLang="en-US" dirty="0">
                <a:solidFill>
                  <a:srgbClr val="FF00FF"/>
                </a:solidFill>
                <a:latin typeface="微軟正黑體" panose="020B0604030504040204" pitchFamily="34" charset="-120"/>
                <a:ea typeface="微軟正黑體" panose="020B0604030504040204" pitchFamily="34" charset="-120"/>
              </a:rPr>
              <a:t>未適時注意作業流程之更新</a:t>
            </a:r>
            <a:r>
              <a:rPr lang="zh-TW" altLang="en-US" dirty="0">
                <a:latin typeface="微軟正黑體" panose="020B0604030504040204" pitchFamily="34" charset="-120"/>
                <a:ea typeface="微軟正黑體" panose="020B0604030504040204" pitchFamily="34" charset="-120"/>
              </a:rPr>
              <a:t>，而於執行作業時漏了某些細節或不遵守作業程序。查核人員可根據合乎規定之作業流程</a:t>
            </a:r>
            <a:r>
              <a:rPr lang="zh-TW" altLang="en-US" dirty="0">
                <a:solidFill>
                  <a:srgbClr val="FF0000"/>
                </a:solidFill>
                <a:latin typeface="微軟正黑體" panose="020B0604030504040204" pitchFamily="34" charset="-120"/>
                <a:ea typeface="微軟正黑體" panose="020B0604030504040204" pitchFamily="34" charset="-120"/>
              </a:rPr>
              <a:t>設計書面問卷</a:t>
            </a:r>
            <a:r>
              <a:rPr lang="zh-TW" altLang="en-US" dirty="0">
                <a:latin typeface="微軟正黑體" panose="020B0604030504040204" pitchFamily="34" charset="-120"/>
                <a:ea typeface="微軟正黑體" panose="020B0604030504040204" pitchFamily="34" charset="-120"/>
              </a:rPr>
              <a:t>，由被查核者填寫，再與規定之作業流程比較找出被查核者是否遵行。</a:t>
            </a:r>
          </a:p>
          <a:p>
            <a:endParaRPr lang="zh-TW" altLang="en-US" dirty="0"/>
          </a:p>
        </p:txBody>
      </p:sp>
    </p:spTree>
    <p:extLst>
      <p:ext uri="{BB962C8B-B14F-4D97-AF65-F5344CB8AC3E}">
        <p14:creationId xmlns:p14="http://schemas.microsoft.com/office/powerpoint/2010/main" val="35845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大綱</a:t>
            </a:r>
            <a:endPar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內容版面配置區 2"/>
          <p:cNvSpPr>
            <a:spLocks noGrp="1"/>
          </p:cNvSpPr>
          <p:nvPr>
            <p:ph idx="1"/>
          </p:nvPr>
        </p:nvSpPr>
        <p:spPr/>
        <p:txBody>
          <a:bodyPr/>
          <a:lstStyle/>
          <a:p>
            <a:r>
              <a:rPr lang="zh-TW" altLang="en-US" dirty="0" smtClean="0"/>
              <a:t>前言</a:t>
            </a:r>
            <a:endParaRPr lang="en-US" altLang="zh-TW" dirty="0" smtClean="0"/>
          </a:p>
          <a:p>
            <a:r>
              <a:rPr lang="zh-TW" altLang="en-US" dirty="0" smtClean="0"/>
              <a:t>內部稽核流程</a:t>
            </a:r>
            <a:endParaRPr lang="en-US" altLang="zh-TW" dirty="0" smtClean="0"/>
          </a:p>
          <a:p>
            <a:r>
              <a:rPr lang="zh-TW" altLang="en-US" dirty="0"/>
              <a:t>內部稽核</a:t>
            </a:r>
            <a:r>
              <a:rPr lang="zh-TW" altLang="en-US" dirty="0" smtClean="0"/>
              <a:t>技巧</a:t>
            </a:r>
            <a:endParaRPr lang="en-US" altLang="zh-TW" dirty="0" smtClean="0"/>
          </a:p>
          <a:p>
            <a:r>
              <a:rPr lang="en-US" altLang="zh-TW" dirty="0" smtClean="0"/>
              <a:t>105</a:t>
            </a:r>
            <a:r>
              <a:rPr lang="zh-TW" altLang="en-US" dirty="0" smtClean="0"/>
              <a:t>年度內部稽核項目操作解析</a:t>
            </a:r>
            <a:endParaRPr lang="en-US" altLang="zh-TW" dirty="0" smtClean="0"/>
          </a:p>
          <a:p>
            <a:r>
              <a:rPr lang="zh-TW" altLang="en-US" dirty="0"/>
              <a:t>結語</a:t>
            </a:r>
          </a:p>
        </p:txBody>
      </p:sp>
    </p:spTree>
    <p:extLst>
      <p:ext uri="{BB962C8B-B14F-4D97-AF65-F5344CB8AC3E}">
        <p14:creationId xmlns:p14="http://schemas.microsoft.com/office/powerpoint/2010/main" val="120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查核方法－觀察</a:t>
            </a:r>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需以謹慎及警戒的態度，秉持與標準做比較之心態，觀察作業程序。</a:t>
            </a:r>
          </a:p>
          <a:p>
            <a:r>
              <a:rPr lang="zh-TW" altLang="en-US" dirty="0">
                <a:latin typeface="微軟正黑體" panose="020B0604030504040204" pitchFamily="34" charset="-120"/>
                <a:ea typeface="微軟正黑體" panose="020B0604030504040204" pitchFamily="34" charset="-120"/>
              </a:rPr>
              <a:t>觀察的結果若要列為證據，應經過確認或詳細的分析程序。</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5450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查核方法－統計抽樣</a:t>
            </a:r>
          </a:p>
        </p:txBody>
      </p:sp>
      <p:sp>
        <p:nvSpPr>
          <p:cNvPr id="4" name="文字版面配置區 2"/>
          <p:cNvSpPr>
            <a:spLocks noGrp="1"/>
          </p:cNvSpPr>
          <p:nvPr>
            <p:ph idx="1"/>
          </p:nvPr>
        </p:nvSpPr>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統計抽樣的步驟：</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決定查核目的。</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定義母體和抽樣單位。</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確定重要的控制點</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屬性抽樣用） 。</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決定樣本大小。</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選取樣本。</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執行抽樣計畫，即檢查樣本。</a:t>
            </a:r>
            <a:endParaRPr lang="en-US" altLang="zh-TW" dirty="0">
              <a:latin typeface="微軟正黑體" panose="020B0604030504040204" pitchFamily="34" charset="-120"/>
              <a:ea typeface="微軟正黑體" panose="020B0604030504040204" pitchFamily="34" charset="-120"/>
            </a:endParaRPr>
          </a:p>
          <a:p>
            <a:pPr marL="628650" indent="-27305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評估抽樣結果。</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82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p:cTn id="5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查核方法－分析性覆核</a:t>
            </a:r>
          </a:p>
        </p:txBody>
      </p:sp>
      <p:sp>
        <p:nvSpPr>
          <p:cNvPr id="4" name="文字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此種證據涉及比率的使用、受查單位資料與相同業務單位資料、一般市場行情、以前年度執行結果或預算</a:t>
            </a:r>
            <a:r>
              <a:rPr lang="zh-TW" altLang="en-US" dirty="0">
                <a:solidFill>
                  <a:srgbClr val="FF00FF"/>
                </a:solidFill>
                <a:latin typeface="微軟正黑體" panose="020B0604030504040204" pitchFamily="34" charset="-120"/>
                <a:ea typeface="微軟正黑體" panose="020B0604030504040204" pitchFamily="34" charset="-120"/>
              </a:rPr>
              <a:t>相比較</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證據之可靠性，取抉於比較基準</a:t>
            </a:r>
            <a:r>
              <a:rPr lang="zh-TW" altLang="en-US" dirty="0">
                <a:solidFill>
                  <a:srgbClr val="00B0F0"/>
                </a:solidFill>
                <a:latin typeface="微軟正黑體" panose="020B0604030504040204" pitchFamily="34" charset="-120"/>
                <a:ea typeface="微軟正黑體" panose="020B0604030504040204" pitchFamily="34" charset="-120"/>
              </a:rPr>
              <a:t>可靠性</a:t>
            </a:r>
            <a:r>
              <a:rPr lang="zh-TW" altLang="en-US" dirty="0">
                <a:latin typeface="微軟正黑體" panose="020B0604030504040204" pitchFamily="34" charset="-120"/>
                <a:ea typeface="微軟正黑體" panose="020B0604030504040204" pitchFamily="34" charset="-120"/>
              </a:rPr>
              <a:t>與</a:t>
            </a:r>
            <a:r>
              <a:rPr lang="zh-TW" altLang="en-US" dirty="0">
                <a:solidFill>
                  <a:srgbClr val="FF0000"/>
                </a:solidFill>
                <a:latin typeface="微軟正黑體" panose="020B0604030504040204" pitchFamily="34" charset="-120"/>
                <a:ea typeface="微軟正黑體" panose="020B0604030504040204" pitchFamily="34" charset="-120"/>
              </a:rPr>
              <a:t>攸關性</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較常用的方法：趨勢分析、比率分析、迴歸分析。</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97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比較性分析－施政目標之關鍵策略目標及關鍵績效指標達成績效</a:t>
            </a:r>
          </a:p>
        </p:txBody>
      </p:sp>
      <p:sp>
        <p:nvSpPr>
          <p:cNvPr id="4" name="文字版面配置區 2"/>
          <p:cNvSpPr>
            <a:spLocks noGrp="1"/>
          </p:cNvSpPr>
          <p:nvPr>
            <p:ph idx="1"/>
          </p:nvPr>
        </p:nvSpPr>
        <p:spPr/>
        <p:txBody>
          <a:bodyPr>
            <a:noAutofit/>
          </a:bodyPr>
          <a:lstStyle/>
          <a:p>
            <a:pPr marL="0" indent="0">
              <a:buNone/>
            </a:pPr>
            <a:r>
              <a:rPr lang="en-US" altLang="zh-TW" sz="2200" dirty="0" smtClean="0">
                <a:latin typeface="微軟正黑體" panose="020B0604030504040204" pitchFamily="34" charset="-120"/>
                <a:ea typeface="微軟正黑體" panose="020B0604030504040204" pitchFamily="34" charset="-120"/>
              </a:rPr>
              <a:t>1</a:t>
            </a:r>
            <a:r>
              <a:rPr lang="en-US" altLang="zh-TW"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蒐集</a:t>
            </a:r>
            <a:r>
              <a:rPr lang="zh-TW" altLang="en-US" sz="2200" dirty="0">
                <a:latin typeface="微軟正黑體" panose="020B0604030504040204" pitchFamily="34" charset="-120"/>
                <a:ea typeface="微軟正黑體" panose="020B0604030504040204" pitchFamily="34" charset="-120"/>
              </a:rPr>
              <a:t>與稽核項目有關之資料。</a:t>
            </a:r>
          </a:p>
          <a:p>
            <a:pPr marL="0" indent="0">
              <a:buNone/>
            </a:pPr>
            <a:r>
              <a:rPr lang="en-US" altLang="zh-TW" sz="2200" dirty="0" smtClean="0">
                <a:latin typeface="微軟正黑體" panose="020B0604030504040204" pitchFamily="34" charset="-120"/>
                <a:ea typeface="微軟正黑體" panose="020B0604030504040204" pitchFamily="34" charset="-120"/>
              </a:rPr>
              <a:t>2</a:t>
            </a:r>
            <a:r>
              <a:rPr lang="en-US" altLang="zh-TW"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選擇</a:t>
            </a:r>
            <a:r>
              <a:rPr lang="zh-TW" altLang="en-US" sz="2200" dirty="0">
                <a:latin typeface="微軟正黑體" panose="020B0604030504040204" pitchFamily="34" charset="-120"/>
                <a:ea typeface="微軟正黑體" panose="020B0604030504040204" pitchFamily="34" charset="-120"/>
              </a:rPr>
              <a:t>適當之衡量基準，其來源包括：</a:t>
            </a:r>
          </a:p>
          <a:p>
            <a:pPr marL="268288" indent="0">
              <a:buNone/>
            </a:pP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前期績效、既定</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或預計</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目標及其績效衡量指標。</a:t>
            </a:r>
          </a:p>
          <a:p>
            <a:pPr marL="623888" indent="-355600">
              <a:buNone/>
            </a:pPr>
            <a:r>
              <a:rPr lang="en-US" altLang="zh-TW" sz="2200" dirty="0">
                <a:latin typeface="微軟正黑體" panose="020B0604030504040204" pitchFamily="34" charset="-120"/>
                <a:ea typeface="微軟正黑體" panose="020B0604030504040204" pitchFamily="34" charset="-120"/>
              </a:rPr>
              <a:t>(2)</a:t>
            </a:r>
            <a:r>
              <a:rPr lang="zh-TW" altLang="en-US" sz="2200" dirty="0">
                <a:latin typeface="微軟正黑體" panose="020B0604030504040204" pitchFamily="34" charset="-120"/>
                <a:ea typeface="微軟正黑體" panose="020B0604030504040204" pitchFamily="34" charset="-120"/>
              </a:rPr>
              <a:t>法令規定或契約規範，如：預計完成之期限、品質或數量標準等。</a:t>
            </a:r>
          </a:p>
          <a:p>
            <a:pPr marL="268288" indent="0">
              <a:buNone/>
            </a:pPr>
            <a:r>
              <a:rPr lang="en-US" altLang="zh-TW" sz="2200" dirty="0">
                <a:latin typeface="微軟正黑體" panose="020B0604030504040204" pitchFamily="34" charset="-120"/>
                <a:ea typeface="微軟正黑體" panose="020B0604030504040204" pitchFamily="34" charset="-120"/>
              </a:rPr>
              <a:t>(3)</a:t>
            </a:r>
            <a:r>
              <a:rPr lang="zh-TW" altLang="en-US" sz="2200" dirty="0">
                <a:latin typeface="微軟正黑體" panose="020B0604030504040204" pitchFamily="34" charset="-120"/>
                <a:ea typeface="微軟正黑體" panose="020B0604030504040204" pitchFamily="34" charset="-120"/>
              </a:rPr>
              <a:t>國際公認之指標或標準等。</a:t>
            </a:r>
          </a:p>
          <a:p>
            <a:pPr marL="623888" indent="-355600">
              <a:buNone/>
            </a:pPr>
            <a:r>
              <a:rPr lang="en-US" altLang="zh-TW" sz="2200" dirty="0">
                <a:latin typeface="微軟正黑體" panose="020B0604030504040204" pitchFamily="34" charset="-120"/>
                <a:ea typeface="微軟正黑體" panose="020B0604030504040204" pitchFamily="34" charset="-120"/>
              </a:rPr>
              <a:t>(4)</a:t>
            </a:r>
            <a:r>
              <a:rPr lang="zh-TW" altLang="en-US" sz="2200" dirty="0">
                <a:latin typeface="微軟正黑體" panose="020B0604030504040204" pitchFamily="34" charset="-120"/>
                <a:ea typeface="微軟正黑體" panose="020B0604030504040204" pitchFamily="34" charset="-120"/>
              </a:rPr>
              <a:t>其他同類績效優良機關、單位或民間相關機構等之標竿典範。</a:t>
            </a:r>
          </a:p>
          <a:p>
            <a:pPr marL="268288" indent="0">
              <a:buNone/>
            </a:pPr>
            <a:r>
              <a:rPr lang="en-US" altLang="zh-TW" sz="2200" dirty="0">
                <a:latin typeface="微軟正黑體" panose="020B0604030504040204" pitchFamily="34" charset="-120"/>
                <a:ea typeface="微軟正黑體" panose="020B0604030504040204" pitchFamily="34" charset="-120"/>
              </a:rPr>
              <a:t>(5)</a:t>
            </a:r>
            <a:r>
              <a:rPr lang="zh-TW" altLang="en-US" sz="2200" dirty="0">
                <a:latin typeface="微軟正黑體" panose="020B0604030504040204" pitchFamily="34" charset="-120"/>
                <a:ea typeface="微軟正黑體" panose="020B0604030504040204" pitchFamily="34" charset="-120"/>
              </a:rPr>
              <a:t>內部稽核人員專業判斷。</a:t>
            </a:r>
          </a:p>
          <a:p>
            <a:pPr marL="0" indent="0">
              <a:buNone/>
            </a:pPr>
            <a:r>
              <a:rPr lang="en-US" altLang="zh-TW" sz="2200" dirty="0">
                <a:latin typeface="微軟正黑體" panose="020B0604030504040204" pitchFamily="34" charset="-120"/>
                <a:ea typeface="微軟正黑體" panose="020B0604030504040204" pitchFamily="34" charset="-120"/>
              </a:rPr>
              <a:t>3</a:t>
            </a:r>
            <a:r>
              <a:rPr lang="zh-TW" altLang="en-US" sz="2200" dirty="0">
                <a:latin typeface="微軟正黑體" panose="020B0604030504040204" pitchFamily="34" charset="-120"/>
                <a:ea typeface="微軟正黑體" panose="020B0604030504040204" pitchFamily="34" charset="-120"/>
              </a:rPr>
              <a:t>、運用計算、分類及比對等方式，分析實際績效與衡量基準之差異，並了解差異原因及其影響。</a:t>
            </a:r>
          </a:p>
        </p:txBody>
      </p:sp>
    </p:spTree>
    <p:extLst>
      <p:ext uri="{BB962C8B-B14F-4D97-AF65-F5344CB8AC3E}">
        <p14:creationId xmlns:p14="http://schemas.microsoft.com/office/powerpoint/2010/main" val="18926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p:cTn id="5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稽核紀錄</a:t>
            </a:r>
          </a:p>
        </p:txBody>
      </p:sp>
      <p:sp>
        <p:nvSpPr>
          <p:cNvPr id="4" name="文字版面配置區 2"/>
          <p:cNvSpPr>
            <a:spLocks noGrp="1"/>
          </p:cNvSpPr>
          <p:nvPr>
            <p:ph idx="1"/>
          </p:nvPr>
        </p:nvSpPr>
        <p:spPr/>
        <p:txBody>
          <a:bodyPr>
            <a:normAutofit fontScale="85000" lnSpcReduction="20000"/>
          </a:bodyPr>
          <a:lstStyle/>
          <a:p>
            <a:pPr>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稽核證據與稽核</a:t>
            </a:r>
            <a:r>
              <a:rPr lang="zh-TW" altLang="en-US" dirty="0" smtClean="0">
                <a:latin typeface="微軟正黑體" panose="020B0604030504040204" pitchFamily="34" charset="-120"/>
                <a:ea typeface="微軟正黑體" panose="020B0604030504040204" pitchFamily="34" charset="-120"/>
              </a:rPr>
              <a:t>紀錄</a:t>
            </a:r>
            <a:endParaRPr lang="en-US" altLang="zh-TW"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稽核人員應將其規劃、蒐集、分析、解釋及彙總之資訊，在稽核紀錄上作成適當之記錄，以作為表示稽核意見之依據。</a:t>
            </a:r>
          </a:p>
          <a:p>
            <a:r>
              <a:rPr lang="zh-TW" altLang="en-US" dirty="0">
                <a:latin typeface="微軟正黑體" panose="020B0604030504040204" pitchFamily="34" charset="-120"/>
                <a:ea typeface="微軟正黑體" panose="020B0604030504040204" pitchFamily="34" charset="-120"/>
              </a:rPr>
              <a:t>稽核紀錄上記載著稽核風險評估之過程、成本</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效益之考量及稽核目的與相關證據之串連。</a:t>
            </a:r>
          </a:p>
          <a:p>
            <a:r>
              <a:rPr lang="zh-TW" altLang="en-US" dirty="0">
                <a:latin typeface="微軟正黑體" panose="020B0604030504040204" pitchFamily="34" charset="-120"/>
                <a:ea typeface="微軟正黑體" panose="020B0604030504040204" pitchFamily="34" charset="-120"/>
              </a:rPr>
              <a:t>稽核紀錄應將稽核過程中所蒐集之證據完整記載，而不須稽核人員做更進一步之解釋。</a:t>
            </a:r>
          </a:p>
          <a:p>
            <a:r>
              <a:rPr lang="zh-TW" altLang="en-US" dirty="0">
                <a:latin typeface="微軟正黑體" panose="020B0604030504040204" pitchFamily="34" charset="-120"/>
                <a:ea typeface="微軟正黑體" panose="020B0604030504040204" pitchFamily="34" charset="-120"/>
              </a:rPr>
              <a:t>稽核紀錄一旦編製完成，最好由適當人員再加以審慎複核其完整性及連貫性，以做為內部稽核報告之支持依據。</a:t>
            </a:r>
          </a:p>
        </p:txBody>
      </p:sp>
    </p:spTree>
    <p:extLst>
      <p:ext uri="{BB962C8B-B14F-4D97-AF65-F5344CB8AC3E}">
        <p14:creationId xmlns:p14="http://schemas.microsoft.com/office/powerpoint/2010/main" val="31540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vert="horz" lIns="91440" tIns="45720" rIns="91440" bIns="45720" rtlCol="0" anchor="ctr">
            <a:normAutofit fontScale="90000"/>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稽核記錄記載之事項</a:t>
            </a:r>
          </a:p>
        </p:txBody>
      </p:sp>
      <p:sp>
        <p:nvSpPr>
          <p:cNvPr id="3" name="內容版面配置區 2"/>
          <p:cNvSpPr>
            <a:spLocks noGrp="1"/>
          </p:cNvSpPr>
          <p:nvPr>
            <p:ph sz="quarter" idx="1"/>
          </p:nvPr>
        </p:nvSpPr>
        <p:spPr>
          <a:xfrm>
            <a:off x="467544" y="1052736"/>
            <a:ext cx="8229600" cy="4713387"/>
          </a:xfrm>
        </p:spPr>
        <p:txBody>
          <a:bodyPr/>
          <a:lstStyle/>
          <a:p>
            <a:r>
              <a:rPr lang="zh-TW" altLang="zh-TW" sz="3000" dirty="0" smtClean="0">
                <a:latin typeface="微軟正黑體" panose="020B0604030504040204" pitchFamily="34" charset="-120"/>
                <a:ea typeface="微軟正黑體" panose="020B0604030504040204" pitchFamily="34" charset="-120"/>
              </a:rPr>
              <a:t>稽核</a:t>
            </a:r>
            <a:r>
              <a:rPr lang="zh-TW" altLang="zh-TW" sz="3000" dirty="0">
                <a:latin typeface="微軟正黑體" panose="020B0604030504040204" pitchFamily="34" charset="-120"/>
                <a:ea typeface="微軟正黑體" panose="020B0604030504040204" pitchFamily="34" charset="-120"/>
              </a:rPr>
              <a:t>項目。</a:t>
            </a:r>
          </a:p>
          <a:p>
            <a:r>
              <a:rPr lang="zh-TW" altLang="zh-TW" sz="3000" dirty="0" smtClean="0">
                <a:latin typeface="微軟正黑體" panose="020B0604030504040204" pitchFamily="34" charset="-120"/>
                <a:ea typeface="微軟正黑體" panose="020B0604030504040204" pitchFamily="34" charset="-120"/>
              </a:rPr>
              <a:t>稽核</a:t>
            </a:r>
            <a:r>
              <a:rPr lang="zh-TW" altLang="zh-TW" sz="3000" dirty="0">
                <a:latin typeface="微軟正黑體" panose="020B0604030504040204" pitchFamily="34" charset="-120"/>
                <a:ea typeface="微軟正黑體" panose="020B0604030504040204" pitchFamily="34" charset="-120"/>
              </a:rPr>
              <a:t>方式。</a:t>
            </a:r>
          </a:p>
          <a:p>
            <a:r>
              <a:rPr lang="zh-TW" altLang="zh-TW" sz="3000" dirty="0" smtClean="0">
                <a:latin typeface="微軟正黑體" panose="020B0604030504040204" pitchFamily="34" charset="-120"/>
                <a:ea typeface="微軟正黑體" panose="020B0604030504040204" pitchFamily="34" charset="-120"/>
              </a:rPr>
              <a:t>稽核</a:t>
            </a:r>
            <a:r>
              <a:rPr lang="zh-TW" altLang="zh-TW" sz="3000" dirty="0">
                <a:latin typeface="微軟正黑體" panose="020B0604030504040204" pitchFamily="34" charset="-120"/>
                <a:ea typeface="微軟正黑體" panose="020B0604030504040204" pitchFamily="34" charset="-120"/>
              </a:rPr>
              <a:t>發現。</a:t>
            </a:r>
          </a:p>
          <a:p>
            <a:r>
              <a:rPr lang="zh-TW" altLang="zh-TW" sz="3000" dirty="0" smtClean="0">
                <a:latin typeface="微軟正黑體" panose="020B0604030504040204" pitchFamily="34" charset="-120"/>
                <a:ea typeface="微軟正黑體" panose="020B0604030504040204" pitchFamily="34" charset="-120"/>
              </a:rPr>
              <a:t>稽核</a:t>
            </a:r>
            <a:r>
              <a:rPr lang="zh-TW" altLang="zh-TW" sz="3000" dirty="0">
                <a:latin typeface="微軟正黑體" panose="020B0604030504040204" pitchFamily="34" charset="-120"/>
                <a:ea typeface="微軟正黑體" panose="020B0604030504040204" pitchFamily="34" charset="-120"/>
              </a:rPr>
              <a:t>結論。</a:t>
            </a:r>
          </a:p>
          <a:p>
            <a:r>
              <a:rPr lang="zh-TW" altLang="zh-TW" sz="3000" dirty="0" smtClean="0">
                <a:latin typeface="微軟正黑體" panose="020B0604030504040204" pitchFamily="34" charset="-120"/>
                <a:ea typeface="微軟正黑體" panose="020B0604030504040204" pitchFamily="34" charset="-120"/>
              </a:rPr>
              <a:t>改善</a:t>
            </a:r>
            <a:r>
              <a:rPr lang="zh-TW" altLang="zh-TW" sz="3000" dirty="0">
                <a:latin typeface="微軟正黑體" panose="020B0604030504040204" pitchFamily="34" charset="-120"/>
                <a:ea typeface="微軟正黑體" panose="020B0604030504040204" pitchFamily="34" charset="-120"/>
              </a:rPr>
              <a:t>措施或具體興革建議</a:t>
            </a:r>
            <a:r>
              <a:rPr lang="zh-TW" altLang="zh-TW"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marL="0" indent="0">
              <a:buNone/>
            </a:pPr>
            <a:endParaRPr lang="zh-TW"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562443610"/>
              </p:ext>
            </p:extLst>
          </p:nvPr>
        </p:nvGraphicFramePr>
        <p:xfrm>
          <a:off x="611561" y="3933055"/>
          <a:ext cx="7848870" cy="2540000"/>
        </p:xfrm>
        <a:graphic>
          <a:graphicData uri="http://schemas.openxmlformats.org/drawingml/2006/table">
            <a:tbl>
              <a:tblPr firstRow="1" firstCol="1" bandRow="1" bandCol="1">
                <a:tableStyleId>{5C22544A-7EE6-4342-B048-85BDC9FD1C3A}</a:tableStyleId>
              </a:tblPr>
              <a:tblGrid>
                <a:gridCol w="610417"/>
                <a:gridCol w="1367607"/>
                <a:gridCol w="1535451"/>
                <a:gridCol w="1488035"/>
                <a:gridCol w="1402229"/>
                <a:gridCol w="1445131"/>
              </a:tblGrid>
              <a:tr h="59406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782199">
                <a:tc>
                  <a:txBody>
                    <a:bodyPr/>
                    <a:lstStyle/>
                    <a:p>
                      <a:pPr algn="ctr">
                        <a:lnSpc>
                          <a:spcPts val="2500"/>
                        </a:lnSpc>
                        <a:spcAft>
                          <a:spcPts val="0"/>
                        </a:spcAft>
                      </a:pPr>
                      <a:r>
                        <a:rPr lang="en-US" sz="1100" kern="100" dirty="0">
                          <a:effectLst/>
                        </a:rPr>
                        <a:t>1</a:t>
                      </a:r>
                      <a:endParaRPr lang="zh-TW" sz="900" kern="100" dirty="0">
                        <a:effectLst/>
                        <a:latin typeface="Times New Roman"/>
                        <a:ea typeface="新細明體"/>
                      </a:endParaRPr>
                    </a:p>
                  </a:txBody>
                  <a:tcPr marL="54118" marR="54118" marT="0" marB="0"/>
                </a:tc>
                <a:tc>
                  <a:txBody>
                    <a:bodyPr/>
                    <a:lstStyle/>
                    <a:p>
                      <a:pPr algn="l">
                        <a:lnSpc>
                          <a:spcPts val="2500"/>
                        </a:lnSpc>
                        <a:spcAft>
                          <a:spcPts val="0"/>
                        </a:spcAft>
                      </a:pPr>
                      <a:r>
                        <a:rPr lang="zh-TW" sz="1100" kern="100" dirty="0">
                          <a:effectLst/>
                        </a:rPr>
                        <a:t>例如</a:t>
                      </a:r>
                      <a:r>
                        <a:rPr lang="en-US" sz="1100" kern="100" dirty="0">
                          <a:effectLst/>
                        </a:rPr>
                        <a:t>:1-11</a:t>
                      </a:r>
                      <a:r>
                        <a:rPr lang="zh-TW" sz="1100" kern="100" dirty="0">
                          <a:effectLst/>
                        </a:rPr>
                        <a:t>月人事敘薪作業。</a:t>
                      </a:r>
                      <a:endParaRPr lang="zh-TW" sz="900" kern="100" dirty="0">
                        <a:effectLst/>
                        <a:latin typeface="Times New Roman"/>
                        <a:ea typeface="新細明體"/>
                      </a:endParaRPr>
                    </a:p>
                  </a:txBody>
                  <a:tcPr marL="54118" marR="54118" marT="0" marB="0"/>
                </a:tc>
                <a:tc>
                  <a:txBody>
                    <a:bodyPr/>
                    <a:lstStyle/>
                    <a:p>
                      <a:pPr marL="266700" indent="-266700" algn="just">
                        <a:lnSpc>
                          <a:spcPts val="2500"/>
                        </a:lnSpc>
                        <a:spcAft>
                          <a:spcPts val="0"/>
                        </a:spcAft>
                      </a:pPr>
                      <a:r>
                        <a:rPr lang="en-US" sz="1100" kern="100" dirty="0">
                          <a:effectLst/>
                        </a:rPr>
                        <a:t>(1)</a:t>
                      </a:r>
                      <a:r>
                        <a:rPr lang="zh-TW" sz="1100" kern="100" dirty="0">
                          <a:effectLst/>
                        </a:rPr>
                        <a:t>詢問敘薪作業流程。</a:t>
                      </a:r>
                      <a:endParaRPr lang="zh-TW" sz="900" kern="100" dirty="0">
                        <a:effectLst/>
                      </a:endParaRPr>
                    </a:p>
                    <a:p>
                      <a:pPr marL="266700" indent="-266700" algn="just">
                        <a:lnSpc>
                          <a:spcPts val="2500"/>
                        </a:lnSpc>
                        <a:spcAft>
                          <a:spcPts val="0"/>
                        </a:spcAft>
                      </a:pPr>
                      <a:r>
                        <a:rPr lang="en-US" sz="1100" kern="100" dirty="0">
                          <a:effectLst/>
                        </a:rPr>
                        <a:t>(2)</a:t>
                      </a:r>
                      <a:r>
                        <a:rPr lang="zh-TW" sz="1100" kern="100" dirty="0">
                          <a:effectLst/>
                        </a:rPr>
                        <a:t>隨機抽核</a:t>
                      </a:r>
                      <a:r>
                        <a:rPr lang="en-US" sz="1100" kern="100" dirty="0">
                          <a:effectLst/>
                        </a:rPr>
                        <a:t>7</a:t>
                      </a:r>
                      <a:r>
                        <a:rPr lang="zh-TW" sz="1100" kern="100" dirty="0">
                          <a:effectLst/>
                        </a:rPr>
                        <a:t>月份敘薪作業</a:t>
                      </a:r>
                      <a:r>
                        <a:rPr lang="en-US" sz="1100" kern="100" dirty="0">
                          <a:effectLst/>
                        </a:rPr>
                        <a:t>OO</a:t>
                      </a:r>
                      <a:r>
                        <a:rPr lang="zh-TW" sz="1100" kern="100" dirty="0">
                          <a:effectLst/>
                        </a:rPr>
                        <a:t>筆。</a:t>
                      </a:r>
                      <a:endParaRPr lang="zh-TW" sz="900" kern="100" dirty="0">
                        <a:effectLst/>
                        <a:latin typeface="Times New Roman"/>
                        <a:ea typeface="新細明體"/>
                      </a:endParaRPr>
                    </a:p>
                  </a:txBody>
                  <a:tcPr marL="54118" marR="54118" marT="0" marB="0"/>
                </a:tc>
                <a:tc>
                  <a:txBody>
                    <a:bodyPr/>
                    <a:lstStyle/>
                    <a:p>
                      <a:pPr algn="just">
                        <a:lnSpc>
                          <a:spcPts val="2500"/>
                        </a:lnSpc>
                        <a:spcAft>
                          <a:spcPts val="0"/>
                        </a:spcAft>
                      </a:pPr>
                      <a:r>
                        <a:rPr lang="zh-TW" sz="1100" kern="100" dirty="0">
                          <a:effectLst/>
                        </a:rPr>
                        <a:t>經調閱</a:t>
                      </a:r>
                      <a:r>
                        <a:rPr lang="en-US" sz="1100" kern="100" dirty="0">
                          <a:effectLst/>
                        </a:rPr>
                        <a:t>7</a:t>
                      </a:r>
                      <a:r>
                        <a:rPr lang="zh-TW" sz="1100" kern="100" dirty="0">
                          <a:effectLst/>
                        </a:rPr>
                        <a:t>月份新進同仁之派令及其銓敘部審定函，與</a:t>
                      </a:r>
                      <a:r>
                        <a:rPr lang="en-US" sz="1100" kern="100" dirty="0">
                          <a:effectLst/>
                        </a:rPr>
                        <a:t>7</a:t>
                      </a:r>
                      <a:r>
                        <a:rPr lang="zh-TW" sz="1100" kern="100" dirty="0">
                          <a:effectLst/>
                        </a:rPr>
                        <a:t>月份薪資清冊核對及計算結果，薪資清冊所列該等人員之金額皆正確無誤。</a:t>
                      </a:r>
                      <a:endParaRPr lang="zh-TW" sz="900" kern="100" dirty="0">
                        <a:effectLst/>
                        <a:latin typeface="Times New Roman"/>
                        <a:ea typeface="新細明體"/>
                      </a:endParaRPr>
                    </a:p>
                  </a:txBody>
                  <a:tcPr marL="54118" marR="54118" marT="0" marB="0"/>
                </a:tc>
                <a:tc>
                  <a:txBody>
                    <a:bodyPr/>
                    <a:lstStyle/>
                    <a:p>
                      <a:pPr algn="just">
                        <a:lnSpc>
                          <a:spcPts val="2500"/>
                        </a:lnSpc>
                        <a:spcAft>
                          <a:spcPts val="0"/>
                        </a:spcAft>
                      </a:pPr>
                      <a:r>
                        <a:rPr lang="zh-TW" sz="1100" kern="100">
                          <a:effectLst/>
                        </a:rPr>
                        <a:t>人事敘薪作業依抽核結果符合內部控制制度規定，該作業控制重點已被有效遵循。</a:t>
                      </a:r>
                      <a:endParaRPr lang="zh-TW" sz="900" kern="100">
                        <a:effectLst/>
                        <a:latin typeface="Times New Roman"/>
                        <a:ea typeface="新細明體"/>
                      </a:endParaRPr>
                    </a:p>
                  </a:txBody>
                  <a:tcPr marL="54118" marR="54118" marT="0" marB="0"/>
                </a:tc>
                <a:tc>
                  <a:txBody>
                    <a:bodyPr/>
                    <a:lstStyle/>
                    <a:p>
                      <a:pPr algn="just">
                        <a:lnSpc>
                          <a:spcPts val="2500"/>
                        </a:lnSpc>
                        <a:spcAft>
                          <a:spcPts val="0"/>
                        </a:spcAft>
                      </a:pPr>
                      <a:r>
                        <a:rPr lang="zh-TW" sz="1100" kern="100" dirty="0">
                          <a:effectLst/>
                        </a:rPr>
                        <a:t>無。</a:t>
                      </a:r>
                      <a:endParaRPr lang="zh-TW" sz="900" kern="100" dirty="0">
                        <a:effectLst/>
                        <a:latin typeface="Times New Roman"/>
                        <a:ea typeface="新細明體"/>
                      </a:endParaRPr>
                    </a:p>
                  </a:txBody>
                  <a:tcPr marL="54118" marR="54118" marT="0" marB="0"/>
                </a:tc>
              </a:tr>
            </a:tbl>
          </a:graphicData>
        </a:graphic>
      </p:graphicFrame>
    </p:spTree>
    <p:extLst>
      <p:ext uri="{BB962C8B-B14F-4D97-AF65-F5344CB8AC3E}">
        <p14:creationId xmlns:p14="http://schemas.microsoft.com/office/powerpoint/2010/main" val="34743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a:spLocks noGrp="1"/>
          </p:cNvSpPr>
          <p:nvPr>
            <p:ph idx="1"/>
          </p:nvPr>
        </p:nvSpPr>
        <p:spPr>
          <a:xfrm>
            <a:off x="467544" y="1124744"/>
            <a:ext cx="8229600" cy="4525963"/>
          </a:xfrm>
        </p:spPr>
        <p:txBody>
          <a:bodyPr>
            <a:normAutofit fontScale="55000" lnSpcReduction="20000"/>
          </a:bodyPr>
          <a:lstStyle/>
          <a:p>
            <a:pPr>
              <a:buFont typeface="Wingdings" panose="05000000000000000000" pitchFamily="2" charset="2"/>
              <a:buChar char="l"/>
            </a:pPr>
            <a:r>
              <a:rPr lang="zh-TW" altLang="en-US" sz="4100" b="1" dirty="0" smtClean="0">
                <a:latin typeface="微軟正黑體" panose="020B0604030504040204" pitchFamily="34" charset="-120"/>
                <a:ea typeface="微軟正黑體" panose="020B0604030504040204" pitchFamily="34" charset="-120"/>
              </a:rPr>
              <a:t>稽核報告</a:t>
            </a:r>
            <a:endParaRPr lang="en-US" altLang="zh-TW" sz="4100" b="1" dirty="0" smtClean="0">
              <a:latin typeface="微軟正黑體" panose="020B0604030504040204" pitchFamily="34" charset="-120"/>
              <a:ea typeface="微軟正黑體" panose="020B0604030504040204" pitchFamily="34" charset="-120"/>
            </a:endParaRPr>
          </a:p>
          <a:p>
            <a:endParaRPr lang="en-US" altLang="zh-TW" sz="4100" b="1" dirty="0" smtClean="0">
              <a:latin typeface="微軟正黑體" panose="020B0604030504040204" pitchFamily="34" charset="-120"/>
              <a:ea typeface="微軟正黑體" panose="020B0604030504040204" pitchFamily="34" charset="-120"/>
            </a:endParaRPr>
          </a:p>
          <a:p>
            <a:pPr marL="0" indent="0">
              <a:buNone/>
            </a:pPr>
            <a:r>
              <a:rPr lang="zh-TW" altLang="zh-TW" sz="3600" b="1" dirty="0">
                <a:latin typeface="微軟正黑體" panose="020B0604030504040204" pitchFamily="34" charset="-120"/>
                <a:ea typeface="微軟正黑體" panose="020B0604030504040204" pitchFamily="34" charset="-120"/>
              </a:rPr>
              <a:t>壹、稽核緣起</a:t>
            </a:r>
            <a:endParaRPr lang="en-US" altLang="zh-TW" sz="3600" b="1" dirty="0">
              <a:latin typeface="微軟正黑體" panose="020B0604030504040204" pitchFamily="34" charset="-120"/>
              <a:ea typeface="微軟正黑體" panose="020B0604030504040204" pitchFamily="34" charset="-120"/>
            </a:endParaRPr>
          </a:p>
          <a:p>
            <a:pPr marL="0" indent="0">
              <a:buNone/>
            </a:pPr>
            <a:r>
              <a:rPr lang="zh-TW" altLang="zh-TW" sz="2800" dirty="0">
                <a:latin typeface="微軟正黑體" panose="020B0604030504040204" pitchFamily="34" charset="-120"/>
                <a:ea typeface="微軟正黑體" panose="020B0604030504040204" pitchFamily="34" charset="-120"/>
              </a:rPr>
              <a:t>說明稽核期間、稽核工作背景資料及辦理依據</a:t>
            </a:r>
            <a:r>
              <a:rPr lang="zh-TW" altLang="zh-TW"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0" indent="0">
              <a:buNone/>
            </a:pP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zh-TW" sz="3700" b="1" dirty="0">
                <a:latin typeface="微軟正黑體" panose="020B0604030504040204" pitchFamily="34" charset="-120"/>
                <a:ea typeface="微軟正黑體" panose="020B0604030504040204" pitchFamily="34" charset="-120"/>
              </a:rPr>
              <a:t>貳、稽核過程</a:t>
            </a:r>
            <a:endParaRPr lang="en-US" altLang="zh-TW" sz="3700" b="1" dirty="0">
              <a:latin typeface="微軟正黑體" panose="020B0604030504040204" pitchFamily="34" charset="-120"/>
              <a:ea typeface="微軟正黑體" panose="020B0604030504040204" pitchFamily="34" charset="-120"/>
            </a:endParaRPr>
          </a:p>
          <a:p>
            <a:pPr marL="0" indent="0">
              <a:buNone/>
            </a:pPr>
            <a:r>
              <a:rPr lang="zh-TW" altLang="zh-TW" sz="2800" dirty="0">
                <a:latin typeface="微軟正黑體" panose="020B0604030504040204" pitchFamily="34" charset="-120"/>
                <a:ea typeface="微軟正黑體" panose="020B0604030504040204" pitchFamily="34" charset="-120"/>
              </a:rPr>
              <a:t>說明實際執行之稽核工作與稽核計畫差異之處等</a:t>
            </a:r>
            <a:r>
              <a:rPr lang="zh-TW" altLang="zh-TW"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0" indent="0">
              <a:buNone/>
            </a:pPr>
            <a:endParaRPr lang="zh-TW" altLang="zh-TW" sz="2800" dirty="0">
              <a:latin typeface="微軟正黑體" panose="020B0604030504040204" pitchFamily="34" charset="-120"/>
              <a:ea typeface="微軟正黑體" panose="020B0604030504040204" pitchFamily="34" charset="-120"/>
            </a:endParaRPr>
          </a:p>
          <a:p>
            <a:pPr marL="0" indent="0">
              <a:buNone/>
            </a:pPr>
            <a:r>
              <a:rPr lang="zh-TW" altLang="zh-TW" sz="3700" b="1" dirty="0">
                <a:latin typeface="微軟正黑體" panose="020B0604030504040204" pitchFamily="34" charset="-120"/>
                <a:ea typeface="微軟正黑體" panose="020B0604030504040204" pitchFamily="34" charset="-120"/>
              </a:rPr>
              <a:t>參、稽核結果</a:t>
            </a:r>
            <a:endParaRPr lang="en-US" altLang="zh-TW" sz="3700" dirty="0">
              <a:latin typeface="微軟正黑體" panose="020B0604030504040204" pitchFamily="34" charset="-120"/>
              <a:ea typeface="微軟正黑體" panose="020B0604030504040204" pitchFamily="34" charset="-120"/>
            </a:endParaRPr>
          </a:p>
          <a:p>
            <a:pPr marL="0" indent="0">
              <a:buNone/>
            </a:pPr>
            <a:r>
              <a:rPr lang="zh-TW" altLang="zh-TW" sz="2800" dirty="0">
                <a:latin typeface="微軟正黑體" panose="020B0604030504040204" pitchFamily="34" charset="-120"/>
                <a:ea typeface="微軟正黑體" panose="020B0604030504040204" pitchFamily="34" charset="-120"/>
              </a:rPr>
              <a:t>得採下列</a:t>
            </a:r>
            <a:r>
              <a:rPr lang="en-US" altLang="zh-TW" sz="2800" dirty="0">
                <a:latin typeface="微軟正黑體" panose="020B0604030504040204" pitchFamily="34" charset="-120"/>
                <a:ea typeface="微軟正黑體" panose="020B0604030504040204" pitchFamily="34" charset="-120"/>
              </a:rPr>
              <a:t>3</a:t>
            </a:r>
            <a:r>
              <a:rPr lang="zh-TW" altLang="zh-TW" sz="2800" dirty="0">
                <a:latin typeface="微軟正黑體" panose="020B0604030504040204" pitchFamily="34" charset="-120"/>
                <a:ea typeface="微軟正黑體" panose="020B0604030504040204" pitchFamily="34" charset="-120"/>
              </a:rPr>
              <a:t>種方式說明稽核發現之優點、缺失、改善措施或具體興革建議： </a:t>
            </a:r>
          </a:p>
          <a:p>
            <a:pPr marL="0" indent="0">
              <a:buNone/>
            </a:pPr>
            <a:r>
              <a:rPr lang="zh-TW" altLang="zh-TW" sz="2800" dirty="0">
                <a:latin typeface="微軟正黑體" panose="020B0604030504040204" pitchFamily="34" charset="-120"/>
                <a:ea typeface="微軟正黑體" panose="020B0604030504040204" pitchFamily="34" charset="-120"/>
              </a:rPr>
              <a:t>一、以列表方式說明稽核結果</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如附件三之一</a:t>
            </a:r>
            <a:r>
              <a:rPr lang="en-US" altLang="zh-TW" sz="2800" dirty="0">
                <a:latin typeface="微軟正黑體" panose="020B0604030504040204" pitchFamily="34" charset="-120"/>
                <a:ea typeface="微軟正黑體" panose="020B0604030504040204" pitchFamily="34" charset="-120"/>
              </a:rPr>
              <a:t>)</a:t>
            </a:r>
            <a:r>
              <a:rPr lang="zh-TW" altLang="zh-TW" sz="2800" dirty="0">
                <a:latin typeface="微軟正黑體" panose="020B0604030504040204" pitchFamily="34" charset="-120"/>
                <a:ea typeface="微軟正黑體" panose="020B0604030504040204" pitchFamily="34" charset="-120"/>
              </a:rPr>
              <a:t>。</a:t>
            </a:r>
          </a:p>
          <a:p>
            <a:pPr marL="0" indent="0">
              <a:buNone/>
            </a:pPr>
            <a:r>
              <a:rPr lang="zh-TW" altLang="zh-TW" sz="2800" dirty="0">
                <a:latin typeface="微軟正黑體" panose="020B0604030504040204" pitchFamily="34" charset="-120"/>
                <a:ea typeface="微軟正黑體" panose="020B0604030504040204" pitchFamily="34" charset="-120"/>
              </a:rPr>
              <a:t>二、以文字敘述方式說明稽核結果。</a:t>
            </a:r>
          </a:p>
          <a:p>
            <a:pPr marL="0" indent="0">
              <a:buNone/>
            </a:pPr>
            <a:r>
              <a:rPr lang="zh-TW" altLang="zh-TW" sz="2800" dirty="0">
                <a:latin typeface="微軟正黑體" panose="020B0604030504040204" pitchFamily="34" charset="-120"/>
                <a:ea typeface="微軟正黑體" panose="020B0604030504040204" pitchFamily="34" charset="-120"/>
              </a:rPr>
              <a:t>三、以文字摘述及附表完整說明稽核結果</a:t>
            </a:r>
            <a:r>
              <a:rPr lang="zh-TW" altLang="zh-TW"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pPr marL="0" indent="0">
              <a:buNone/>
            </a:pPr>
            <a:endParaRPr lang="en-US" altLang="zh-TW" sz="2800" dirty="0" smtClean="0">
              <a:latin typeface="微軟正黑體" panose="020B0604030504040204" pitchFamily="34" charset="-120"/>
              <a:ea typeface="微軟正黑體" panose="020B0604030504040204" pitchFamily="34" charset="-120"/>
            </a:endParaRPr>
          </a:p>
          <a:p>
            <a:pPr marL="0" indent="0">
              <a:buNone/>
            </a:pPr>
            <a:r>
              <a:rPr lang="zh-TW" altLang="en-US" sz="3700" b="1" dirty="0">
                <a:latin typeface="微軟正黑體" panose="020B0604030504040204" pitchFamily="34" charset="-120"/>
                <a:ea typeface="微軟正黑體" panose="020B0604030504040204" pitchFamily="34" charset="-120"/>
              </a:rPr>
              <a:t>肆、未來有關管理及績效重大挑戰之預警性意見</a:t>
            </a:r>
            <a:endParaRPr lang="en-US" altLang="zh-TW" sz="3700" b="1" dirty="0">
              <a:latin typeface="微軟正黑體" panose="020B0604030504040204" pitchFamily="34" charset="-120"/>
              <a:ea typeface="微軟正黑體" panose="020B0604030504040204" pitchFamily="34" charset="-120"/>
            </a:endParaRPr>
          </a:p>
          <a:p>
            <a:pPr marL="0" indent="0">
              <a:buNone/>
            </a:pPr>
            <a:r>
              <a:rPr lang="zh-TW" altLang="en-US" sz="2900" dirty="0" smtClean="0">
                <a:latin typeface="微軟正黑體" panose="020B0604030504040204" pitchFamily="34" charset="-120"/>
                <a:ea typeface="微軟正黑體" panose="020B0604030504040204" pitchFamily="34" charset="-120"/>
              </a:rPr>
              <a:t>得</a:t>
            </a:r>
            <a:r>
              <a:rPr lang="zh-TW" altLang="en-US" sz="2900" dirty="0">
                <a:latin typeface="微軟正黑體" panose="020B0604030504040204" pitchFamily="34" charset="-120"/>
                <a:ea typeface="微軟正黑體" panose="020B0604030504040204" pitchFamily="34" charset="-120"/>
              </a:rPr>
              <a:t>敘明對機關形成挑戰之原因、目前因應作為及未來尚待加強之作為</a:t>
            </a:r>
            <a:r>
              <a:rPr lang="zh-TW" altLang="en-US" sz="2900" dirty="0" smtClean="0">
                <a:latin typeface="微軟正黑體" panose="020B0604030504040204" pitchFamily="34" charset="-120"/>
                <a:ea typeface="微軟正黑體" panose="020B0604030504040204" pitchFamily="34" charset="-120"/>
              </a:rPr>
              <a:t>。</a:t>
            </a:r>
            <a:r>
              <a:rPr lang="en-US" altLang="zh-TW" sz="2900" dirty="0" smtClean="0">
                <a:latin typeface="微軟正黑體" panose="020B0604030504040204" pitchFamily="34" charset="-120"/>
                <a:ea typeface="微軟正黑體" panose="020B0604030504040204" pitchFamily="34" charset="-120"/>
              </a:rPr>
              <a:t>(</a:t>
            </a:r>
            <a:r>
              <a:rPr lang="zh-TW" altLang="en-US" sz="2900" dirty="0" smtClean="0">
                <a:latin typeface="微軟正黑體" panose="020B0604030504040204" pitchFamily="34" charset="-120"/>
                <a:ea typeface="微軟正黑體" panose="020B0604030504040204" pitchFamily="34" charset="-120"/>
              </a:rPr>
              <a:t>無則免列</a:t>
            </a:r>
            <a:r>
              <a:rPr lang="en-US" altLang="zh-TW" sz="2900" dirty="0" smtClean="0">
                <a:latin typeface="微軟正黑體" panose="020B0604030504040204" pitchFamily="34" charset="-120"/>
                <a:ea typeface="微軟正黑體" panose="020B0604030504040204" pitchFamily="34" charset="-120"/>
              </a:rPr>
              <a:t>)</a:t>
            </a:r>
            <a:endParaRPr lang="zh-TW" altLang="zh-TW" sz="2900" dirty="0">
              <a:latin typeface="微軟正黑體" panose="020B0604030504040204" pitchFamily="34" charset="-120"/>
              <a:ea typeface="微軟正黑體" panose="020B0604030504040204" pitchFamily="34" charset="-120"/>
            </a:endParaRPr>
          </a:p>
          <a:p>
            <a:pPr marL="0" indent="0">
              <a:buNone/>
            </a:pP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9936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p:cTn id="2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p:cTn id="37"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p:cTn id="4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p:cTn id="49"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p:cTn id="55"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p:cTn id="6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 calcmode="lin" valueType="num">
                                      <p:cBhvr>
                                        <p:cTn id="67"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 calcmode="lin" valueType="num">
                                      <p:cBhvr>
                                        <p:cTn id="73"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74" dur="500" fill="hold"/>
                                        <p:tgtEl>
                                          <p:spTgt spid="4">
                                            <p:txEl>
                                              <p:pRg st="15" end="1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a:spLocks noGrp="1"/>
          </p:cNvSpPr>
          <p:nvPr>
            <p:ph idx="1"/>
          </p:nvPr>
        </p:nvSpPr>
        <p:spPr/>
        <p:txBody>
          <a:bodyPr/>
          <a:lstStyle/>
          <a:p>
            <a:pPr>
              <a:buFont typeface="Wingdings" panose="05000000000000000000" pitchFamily="2" charset="2"/>
              <a:buChar char="l"/>
            </a:pPr>
            <a:r>
              <a:rPr lang="zh-TW" altLang="en-US" sz="3000" dirty="0" smtClean="0">
                <a:latin typeface="微軟正黑體" panose="020B0604030504040204" pitchFamily="34" charset="-120"/>
                <a:ea typeface="微軟正黑體" panose="020B0604030504040204" pitchFamily="34" charset="-120"/>
              </a:rPr>
              <a:t>稽核報告之品質</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客觀、明確、簡潔及具建設性，並重視</a:t>
            </a:r>
            <a:r>
              <a:rPr lang="zh-TW" altLang="en-US" sz="3000" dirty="0" smtClean="0">
                <a:latin typeface="微軟正黑體" panose="020B0604030504040204" pitchFamily="34" charset="-120"/>
                <a:ea typeface="微軟正黑體" panose="020B0604030504040204" pitchFamily="34" charset="-120"/>
              </a:rPr>
              <a:t>時效。</a:t>
            </a:r>
            <a:endParaRPr lang="en-US" altLang="zh-TW" sz="3000" dirty="0" smtClean="0">
              <a:latin typeface="微軟正黑體" panose="020B0604030504040204" pitchFamily="34" charset="-120"/>
              <a:ea typeface="微軟正黑體" panose="020B0604030504040204" pitchFamily="34" charset="-120"/>
            </a:endParaRPr>
          </a:p>
          <a:p>
            <a:endParaRPr lang="zh-TW" altLang="en-US" sz="30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l"/>
            </a:pPr>
            <a:r>
              <a:rPr lang="zh-TW" altLang="en-US" sz="3000" dirty="0" smtClean="0">
                <a:latin typeface="微軟正黑體" panose="020B0604030504040204" pitchFamily="34" charset="-120"/>
                <a:ea typeface="微軟正黑體" panose="020B0604030504040204" pitchFamily="34" charset="-120"/>
              </a:rPr>
              <a:t>稽核報告之目的</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smtClean="0">
                <a:latin typeface="微軟正黑體" panose="020B0604030504040204" pitchFamily="34" charset="-120"/>
                <a:ea typeface="微軟正黑體" panose="020B0604030504040204" pitchFamily="34" charset="-120"/>
              </a:rPr>
              <a:t>告知、說服、得到改善之效果。</a:t>
            </a:r>
            <a:endParaRPr lang="en-US" altLang="zh-TW" sz="3000" dirty="0" smtClean="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17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後續追蹤</a:t>
            </a:r>
          </a:p>
        </p:txBody>
      </p:sp>
      <p:sp>
        <p:nvSpPr>
          <p:cNvPr id="4" name="文字版面配置區 2"/>
          <p:cNvSpPr>
            <a:spLocks noGrp="1"/>
          </p:cNvSpPr>
          <p:nvPr>
            <p:ph idx="1"/>
          </p:nvPr>
        </p:nvSpPr>
        <p:spPr/>
        <p:txBody>
          <a:bodyPr>
            <a:normAutofit/>
          </a:bodyPr>
          <a:lstStyle/>
          <a:p>
            <a:r>
              <a:rPr lang="zh-TW" altLang="en-US" sz="2500" dirty="0" smtClean="0">
                <a:latin typeface="微軟正黑體" panose="020B0604030504040204" pitchFamily="34" charset="-120"/>
                <a:ea typeface="微軟正黑體" panose="020B0604030504040204" pitchFamily="34" charset="-120"/>
              </a:rPr>
              <a:t>內部</a:t>
            </a:r>
            <a:r>
              <a:rPr lang="zh-TW" altLang="en-US" sz="2500" dirty="0">
                <a:latin typeface="微軟正黑體" panose="020B0604030504040204" pitchFamily="34" charset="-120"/>
                <a:ea typeface="微軟正黑體" panose="020B0604030504040204" pitchFamily="34" charset="-120"/>
              </a:rPr>
              <a:t>稽核單位應彙</a:t>
            </a:r>
            <a:r>
              <a:rPr lang="zh-TW" altLang="en-US" sz="2500" dirty="0" smtClean="0">
                <a:latin typeface="微軟正黑體" panose="020B0604030504040204" pitchFamily="34" charset="-120"/>
                <a:ea typeface="微軟正黑體" panose="020B0604030504040204" pitchFamily="34" charset="-120"/>
              </a:rPr>
              <a:t>整</a:t>
            </a:r>
            <a:r>
              <a:rPr lang="zh-TW" altLang="en-US" sz="2500" dirty="0" smtClean="0">
                <a:solidFill>
                  <a:srgbClr val="00B050"/>
                </a:solidFill>
                <a:latin typeface="微軟正黑體" panose="020B0604030504040204" pitchFamily="34" charset="-120"/>
                <a:ea typeface="微軟正黑體" panose="020B0604030504040204" pitchFamily="34" charset="-120"/>
              </a:rPr>
              <a:t>內部</a:t>
            </a:r>
            <a:r>
              <a:rPr lang="zh-TW" altLang="en-US" sz="2500" dirty="0">
                <a:solidFill>
                  <a:srgbClr val="00B050"/>
                </a:solidFill>
                <a:latin typeface="微軟正黑體" panose="020B0604030504040204" pitchFamily="34" charset="-120"/>
                <a:ea typeface="微軟正黑體" panose="020B0604030504040204" pitchFamily="34" charset="-120"/>
              </a:rPr>
              <a:t>控制缺失</a:t>
            </a:r>
            <a:r>
              <a:rPr lang="zh-TW" altLang="en-US" sz="2500" dirty="0">
                <a:latin typeface="微軟正黑體" panose="020B0604030504040204" pitchFamily="34" charset="-120"/>
                <a:ea typeface="微軟正黑體" panose="020B0604030504040204" pitchFamily="34" charset="-120"/>
              </a:rPr>
              <a:t>事項及</a:t>
            </a:r>
            <a:r>
              <a:rPr lang="zh-TW" altLang="en-US" sz="2500" dirty="0">
                <a:solidFill>
                  <a:srgbClr val="002060"/>
                </a:solidFill>
                <a:latin typeface="微軟正黑體" panose="020B0604030504040204" pitchFamily="34" charset="-120"/>
                <a:ea typeface="微軟正黑體" panose="020B0604030504040204" pitchFamily="34" charset="-120"/>
              </a:rPr>
              <a:t>具體興革建議</a:t>
            </a:r>
            <a:r>
              <a:rPr lang="zh-TW" altLang="en-US" sz="2500" dirty="0">
                <a:latin typeface="微軟正黑體" panose="020B0604030504040204" pitchFamily="34" charset="-120"/>
                <a:ea typeface="微軟正黑體" panose="020B0604030504040204" pitchFamily="34" charset="-120"/>
              </a:rPr>
              <a:t>，送相關單位</a:t>
            </a:r>
            <a:r>
              <a:rPr lang="zh-TW" altLang="en-US" sz="2500" dirty="0">
                <a:solidFill>
                  <a:srgbClr val="FF0000"/>
                </a:solidFill>
                <a:latin typeface="微軟正黑體" panose="020B0604030504040204" pitchFamily="34" charset="-120"/>
                <a:ea typeface="微軟正黑體" panose="020B0604030504040204" pitchFamily="34" charset="-120"/>
              </a:rPr>
              <a:t>填報改善及辦理</a:t>
            </a:r>
            <a:r>
              <a:rPr lang="zh-TW" altLang="en-US" sz="2500" dirty="0">
                <a:latin typeface="微軟正黑體" panose="020B0604030504040204" pitchFamily="34" charset="-120"/>
                <a:ea typeface="微軟正黑體" panose="020B0604030504040204" pitchFamily="34" charset="-120"/>
              </a:rPr>
              <a:t>情形，並至少</a:t>
            </a:r>
            <a:r>
              <a:rPr lang="zh-TW" altLang="en-US" sz="2500" dirty="0">
                <a:solidFill>
                  <a:srgbClr val="FF0000"/>
                </a:solidFill>
                <a:latin typeface="微軟正黑體" panose="020B0604030504040204" pitchFamily="34" charset="-120"/>
                <a:ea typeface="微軟正黑體" panose="020B0604030504040204" pitchFamily="34" charset="-120"/>
              </a:rPr>
              <a:t>每半年</a:t>
            </a:r>
            <a:r>
              <a:rPr lang="zh-TW" altLang="en-US" sz="2500" dirty="0">
                <a:latin typeface="微軟正黑體" panose="020B0604030504040204" pitchFamily="34" charset="-120"/>
                <a:ea typeface="微軟正黑體" panose="020B0604030504040204" pitchFamily="34" charset="-120"/>
              </a:rPr>
              <a:t>將</a:t>
            </a:r>
            <a:r>
              <a:rPr lang="zh-TW" altLang="en-US" sz="2500" dirty="0">
                <a:solidFill>
                  <a:srgbClr val="FF0000"/>
                </a:solidFill>
                <a:latin typeface="微軟正黑體" panose="020B0604030504040204" pitchFamily="34" charset="-120"/>
                <a:ea typeface="微軟正黑體" panose="020B0604030504040204" pitchFamily="34" charset="-120"/>
              </a:rPr>
              <a:t>追蹤</a:t>
            </a:r>
            <a:r>
              <a:rPr lang="zh-TW" altLang="en-US" sz="2500" dirty="0">
                <a:latin typeface="微軟正黑體" panose="020B0604030504040204" pitchFamily="34" charset="-120"/>
                <a:ea typeface="微軟正黑體" panose="020B0604030504040204" pitchFamily="34" charset="-120"/>
              </a:rPr>
              <a:t>該等缺失事項改善</a:t>
            </a:r>
            <a:r>
              <a:rPr lang="zh-TW" altLang="en-US" sz="2500" dirty="0" smtClean="0">
                <a:latin typeface="微軟正黑體" panose="020B0604030504040204" pitchFamily="34" charset="-120"/>
                <a:ea typeface="微軟正黑體" panose="020B0604030504040204" pitchFamily="34" charset="-120"/>
              </a:rPr>
              <a:t>情形及</a:t>
            </a:r>
            <a:r>
              <a:rPr lang="zh-TW" altLang="en-US" sz="2500" dirty="0">
                <a:latin typeface="微軟正黑體" panose="020B0604030504040204" pitchFamily="34" charset="-120"/>
                <a:ea typeface="微軟正黑體" panose="020B0604030504040204" pitchFamily="34" charset="-120"/>
              </a:rPr>
              <a:t>興革建議辦理</a:t>
            </a:r>
            <a:r>
              <a:rPr lang="zh-TW" altLang="en-US" sz="2500" dirty="0" smtClean="0">
                <a:latin typeface="微軟正黑體" panose="020B0604030504040204" pitchFamily="34" charset="-120"/>
                <a:ea typeface="微軟正黑體" panose="020B0604030504040204" pitchFamily="34" charset="-120"/>
              </a:rPr>
              <a:t>情形簽</a:t>
            </a:r>
            <a:r>
              <a:rPr lang="zh-TW" altLang="en-US" sz="2500" dirty="0">
                <a:latin typeface="微軟正黑體" panose="020B0604030504040204" pitchFamily="34" charset="-120"/>
                <a:ea typeface="微軟正黑體" panose="020B0604030504040204" pitchFamily="34" charset="-120"/>
              </a:rPr>
              <a:t>報機關首長核定</a:t>
            </a:r>
            <a:r>
              <a:rPr lang="zh-TW" altLang="en-US" sz="2500" dirty="0" smtClean="0">
                <a:latin typeface="微軟正黑體" panose="020B0604030504040204" pitchFamily="34" charset="-120"/>
                <a:ea typeface="微軟正黑體" panose="020B0604030504040204" pitchFamily="34" charset="-120"/>
              </a:rPr>
              <a:t>。</a:t>
            </a:r>
            <a:endParaRPr lang="en-US" altLang="zh-TW" sz="2500" dirty="0" smtClean="0">
              <a:latin typeface="微軟正黑體" panose="020B0604030504040204" pitchFamily="34" charset="-120"/>
              <a:ea typeface="微軟正黑體" panose="020B0604030504040204" pitchFamily="34" charset="-120"/>
            </a:endParaRPr>
          </a:p>
          <a:p>
            <a:r>
              <a:rPr lang="zh-TW" altLang="en-US" sz="2500" dirty="0" smtClean="0">
                <a:latin typeface="微軟正黑體" panose="020B0604030504040204" pitchFamily="34" charset="-120"/>
                <a:ea typeface="微軟正黑體" panose="020B0604030504040204" pitchFamily="34" charset="-120"/>
              </a:rPr>
              <a:t>內部</a:t>
            </a:r>
            <a:r>
              <a:rPr lang="zh-TW" altLang="en-US" sz="2500" dirty="0">
                <a:latin typeface="微軟正黑體" panose="020B0604030504040204" pitchFamily="34" charset="-120"/>
                <a:ea typeface="微軟正黑體" panose="020B0604030504040204" pitchFamily="34" charset="-120"/>
              </a:rPr>
              <a:t>控制缺失</a:t>
            </a:r>
            <a:r>
              <a:rPr lang="zh-TW" altLang="en-US" sz="2500" dirty="0">
                <a:solidFill>
                  <a:srgbClr val="0070C0"/>
                </a:solidFill>
                <a:latin typeface="微軟正黑體" panose="020B0604030504040204" pitchFamily="34" charset="-120"/>
                <a:ea typeface="微軟正黑體" panose="020B0604030504040204" pitchFamily="34" charset="-120"/>
              </a:rPr>
              <a:t>應追蹤至改善完成</a:t>
            </a:r>
            <a:r>
              <a:rPr lang="zh-TW" altLang="en-US" sz="2500" dirty="0">
                <a:latin typeface="微軟正黑體" panose="020B0604030504040204" pitchFamily="34" charset="-120"/>
                <a:ea typeface="微軟正黑體" panose="020B0604030504040204" pitchFamily="34" charset="-120"/>
              </a:rPr>
              <a:t>為止，以確認</a:t>
            </a:r>
            <a:r>
              <a:rPr lang="zh-TW" altLang="en-US" sz="2500" dirty="0" smtClean="0">
                <a:latin typeface="微軟正黑體" panose="020B0604030504040204" pitchFamily="34" charset="-120"/>
                <a:ea typeface="微軟正黑體" panose="020B0604030504040204" pitchFamily="34" charset="-120"/>
              </a:rPr>
              <a:t>相關單</a:t>
            </a:r>
            <a:r>
              <a:rPr lang="zh-TW" altLang="en-US" sz="2500" dirty="0">
                <a:latin typeface="微軟正黑體" panose="020B0604030504040204" pitchFamily="34" charset="-120"/>
                <a:ea typeface="微軟正黑體" panose="020B0604030504040204" pitchFamily="34" charset="-120"/>
              </a:rPr>
              <a:t>位已採取適當之改善措施；</a:t>
            </a:r>
            <a:r>
              <a:rPr lang="zh-TW" altLang="en-US" sz="2500" dirty="0">
                <a:solidFill>
                  <a:srgbClr val="0070C0"/>
                </a:solidFill>
                <a:latin typeface="微軟正黑體" panose="020B0604030504040204" pitchFamily="34" charset="-120"/>
                <a:ea typeface="微軟正黑體" panose="020B0604030504040204" pitchFamily="34" charset="-120"/>
              </a:rPr>
              <a:t>具體興革建議</a:t>
            </a:r>
            <a:r>
              <a:rPr lang="zh-TW" altLang="en-US" sz="2500" dirty="0">
                <a:latin typeface="微軟正黑體" panose="020B0604030504040204" pitchFamily="34" charset="-120"/>
                <a:ea typeface="微軟正黑體" panose="020B0604030504040204" pitchFamily="34" charset="-120"/>
              </a:rPr>
              <a:t>應追蹤至相關單位</a:t>
            </a:r>
            <a:r>
              <a:rPr lang="zh-TW" altLang="en-US" sz="2500" dirty="0">
                <a:solidFill>
                  <a:srgbClr val="FF0000"/>
                </a:solidFill>
                <a:latin typeface="微軟正黑體" panose="020B0604030504040204" pitchFamily="34" charset="-120"/>
                <a:ea typeface="微軟正黑體" panose="020B0604030504040204" pitchFamily="34" charset="-120"/>
              </a:rPr>
              <a:t>評估其可行性</a:t>
            </a:r>
            <a:r>
              <a:rPr lang="zh-TW" altLang="en-US" sz="2500" dirty="0">
                <a:latin typeface="微軟正黑體" panose="020B0604030504040204" pitchFamily="34" charset="-120"/>
                <a:ea typeface="微軟正黑體" panose="020B0604030504040204" pitchFamily="34" charset="-120"/>
              </a:rPr>
              <a:t>，以決定是否採納該等建議或採行相關因應作為為止</a:t>
            </a:r>
            <a:r>
              <a:rPr lang="zh-TW" altLang="en-US" sz="2500" dirty="0" smtClean="0">
                <a:latin typeface="微軟正黑體" panose="020B0604030504040204" pitchFamily="34" charset="-120"/>
                <a:ea typeface="微軟正黑體" panose="020B0604030504040204" pitchFamily="34" charset="-120"/>
              </a:rPr>
              <a:t>。</a:t>
            </a:r>
            <a:endParaRPr lang="en-US" altLang="zh-TW" sz="2500" dirty="0">
              <a:latin typeface="微軟正黑體" panose="020B0604030504040204" pitchFamily="34" charset="-120"/>
              <a:ea typeface="微軟正黑體" panose="020B0604030504040204" pitchFamily="34" charset="-120"/>
            </a:endParaRPr>
          </a:p>
          <a:p>
            <a:r>
              <a:rPr lang="zh-TW" altLang="en-US" sz="2500" dirty="0" smtClean="0">
                <a:latin typeface="微軟正黑體" panose="020B0604030504040204" pitchFamily="34" charset="-120"/>
                <a:ea typeface="微軟正黑體" panose="020B0604030504040204" pitchFamily="34" charset="-120"/>
              </a:rPr>
              <a:t>若</a:t>
            </a:r>
            <a:r>
              <a:rPr lang="zh-TW" altLang="en-US" sz="2500" dirty="0">
                <a:latin typeface="微軟正黑體" panose="020B0604030504040204" pitchFamily="34" charset="-120"/>
                <a:ea typeface="微軟正黑體" panose="020B0604030504040204" pitchFamily="34" charset="-120"/>
              </a:rPr>
              <a:t>涉及需</a:t>
            </a:r>
            <a:r>
              <a:rPr lang="zh-TW" altLang="en-US" sz="2500" dirty="0">
                <a:solidFill>
                  <a:srgbClr val="FF0000"/>
                </a:solidFill>
                <a:latin typeface="微軟正黑體" panose="020B0604030504040204" pitchFamily="34" charset="-120"/>
                <a:ea typeface="微軟正黑體" panose="020B0604030504040204" pitchFamily="34" charset="-120"/>
              </a:rPr>
              <a:t>修正內部控制制度</a:t>
            </a:r>
            <a:r>
              <a:rPr lang="zh-TW" altLang="en-US" sz="2500" dirty="0">
                <a:latin typeface="微軟正黑體" panose="020B0604030504040204" pitchFamily="34" charset="-120"/>
                <a:ea typeface="微軟正黑體" panose="020B0604030504040204" pitchFamily="34" charset="-120"/>
              </a:rPr>
              <a:t>者，應由內部控制專案小組督導各單位</a:t>
            </a:r>
            <a:r>
              <a:rPr lang="zh-TW" altLang="en-US" sz="2500" dirty="0">
                <a:solidFill>
                  <a:srgbClr val="0070C0"/>
                </a:solidFill>
                <a:latin typeface="微軟正黑體" panose="020B0604030504040204" pitchFamily="34" charset="-120"/>
                <a:ea typeface="微軟正黑體" panose="020B0604030504040204" pitchFamily="34" charset="-120"/>
              </a:rPr>
              <a:t>參照</a:t>
            </a:r>
            <a:r>
              <a:rPr lang="zh-TW" altLang="en-US" sz="2500" dirty="0">
                <a:latin typeface="微軟正黑體" panose="020B0604030504040204" pitchFamily="34" charset="-120"/>
                <a:ea typeface="微軟正黑體" panose="020B0604030504040204" pitchFamily="34" charset="-120"/>
              </a:rPr>
              <a:t>行政院訂定之「政府內部控制制度設計原則」規定</a:t>
            </a:r>
            <a:r>
              <a:rPr lang="zh-TW" altLang="en-US" sz="2500" dirty="0">
                <a:solidFill>
                  <a:srgbClr val="0070C0"/>
                </a:solidFill>
                <a:latin typeface="微軟正黑體" panose="020B0604030504040204" pitchFamily="34" charset="-120"/>
                <a:ea typeface="微軟正黑體" panose="020B0604030504040204" pitchFamily="34" charset="-120"/>
              </a:rPr>
              <a:t>修正</a:t>
            </a:r>
            <a:r>
              <a:rPr lang="zh-TW" altLang="en-US" sz="25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26738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pPr marL="0" indent="0" algn="ctr">
              <a:buNone/>
            </a:pPr>
            <a:endParaRPr lang="en-US" altLang="zh-TW" sz="4400" dirty="0" smtClean="0"/>
          </a:p>
          <a:p>
            <a:pPr marL="0" indent="0" algn="ctr">
              <a:buNone/>
            </a:pPr>
            <a:endParaRPr lang="en-US" altLang="zh-TW" sz="4400" dirty="0"/>
          </a:p>
          <a:p>
            <a:pPr marL="0" indent="0" algn="ctr">
              <a:buNone/>
            </a:pPr>
            <a:r>
              <a:rPr lang="en-US" altLang="zh-TW" sz="4400" dirty="0" smtClean="0"/>
              <a:t>105</a:t>
            </a:r>
            <a:r>
              <a:rPr lang="zh-TW" altLang="en-US" sz="4400" dirty="0" smtClean="0"/>
              <a:t>年度內部稽核項目</a:t>
            </a:r>
            <a:endParaRPr lang="en-US" altLang="zh-TW" sz="4400" dirty="0" smtClean="0"/>
          </a:p>
          <a:p>
            <a:pPr marL="0" indent="0" algn="ctr">
              <a:buNone/>
            </a:pPr>
            <a:r>
              <a:rPr lang="zh-TW" altLang="en-US" sz="4400" dirty="0" smtClean="0"/>
              <a:t>操作解析</a:t>
            </a:r>
            <a:endParaRPr lang="zh-TW" altLang="en-US" sz="4400" dirty="0"/>
          </a:p>
        </p:txBody>
      </p:sp>
    </p:spTree>
    <p:extLst>
      <p:ext uri="{BB962C8B-B14F-4D97-AF65-F5344CB8AC3E}">
        <p14:creationId xmlns:p14="http://schemas.microsoft.com/office/powerpoint/2010/main" val="208487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前言</a:t>
            </a:r>
          </a:p>
        </p:txBody>
      </p:sp>
      <p:sp>
        <p:nvSpPr>
          <p:cNvPr id="4" name="文字版面配置區 2"/>
          <p:cNvSpPr>
            <a:spLocks noGrp="1"/>
          </p:cNvSpPr>
          <p:nvPr>
            <p:ph idx="1"/>
          </p:nvPr>
        </p:nvSpPr>
        <p:spPr/>
        <p:txBody>
          <a:bodyPr/>
          <a:lstStyle/>
          <a:p>
            <a:r>
              <a:rPr lang="zh-TW" altLang="en-US" sz="2800" dirty="0" smtClean="0">
                <a:latin typeface="微軟正黑體" panose="020B0604030504040204" pitchFamily="34" charset="-120"/>
                <a:ea typeface="微軟正黑體" panose="020B0604030504040204" pitchFamily="34" charset="-120"/>
              </a:rPr>
              <a:t>自己人查自己人，有用？</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內行看門道，外行看熱</a:t>
            </a:r>
            <a:r>
              <a:rPr lang="zh-TW" altLang="en-US" sz="2800" dirty="0" smtClean="0">
                <a:latin typeface="微軟正黑體" panose="020B0604030504040204" pitchFamily="34" charset="-120"/>
                <a:ea typeface="微軟正黑體" panose="020B0604030504040204" pitchFamily="34" charset="-120"/>
              </a:rPr>
              <a:t>閙？</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没學過？没看過？更没做過？</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找</a:t>
            </a:r>
            <a:r>
              <a:rPr lang="zh-TW" altLang="en-US" sz="2800" dirty="0">
                <a:latin typeface="微軟正黑體" panose="020B0604030504040204" pitchFamily="34" charset="-120"/>
                <a:ea typeface="微軟正黑體" panose="020B0604030504040204" pitchFamily="34" charset="-120"/>
              </a:rPr>
              <a:t>誰做？</a:t>
            </a:r>
            <a:r>
              <a:rPr lang="zh-TW" altLang="en-US" sz="2800" dirty="0" smtClean="0">
                <a:latin typeface="微軟正黑體" panose="020B0604030504040204" pitchFamily="34" charset="-120"/>
                <a:ea typeface="微軟正黑體" panose="020B0604030504040204" pitchFamily="34" charset="-120"/>
              </a:rPr>
              <a:t>可以找專業企管顧問公司做？</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做過內部稽核，審計處來查核又</a:t>
            </a:r>
            <a:r>
              <a:rPr lang="zh-TW" altLang="en-US" sz="2800" dirty="0" smtClean="0">
                <a:latin typeface="微軟正黑體" panose="020B0604030504040204" pitchFamily="34" charset="-120"/>
                <a:ea typeface="微軟正黑體" panose="020B0604030504040204" pitchFamily="34" charset="-120"/>
              </a:rPr>
              <a:t>有缺失</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查的人會不會有事？</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一定要辦理？一年</a:t>
            </a:r>
            <a:r>
              <a:rPr lang="zh-TW" altLang="en-US" sz="2800" dirty="0">
                <a:latin typeface="微軟正黑體" panose="020B0604030504040204" pitchFamily="34" charset="-120"/>
                <a:ea typeface="微軟正黑體" panose="020B0604030504040204" pitchFamily="34" charset="-120"/>
              </a:rPr>
              <a:t>辦理</a:t>
            </a:r>
            <a:r>
              <a:rPr lang="zh-TW" altLang="en-US" sz="2800" dirty="0" smtClean="0">
                <a:latin typeface="微軟正黑體" panose="020B0604030504040204" pitchFamily="34" charset="-120"/>
                <a:ea typeface="微軟正黑體" panose="020B0604030504040204" pitchFamily="34" charset="-120"/>
              </a:rPr>
              <a:t>幾次？</a:t>
            </a:r>
            <a:endParaRPr lang="en-US" altLang="zh-TW" sz="2800"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5696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2" presetClass="entr" presetSubtype="4" fill="hold"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5" dur="75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additive="base">
                                        <p:cTn id="39"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104</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年度資本門預算保留情形</a:t>
            </a:r>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
            </a:r>
            <a:b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b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及後續執行情形查核方法</a:t>
            </a:r>
          </a:p>
        </p:txBody>
      </p:sp>
      <p:sp>
        <p:nvSpPr>
          <p:cNvPr id="3" name="內容版面配置區 2"/>
          <p:cNvSpPr>
            <a:spLocks noGrp="1"/>
          </p:cNvSpPr>
          <p:nvPr>
            <p:ph idx="1"/>
          </p:nvPr>
        </p:nvSpPr>
        <p:spPr/>
        <p:txBody>
          <a:bodyPr>
            <a:normAutofit fontScale="92500"/>
          </a:bodyPr>
          <a:lstStyle/>
          <a:p>
            <a:pPr marL="714375">
              <a:buFont typeface="Wingdings" pitchFamily="2" charset="2"/>
              <a:buChar char="l"/>
            </a:pPr>
            <a:r>
              <a:rPr lang="zh-TW" altLang="en-US" sz="2800" dirty="0" smtClean="0">
                <a:latin typeface="微軟正黑體" panose="020B0604030504040204" pitchFamily="34" charset="-120"/>
                <a:ea typeface="微軟正黑體" panose="020B0604030504040204" pitchFamily="34" charset="-120"/>
              </a:rPr>
              <a:t>找出</a:t>
            </a:r>
            <a:r>
              <a:rPr lang="en-US" altLang="zh-TW" sz="2800" dirty="0" smtClean="0">
                <a:latin typeface="微軟正黑體" panose="020B0604030504040204" pitchFamily="34" charset="-120"/>
                <a:ea typeface="微軟正黑體" panose="020B0604030504040204" pitchFamily="34" charset="-120"/>
              </a:rPr>
              <a:t>100-104</a:t>
            </a:r>
            <a:r>
              <a:rPr lang="zh-TW" altLang="en-US" sz="2800" dirty="0" smtClean="0">
                <a:latin typeface="微軟正黑體" panose="020B0604030504040204" pitchFamily="34" charset="-120"/>
                <a:ea typeface="微軟正黑體" panose="020B0604030504040204" pitchFamily="34" charset="-120"/>
              </a:rPr>
              <a:t>年保留項目及金額</a:t>
            </a:r>
            <a:endParaRPr lang="en-US" altLang="zh-TW" sz="2800" dirty="0" smtClean="0">
              <a:latin typeface="微軟正黑體" panose="020B0604030504040204" pitchFamily="34" charset="-120"/>
              <a:ea typeface="微軟正黑體" panose="020B0604030504040204" pitchFamily="34" charset="-120"/>
            </a:endParaRPr>
          </a:p>
          <a:p>
            <a:pPr marL="714375">
              <a:buFont typeface="Wingdings" pitchFamily="2" charset="2"/>
              <a:buChar char="l"/>
            </a:pPr>
            <a:r>
              <a:rPr lang="zh-TW" altLang="en-US" sz="2800" dirty="0" smtClean="0">
                <a:latin typeface="微軟正黑體" panose="020B0604030504040204" pitchFamily="34" charset="-120"/>
                <a:ea typeface="微軟正黑體" panose="020B0604030504040204" pitchFamily="34" charset="-120"/>
              </a:rPr>
              <a:t>將</a:t>
            </a:r>
            <a:r>
              <a:rPr lang="en-US" altLang="zh-TW" sz="2800" dirty="0" smtClean="0">
                <a:latin typeface="微軟正黑體" panose="020B0604030504040204" pitchFamily="34" charset="-120"/>
                <a:ea typeface="微軟正黑體" panose="020B0604030504040204" pitchFamily="34" charset="-120"/>
              </a:rPr>
              <a:t>100-104</a:t>
            </a:r>
            <a:r>
              <a:rPr lang="zh-TW" altLang="en-US" sz="2800" dirty="0" smtClean="0">
                <a:latin typeface="微軟正黑體" panose="020B0604030504040204" pitchFamily="34" charset="-120"/>
                <a:ea typeface="微軟正黑體" panose="020B0604030504040204" pitchFamily="34" charset="-120"/>
              </a:rPr>
              <a:t>年度保留項目依業務計畫分類，分析那項業務計畫保留項目最多。再</a:t>
            </a:r>
            <a:r>
              <a:rPr lang="zh-TW" altLang="en-US" sz="2800" dirty="0">
                <a:latin typeface="微軟正黑體" panose="020B0604030504040204" pitchFamily="34" charset="-120"/>
                <a:ea typeface="微軟正黑體" panose="020B0604030504040204" pitchFamily="34" charset="-120"/>
              </a:rPr>
              <a:t>保留項目占各年業務計畫預算比率，分析那個業務計畫保留最多</a:t>
            </a:r>
            <a:r>
              <a:rPr lang="en-US" altLang="zh-TW" sz="2800" dirty="0" smtClean="0">
                <a:latin typeface="微軟正黑體" panose="020B0604030504040204" pitchFamily="34" charset="-120"/>
                <a:ea typeface="微軟正黑體" panose="020B0604030504040204" pitchFamily="34" charset="-120"/>
              </a:rPr>
              <a:t>?</a:t>
            </a:r>
          </a:p>
          <a:p>
            <a:pPr marL="714375">
              <a:buFont typeface="Wingdings" pitchFamily="2" charset="2"/>
              <a:buChar char="l"/>
            </a:pPr>
            <a:r>
              <a:rPr lang="zh-TW" altLang="en-US" sz="2800" dirty="0">
                <a:latin typeface="微軟正黑體" panose="020B0604030504040204" pitchFamily="34" charset="-120"/>
                <a:ea typeface="微軟正黑體" panose="020B0604030504040204" pitchFamily="34" charset="-120"/>
              </a:rPr>
              <a:t>算出</a:t>
            </a:r>
            <a:r>
              <a:rPr lang="en-US" altLang="zh-TW" sz="2800" dirty="0">
                <a:latin typeface="微軟正黑體" panose="020B0604030504040204" pitchFamily="34" charset="-120"/>
                <a:ea typeface="微軟正黑體" panose="020B0604030504040204" pitchFamily="34" charset="-120"/>
              </a:rPr>
              <a:t>100-104</a:t>
            </a:r>
            <a:r>
              <a:rPr lang="zh-TW" altLang="en-US" sz="2800" dirty="0" smtClean="0">
                <a:latin typeface="微軟正黑體" panose="020B0604030504040204" pitchFamily="34" charset="-120"/>
                <a:ea typeface="微軟正黑體" panose="020B0604030504040204" pitchFamily="34" charset="-120"/>
              </a:rPr>
              <a:t>年度算出最多保留項目之業務計畫每月執行率，歸納出是否集中於最後一季</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以及後續於何時執行完畢，找出保留原因是台電未付款或工程結算太慢或其他原因？</a:t>
            </a:r>
            <a:endParaRPr lang="en-US" altLang="zh-TW" sz="2800" dirty="0" smtClean="0">
              <a:latin typeface="微軟正黑體" panose="020B0604030504040204" pitchFamily="34" charset="-120"/>
              <a:ea typeface="微軟正黑體" panose="020B0604030504040204" pitchFamily="34" charset="-120"/>
            </a:endParaRPr>
          </a:p>
          <a:p>
            <a:pPr marL="714375">
              <a:buFont typeface="Wingdings" pitchFamily="2" charset="2"/>
              <a:buChar char="l"/>
            </a:pPr>
            <a:r>
              <a:rPr lang="zh-TW" altLang="en-US" sz="2800" dirty="0" smtClean="0">
                <a:latin typeface="微軟正黑體" panose="020B0604030504040204" pitchFamily="34" charset="-120"/>
                <a:ea typeface="微軟正黑體" panose="020B0604030504040204" pitchFamily="34" charset="-120"/>
              </a:rPr>
              <a:t>找出各計畫後續執行情形。</a:t>
            </a:r>
            <a:endParaRPr lang="en-US" altLang="zh-TW" sz="2800" dirty="0" smtClean="0">
              <a:latin typeface="微軟正黑體" panose="020B0604030504040204" pitchFamily="34" charset="-120"/>
              <a:ea typeface="微軟正黑體" panose="020B0604030504040204" pitchFamily="34" charset="-120"/>
            </a:endParaRPr>
          </a:p>
          <a:p>
            <a:pPr marL="714375">
              <a:buFont typeface="Wingdings" pitchFamily="2" charset="2"/>
              <a:buChar char="l"/>
            </a:pPr>
            <a:r>
              <a:rPr lang="zh-TW" altLang="en-US" sz="2800" dirty="0">
                <a:latin typeface="微軟正黑體" panose="020B0604030504040204" pitchFamily="34" charset="-120"/>
                <a:ea typeface="微軟正黑體" panose="020B0604030504040204" pitchFamily="34" charset="-120"/>
              </a:rPr>
              <a:t>繕寫稽核紀錄。</a:t>
            </a:r>
            <a:endParaRPr lang="en-US" altLang="zh-TW" sz="2800" dirty="0">
              <a:latin typeface="微軟正黑體" panose="020B0604030504040204" pitchFamily="34" charset="-120"/>
              <a:ea typeface="微軟正黑體" panose="020B0604030504040204" pitchFamily="34" charset="-120"/>
            </a:endParaRPr>
          </a:p>
          <a:p>
            <a:pPr marL="714375">
              <a:buFont typeface="Wingdings" pitchFamily="2" charset="2"/>
              <a:buChar char="l"/>
            </a:pPr>
            <a:endParaRPr lang="en-US" altLang="zh-TW" sz="2800" dirty="0" smtClean="0">
              <a:latin typeface="微軟正黑體" panose="020B0604030504040204" pitchFamily="34" charset="-120"/>
              <a:ea typeface="微軟正黑體" panose="020B0604030504040204" pitchFamily="34" charset="-120"/>
            </a:endParaRPr>
          </a:p>
          <a:p>
            <a:pPr marL="714375">
              <a:buFont typeface="Wingdings" pitchFamily="2" charset="2"/>
              <a:buChar char="l"/>
            </a:pP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7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1.</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找出</a:t>
            </a:r>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100-104</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年保留項目及金額</a:t>
            </a:r>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8171844"/>
              </p:ext>
            </p:extLst>
          </p:nvPr>
        </p:nvGraphicFramePr>
        <p:xfrm>
          <a:off x="457200" y="1600200"/>
          <a:ext cx="8229600" cy="3426562"/>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180728">
                <a:tc>
                  <a:txBody>
                    <a:bodyPr/>
                    <a:lstStyle/>
                    <a:p>
                      <a:endParaRPr lang="zh-TW" altLang="en-US" dirty="0"/>
                    </a:p>
                  </a:txBody>
                  <a:tcPr/>
                </a:tc>
                <a:tc>
                  <a:txBody>
                    <a:bodyPr/>
                    <a:lstStyle/>
                    <a:p>
                      <a:pPr algn="ctr">
                        <a:lnSpc>
                          <a:spcPct val="200000"/>
                        </a:lnSpc>
                      </a:pPr>
                      <a:r>
                        <a:rPr lang="en-US" altLang="zh-TW" sz="2400" dirty="0" smtClean="0"/>
                        <a:t>100</a:t>
                      </a:r>
                      <a:r>
                        <a:rPr lang="zh-TW" altLang="en-US" sz="2400" dirty="0" smtClean="0"/>
                        <a:t>年度</a:t>
                      </a: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101</a:t>
                      </a:r>
                      <a:r>
                        <a:rPr lang="zh-TW" altLang="en-US" sz="2400" dirty="0" smtClean="0"/>
                        <a:t>年度</a:t>
                      </a:r>
                    </a:p>
                    <a:p>
                      <a:pPr algn="ctr">
                        <a:lnSpc>
                          <a:spcPct val="200000"/>
                        </a:lnSpc>
                      </a:pP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102</a:t>
                      </a:r>
                      <a:r>
                        <a:rPr lang="zh-TW" altLang="en-US" sz="2400" dirty="0" smtClean="0"/>
                        <a:t>年度</a:t>
                      </a:r>
                    </a:p>
                    <a:p>
                      <a:pPr algn="ctr">
                        <a:lnSpc>
                          <a:spcPct val="200000"/>
                        </a:lnSpc>
                      </a:pP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103</a:t>
                      </a:r>
                      <a:r>
                        <a:rPr lang="zh-TW" altLang="en-US" sz="2400" dirty="0" smtClean="0"/>
                        <a:t>年度</a:t>
                      </a:r>
                    </a:p>
                    <a:p>
                      <a:pPr algn="ctr">
                        <a:lnSpc>
                          <a:spcPct val="200000"/>
                        </a:lnSpc>
                      </a:pP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104</a:t>
                      </a:r>
                      <a:r>
                        <a:rPr lang="zh-TW" altLang="en-US" sz="2400" dirty="0" smtClean="0"/>
                        <a:t>年度</a:t>
                      </a:r>
                    </a:p>
                    <a:p>
                      <a:pPr algn="ctr">
                        <a:lnSpc>
                          <a:spcPct val="200000"/>
                        </a:lnSpc>
                      </a:pPr>
                      <a:endParaRPr lang="zh-TW" altLang="en-US" sz="2400" dirty="0"/>
                    </a:p>
                  </a:txBody>
                  <a:tcPr/>
                </a:tc>
              </a:tr>
              <a:tr h="1024817">
                <a:tc>
                  <a:txBody>
                    <a:bodyPr/>
                    <a:lstStyle/>
                    <a:p>
                      <a:pPr algn="ctr">
                        <a:lnSpc>
                          <a:spcPct val="200000"/>
                        </a:lnSpc>
                      </a:pPr>
                      <a:r>
                        <a:rPr lang="zh-TW" altLang="en-US" sz="2400" dirty="0" smtClean="0"/>
                        <a:t>金額</a:t>
                      </a:r>
                      <a:endParaRPr lang="zh-TW" altLang="en-US" sz="2400" dirty="0"/>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847265">
                <a:tc>
                  <a:txBody>
                    <a:bodyPr/>
                    <a:lstStyle/>
                    <a:p>
                      <a:pPr algn="ctr">
                        <a:lnSpc>
                          <a:spcPct val="200000"/>
                        </a:lnSpc>
                      </a:pPr>
                      <a:r>
                        <a:rPr lang="zh-TW" altLang="en-US" sz="2400" dirty="0" smtClean="0"/>
                        <a:t>件數</a:t>
                      </a:r>
                      <a:endParaRPr lang="zh-TW" altLang="en-US" sz="2400"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bl>
          </a:graphicData>
        </a:graphic>
      </p:graphicFrame>
      <p:sp>
        <p:nvSpPr>
          <p:cNvPr id="10" name="文字方塊 9"/>
          <p:cNvSpPr txBox="1"/>
          <p:nvPr/>
        </p:nvSpPr>
        <p:spPr>
          <a:xfrm>
            <a:off x="899592" y="5373216"/>
            <a:ext cx="7632848" cy="646331"/>
          </a:xfrm>
          <a:prstGeom prst="rect">
            <a:avLst/>
          </a:prstGeom>
          <a:noFill/>
        </p:spPr>
        <p:txBody>
          <a:bodyPr wrap="square" rtlCol="0">
            <a:spAutoFit/>
          </a:bodyPr>
          <a:lstStyle/>
          <a:p>
            <a:r>
              <a:rPr lang="zh-TW" altLang="en-US" b="1" dirty="0" smtClean="0">
                <a:solidFill>
                  <a:srgbClr val="F11BF1"/>
                </a:solidFill>
              </a:rPr>
              <a:t>分析</a:t>
            </a:r>
            <a:r>
              <a:rPr lang="en-US" altLang="zh-TW" b="1" dirty="0" smtClean="0">
                <a:solidFill>
                  <a:srgbClr val="F11BF1"/>
                </a:solidFill>
              </a:rPr>
              <a:t>:</a:t>
            </a:r>
            <a:r>
              <a:rPr lang="zh-TW" altLang="en-US" b="1" dirty="0" smtClean="0">
                <a:solidFill>
                  <a:srgbClr val="F11BF1"/>
                </a:solidFill>
              </a:rPr>
              <a:t>那一個年度保留金額及那一年度保留件數最多，是否保留有減少或增加之趨勢。</a:t>
            </a:r>
            <a:endParaRPr lang="zh-TW" altLang="en-US" b="1" dirty="0">
              <a:solidFill>
                <a:srgbClr val="F11BF1"/>
              </a:solidFill>
            </a:endParaRPr>
          </a:p>
        </p:txBody>
      </p:sp>
    </p:spTree>
    <p:extLst>
      <p:ext uri="{BB962C8B-B14F-4D97-AF65-F5344CB8AC3E}">
        <p14:creationId xmlns:p14="http://schemas.microsoft.com/office/powerpoint/2010/main" val="9310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2.</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將各年度保留項目依業務計畫分類</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756759784"/>
              </p:ext>
            </p:extLst>
          </p:nvPr>
        </p:nvGraphicFramePr>
        <p:xfrm>
          <a:off x="457200" y="1600200"/>
          <a:ext cx="8229600" cy="38709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524178">
                <a:tc>
                  <a:txBody>
                    <a:bodyPr/>
                    <a:lstStyle/>
                    <a:p>
                      <a:r>
                        <a:rPr lang="zh-TW" altLang="en-US" dirty="0" smtClean="0"/>
                        <a:t>業務計畫</a:t>
                      </a:r>
                      <a:endParaRPr lang="zh-TW" altLang="en-US" dirty="0"/>
                    </a:p>
                  </a:txBody>
                  <a:tcPr/>
                </a:tc>
                <a:tc>
                  <a:txBody>
                    <a:bodyPr/>
                    <a:lstStyle/>
                    <a:p>
                      <a:pPr algn="ctr">
                        <a:lnSpc>
                          <a:spcPct val="200000"/>
                        </a:lnSpc>
                      </a:pPr>
                      <a:r>
                        <a:rPr lang="en-US" altLang="zh-TW" sz="2400" dirty="0" smtClean="0"/>
                        <a:t>100</a:t>
                      </a:r>
                      <a:r>
                        <a:rPr lang="zh-TW" altLang="en-US" sz="2400" dirty="0" smtClean="0"/>
                        <a:t>年度</a:t>
                      </a: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101</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102</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103</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104</a:t>
                      </a:r>
                      <a:r>
                        <a:rPr lang="zh-TW" altLang="en-US" sz="2400" dirty="0" smtClean="0"/>
                        <a:t>年度</a:t>
                      </a:r>
                    </a:p>
                  </a:txBody>
                  <a:tcPr/>
                </a:tc>
              </a:tr>
              <a:tr h="524178">
                <a:tc>
                  <a:txBody>
                    <a:bodyPr/>
                    <a:lstStyle/>
                    <a:p>
                      <a:r>
                        <a:rPr lang="zh-TW" altLang="en-US" dirty="0" smtClean="0"/>
                        <a:t>一般行政</a:t>
                      </a:r>
                      <a:endParaRPr lang="zh-TW" altLang="en-US" dirty="0"/>
                    </a:p>
                  </a:txBody>
                  <a:tcPr/>
                </a:tc>
                <a:tc>
                  <a:txBody>
                    <a:bodyPr/>
                    <a:lstStyle/>
                    <a:p>
                      <a:pPr algn="ctr">
                        <a:lnSpc>
                          <a:spcPct val="200000"/>
                        </a:lnSpc>
                      </a:pPr>
                      <a:r>
                        <a:rPr lang="zh-TW" altLang="en-US" sz="1100" dirty="0" smtClean="0"/>
                        <a:t>金額</a:t>
                      </a:r>
                      <a:endParaRPr lang="en-US" altLang="zh-TW" sz="1100" dirty="0" smtClean="0"/>
                    </a:p>
                    <a:p>
                      <a:pPr algn="ctr">
                        <a:lnSpc>
                          <a:spcPct val="200000"/>
                        </a:lnSpc>
                      </a:pPr>
                      <a:r>
                        <a:rPr lang="en-US" altLang="zh-TW" sz="1100" dirty="0" smtClean="0"/>
                        <a:t>%</a:t>
                      </a:r>
                      <a:endParaRPr lang="zh-TW" altLang="en-US" sz="11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r>
              <a:tr h="524178">
                <a:tc>
                  <a:txBody>
                    <a:bodyPr/>
                    <a:lstStyle/>
                    <a:p>
                      <a:r>
                        <a:rPr lang="zh-TW" altLang="en-US" dirty="0" smtClean="0"/>
                        <a:t>民政業務</a:t>
                      </a:r>
                      <a:endParaRPr lang="zh-TW" altLang="en-US" dirty="0"/>
                    </a:p>
                  </a:txBody>
                  <a:tcPr/>
                </a:tc>
                <a:tc>
                  <a:txBody>
                    <a:bodyPr/>
                    <a:lstStyle/>
                    <a:p>
                      <a:pPr algn="ctr">
                        <a:lnSpc>
                          <a:spcPct val="200000"/>
                        </a:lnSpc>
                      </a:pPr>
                      <a:r>
                        <a:rPr lang="zh-TW" altLang="en-US" sz="1100" dirty="0" smtClean="0"/>
                        <a:t>金額</a:t>
                      </a:r>
                      <a:endParaRPr lang="en-US" altLang="zh-TW" sz="1100" dirty="0" smtClean="0"/>
                    </a:p>
                    <a:p>
                      <a:pPr algn="ctr">
                        <a:lnSpc>
                          <a:spcPct val="200000"/>
                        </a:lnSpc>
                      </a:pPr>
                      <a:r>
                        <a:rPr lang="en-US" altLang="zh-TW" sz="1100" dirty="0" smtClean="0"/>
                        <a:t>%</a:t>
                      </a:r>
                      <a:endParaRPr lang="zh-TW" altLang="en-US" sz="11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r>
              <a:tr h="524178">
                <a:tc>
                  <a:txBody>
                    <a:bodyPr/>
                    <a:lstStyle/>
                    <a:p>
                      <a:r>
                        <a:rPr lang="zh-TW" altLang="en-US" dirty="0" smtClean="0"/>
                        <a:t>農業行政</a:t>
                      </a:r>
                      <a:endParaRPr lang="zh-TW" altLang="en-US" dirty="0"/>
                    </a:p>
                  </a:txBody>
                  <a:tcPr/>
                </a:tc>
                <a:tc>
                  <a:txBody>
                    <a:bodyPr/>
                    <a:lstStyle/>
                    <a:p>
                      <a:pPr algn="ctr">
                        <a:lnSpc>
                          <a:spcPct val="200000"/>
                        </a:lnSpc>
                      </a:pPr>
                      <a:r>
                        <a:rPr lang="zh-TW" altLang="en-US" sz="1100" dirty="0" smtClean="0"/>
                        <a:t>金額</a:t>
                      </a:r>
                      <a:endParaRPr lang="en-US" altLang="zh-TW" sz="1100" dirty="0" smtClean="0"/>
                    </a:p>
                    <a:p>
                      <a:pPr algn="ctr">
                        <a:lnSpc>
                          <a:spcPct val="200000"/>
                        </a:lnSpc>
                      </a:pPr>
                      <a:r>
                        <a:rPr lang="en-US" altLang="zh-TW" sz="1100" dirty="0" smtClean="0"/>
                        <a:t>%</a:t>
                      </a:r>
                      <a:endParaRPr lang="zh-TW" altLang="en-US" sz="11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r>
              <a:tr h="524178">
                <a:tc>
                  <a:txBody>
                    <a:bodyPr/>
                    <a:lstStyle/>
                    <a:p>
                      <a:r>
                        <a:rPr lang="zh-TW" altLang="en-US" dirty="0" smtClean="0"/>
                        <a:t>社會行政</a:t>
                      </a:r>
                      <a:endParaRPr lang="zh-TW" altLang="en-US" dirty="0"/>
                    </a:p>
                  </a:txBody>
                  <a:tcPr/>
                </a:tc>
                <a:tc>
                  <a:txBody>
                    <a:bodyPr/>
                    <a:lstStyle/>
                    <a:p>
                      <a:pPr algn="ctr">
                        <a:lnSpc>
                          <a:spcPct val="200000"/>
                        </a:lnSpc>
                      </a:pPr>
                      <a:r>
                        <a:rPr lang="zh-TW" altLang="en-US" sz="1100" dirty="0" smtClean="0"/>
                        <a:t>金額</a:t>
                      </a:r>
                      <a:endParaRPr lang="en-US" altLang="zh-TW" sz="1100" dirty="0" smtClean="0"/>
                    </a:p>
                    <a:p>
                      <a:pPr algn="ctr">
                        <a:lnSpc>
                          <a:spcPct val="200000"/>
                        </a:lnSpc>
                      </a:pPr>
                      <a:r>
                        <a:rPr lang="en-US" altLang="zh-TW" sz="1100" dirty="0" smtClean="0"/>
                        <a:t>%</a:t>
                      </a:r>
                      <a:endParaRPr lang="zh-TW" altLang="en-US" sz="11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1100" dirty="0" smtClean="0"/>
                        <a:t>….</a:t>
                      </a:r>
                      <a:endParaRPr lang="zh-TW" altLang="en-US" sz="1100" dirty="0" smtClean="0"/>
                    </a:p>
                  </a:txBody>
                  <a:tcPr/>
                </a:tc>
              </a:tr>
            </a:tbl>
          </a:graphicData>
        </a:graphic>
      </p:graphicFrame>
      <p:sp>
        <p:nvSpPr>
          <p:cNvPr id="6" name="文字方塊 5"/>
          <p:cNvSpPr txBox="1"/>
          <p:nvPr/>
        </p:nvSpPr>
        <p:spPr>
          <a:xfrm>
            <a:off x="467544" y="5589240"/>
            <a:ext cx="7632848" cy="646331"/>
          </a:xfrm>
          <a:prstGeom prst="rect">
            <a:avLst/>
          </a:prstGeom>
          <a:noFill/>
        </p:spPr>
        <p:txBody>
          <a:bodyPr wrap="square" rtlCol="0">
            <a:spAutoFit/>
          </a:bodyPr>
          <a:lstStyle/>
          <a:p>
            <a:r>
              <a:rPr lang="zh-TW" altLang="en-US" b="1" dirty="0" smtClean="0">
                <a:solidFill>
                  <a:srgbClr val="F11BF1"/>
                </a:solidFill>
              </a:rPr>
              <a:t>分析</a:t>
            </a:r>
            <a:r>
              <a:rPr lang="en-US" altLang="zh-TW" b="1" dirty="0" smtClean="0">
                <a:solidFill>
                  <a:srgbClr val="F11BF1"/>
                </a:solidFill>
              </a:rPr>
              <a:t>:</a:t>
            </a:r>
            <a:r>
              <a:rPr lang="zh-TW" altLang="en-US" b="1" dirty="0" smtClean="0">
                <a:solidFill>
                  <a:srgbClr val="F11BF1"/>
                </a:solidFill>
              </a:rPr>
              <a:t>各年度中那一個業務計畫之保留金額最多，及該業務計畫是否保留有減少或增加之趨勢。</a:t>
            </a:r>
            <a:endParaRPr lang="zh-TW" altLang="en-US" b="1" dirty="0">
              <a:solidFill>
                <a:srgbClr val="F11BF1"/>
              </a:solidFill>
            </a:endParaRPr>
          </a:p>
        </p:txBody>
      </p:sp>
    </p:spTree>
    <p:extLst>
      <p:ext uri="{BB962C8B-B14F-4D97-AF65-F5344CB8AC3E}">
        <p14:creationId xmlns:p14="http://schemas.microsoft.com/office/powerpoint/2010/main" val="4546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3.</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算出每月執行率</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453381942"/>
              </p:ext>
            </p:extLst>
          </p:nvPr>
        </p:nvGraphicFramePr>
        <p:xfrm>
          <a:off x="457200" y="1188427"/>
          <a:ext cx="8229600" cy="3968766"/>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35242">
                <a:tc>
                  <a:txBody>
                    <a:bodyPr/>
                    <a:lstStyle/>
                    <a:p>
                      <a:r>
                        <a:rPr lang="zh-TW" altLang="en-US" dirty="0" smtClean="0"/>
                        <a:t>年度</a:t>
                      </a:r>
                      <a:endParaRPr lang="en-US" altLang="zh-TW" dirty="0" smtClean="0"/>
                    </a:p>
                    <a:p>
                      <a:r>
                        <a:rPr lang="zh-TW" altLang="en-US" dirty="0" smtClean="0"/>
                        <a:t>  月份</a:t>
                      </a:r>
                      <a:endParaRPr lang="zh-TW" altLang="en-US" dirty="0"/>
                    </a:p>
                  </a:txBody>
                  <a:tcPr/>
                </a:tc>
                <a:tc>
                  <a:txBody>
                    <a:bodyPr/>
                    <a:lstStyle/>
                    <a:p>
                      <a:pPr algn="ctr">
                        <a:lnSpc>
                          <a:spcPct val="200000"/>
                        </a:lnSpc>
                      </a:pPr>
                      <a:r>
                        <a:rPr lang="en-US" altLang="zh-TW" sz="2400" dirty="0" smtClean="0"/>
                        <a:t>100</a:t>
                      </a:r>
                      <a:r>
                        <a:rPr lang="zh-TW" altLang="en-US" sz="2400" dirty="0" smtClean="0"/>
                        <a:t>年度</a:t>
                      </a: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101</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102</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103</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104</a:t>
                      </a:r>
                      <a:r>
                        <a:rPr lang="zh-TW" altLang="en-US" sz="2400" dirty="0" smtClean="0"/>
                        <a:t>年度</a:t>
                      </a:r>
                    </a:p>
                  </a:txBody>
                  <a:tcPr/>
                </a:tc>
              </a:tr>
              <a:tr h="835242">
                <a:tc>
                  <a:txBody>
                    <a:bodyPr/>
                    <a:lstStyle/>
                    <a:p>
                      <a:r>
                        <a:rPr lang="en-US" altLang="zh-TW" dirty="0" smtClean="0"/>
                        <a:t>1</a:t>
                      </a:r>
                      <a:r>
                        <a:rPr lang="zh-TW" altLang="en-US" dirty="0" smtClean="0"/>
                        <a:t>月</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835242">
                <a:tc>
                  <a:txBody>
                    <a:bodyPr/>
                    <a:lstStyle/>
                    <a:p>
                      <a:r>
                        <a:rPr lang="en-US" altLang="zh-TW" dirty="0" smtClean="0"/>
                        <a:t>2</a:t>
                      </a:r>
                      <a:r>
                        <a:rPr lang="zh-TW" altLang="en-US" dirty="0" smtClean="0"/>
                        <a:t>月</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1051266">
                <a:tc>
                  <a:txBody>
                    <a:bodyPr/>
                    <a:lstStyle/>
                    <a:p>
                      <a:r>
                        <a:rPr lang="en-US" altLang="zh-TW" dirty="0" smtClean="0"/>
                        <a:t>.</a:t>
                      </a:r>
                    </a:p>
                    <a:p>
                      <a:r>
                        <a:rPr lang="en-US" altLang="zh-TW" dirty="0" smtClean="0"/>
                        <a:t>.</a:t>
                      </a:r>
                    </a:p>
                    <a:p>
                      <a:r>
                        <a:rPr lang="en-US" altLang="zh-TW" dirty="0" smtClean="0"/>
                        <a:t>.</a:t>
                      </a:r>
                    </a:p>
                    <a:p>
                      <a:r>
                        <a:rPr lang="en-US" altLang="zh-TW" dirty="0" smtClean="0"/>
                        <a:t>.</a:t>
                      </a:r>
                    </a:p>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
        <p:nvSpPr>
          <p:cNvPr id="5" name="文字方塊 4"/>
          <p:cNvSpPr txBox="1"/>
          <p:nvPr/>
        </p:nvSpPr>
        <p:spPr>
          <a:xfrm>
            <a:off x="467544" y="5589240"/>
            <a:ext cx="7632848" cy="369332"/>
          </a:xfrm>
          <a:prstGeom prst="rect">
            <a:avLst/>
          </a:prstGeom>
          <a:noFill/>
        </p:spPr>
        <p:txBody>
          <a:bodyPr wrap="square" rtlCol="0">
            <a:spAutoFit/>
          </a:bodyPr>
          <a:lstStyle/>
          <a:p>
            <a:r>
              <a:rPr lang="zh-TW" altLang="en-US" b="1" dirty="0" smtClean="0">
                <a:solidFill>
                  <a:srgbClr val="F11BF1"/>
                </a:solidFill>
              </a:rPr>
              <a:t>分析</a:t>
            </a:r>
            <a:r>
              <a:rPr lang="en-US" altLang="zh-TW" b="1" dirty="0" smtClean="0">
                <a:solidFill>
                  <a:srgbClr val="F11BF1"/>
                </a:solidFill>
              </a:rPr>
              <a:t>:</a:t>
            </a:r>
            <a:r>
              <a:rPr lang="zh-TW" altLang="en-US" b="1" dirty="0" smtClean="0">
                <a:solidFill>
                  <a:srgbClr val="F11BF1"/>
                </a:solidFill>
              </a:rPr>
              <a:t>每月的執行率是否平均，找出是否因累積於期末執行造成保留太多。</a:t>
            </a:r>
            <a:endParaRPr lang="zh-TW" altLang="en-US" b="1" dirty="0">
              <a:solidFill>
                <a:srgbClr val="F11BF1"/>
              </a:solidFill>
            </a:endParaRPr>
          </a:p>
        </p:txBody>
      </p:sp>
    </p:spTree>
    <p:extLst>
      <p:ext uri="{BB962C8B-B14F-4D97-AF65-F5344CB8AC3E}">
        <p14:creationId xmlns:p14="http://schemas.microsoft.com/office/powerpoint/2010/main" val="17767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4.</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列出保留原因</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47310090"/>
              </p:ext>
            </p:extLst>
          </p:nvPr>
        </p:nvGraphicFramePr>
        <p:xfrm>
          <a:off x="457200" y="1600200"/>
          <a:ext cx="8229600" cy="3629001"/>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159562">
                <a:tc>
                  <a:txBody>
                    <a:bodyPr/>
                    <a:lstStyle/>
                    <a:p>
                      <a:r>
                        <a:rPr lang="zh-TW" altLang="en-US" dirty="0" smtClean="0"/>
                        <a:t>年度</a:t>
                      </a:r>
                      <a:endParaRPr lang="en-US" altLang="zh-TW" dirty="0" smtClean="0"/>
                    </a:p>
                    <a:p>
                      <a:r>
                        <a:rPr lang="zh-TW" altLang="en-US" dirty="0" smtClean="0"/>
                        <a:t>  保留原因</a:t>
                      </a:r>
                      <a:endParaRPr lang="zh-TW" altLang="en-US" dirty="0"/>
                    </a:p>
                  </a:txBody>
                  <a:tcPr/>
                </a:tc>
                <a:tc>
                  <a:txBody>
                    <a:bodyPr/>
                    <a:lstStyle/>
                    <a:p>
                      <a:pPr algn="ctr">
                        <a:lnSpc>
                          <a:spcPct val="200000"/>
                        </a:lnSpc>
                      </a:pPr>
                      <a:r>
                        <a:rPr lang="en-US" altLang="zh-TW" sz="2400" dirty="0" smtClean="0"/>
                        <a:t>100</a:t>
                      </a:r>
                      <a:r>
                        <a:rPr lang="zh-TW" altLang="en-US" sz="2400" dirty="0" smtClean="0"/>
                        <a:t>年度</a:t>
                      </a:r>
                      <a:endParaRPr lang="zh-TW" altLang="en-US" sz="2400" dirty="0"/>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101</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102</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103</a:t>
                      </a:r>
                      <a:r>
                        <a:rPr lang="zh-TW" altLang="en-US" sz="2400" dirty="0" smtClean="0"/>
                        <a:t>年度</a:t>
                      </a:r>
                    </a:p>
                  </a:txBody>
                  <a:tcPr/>
                </a:tc>
                <a:tc>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altLang="zh-TW" sz="2400" dirty="0" smtClean="0"/>
                        <a:t>104</a:t>
                      </a:r>
                      <a:r>
                        <a:rPr lang="zh-TW" altLang="en-US" sz="2400" dirty="0" smtClean="0"/>
                        <a:t>年度</a:t>
                      </a:r>
                    </a:p>
                  </a:txBody>
                  <a:tcPr/>
                </a:tc>
              </a:tr>
              <a:tr h="522519">
                <a:tc>
                  <a:txBody>
                    <a:bodyPr/>
                    <a:lstStyle/>
                    <a:p>
                      <a:r>
                        <a:rPr lang="zh-TW" altLang="en-US" dirty="0" smtClean="0"/>
                        <a:t>工程執行中</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r>
              <a:tr h="901882">
                <a:tc>
                  <a:txBody>
                    <a:bodyPr/>
                    <a:lstStyle/>
                    <a:p>
                      <a:r>
                        <a:rPr lang="zh-TW" altLang="en-US" dirty="0" smtClean="0"/>
                        <a:t>財物合約未履約完畢</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522519">
                <a:tc>
                  <a:txBody>
                    <a:bodyPr/>
                    <a:lstStyle/>
                    <a:p>
                      <a:r>
                        <a:rPr lang="zh-TW" altLang="en-US" dirty="0" smtClean="0"/>
                        <a:t>工程結算中</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522519">
                <a:tc>
                  <a:txBody>
                    <a:bodyPr/>
                    <a:lstStyle/>
                    <a:p>
                      <a:r>
                        <a:rPr lang="zh-TW" altLang="en-US" dirty="0" smtClean="0"/>
                        <a:t>台電未付款</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tc>
              </a:tr>
            </a:tbl>
          </a:graphicData>
        </a:graphic>
      </p:graphicFrame>
      <p:sp>
        <p:nvSpPr>
          <p:cNvPr id="5" name="文字方塊 4"/>
          <p:cNvSpPr txBox="1"/>
          <p:nvPr/>
        </p:nvSpPr>
        <p:spPr>
          <a:xfrm>
            <a:off x="467544" y="5589240"/>
            <a:ext cx="7632848" cy="369332"/>
          </a:xfrm>
          <a:prstGeom prst="rect">
            <a:avLst/>
          </a:prstGeom>
          <a:noFill/>
        </p:spPr>
        <p:txBody>
          <a:bodyPr wrap="square" rtlCol="0">
            <a:spAutoFit/>
          </a:bodyPr>
          <a:lstStyle/>
          <a:p>
            <a:r>
              <a:rPr lang="zh-TW" altLang="en-US" b="1" dirty="0" smtClean="0">
                <a:solidFill>
                  <a:srgbClr val="F11BF1"/>
                </a:solidFill>
              </a:rPr>
              <a:t>分析</a:t>
            </a:r>
            <a:r>
              <a:rPr lang="en-US" altLang="zh-TW" b="1" dirty="0" smtClean="0">
                <a:solidFill>
                  <a:srgbClr val="F11BF1"/>
                </a:solidFill>
              </a:rPr>
              <a:t>:</a:t>
            </a:r>
            <a:r>
              <a:rPr lang="zh-TW" altLang="en-US" b="1" dirty="0" smtClean="0">
                <a:solidFill>
                  <a:srgbClr val="F11BF1"/>
                </a:solidFill>
              </a:rPr>
              <a:t>保留為那種原因造成。</a:t>
            </a:r>
            <a:endParaRPr lang="zh-TW" altLang="en-US" b="1" dirty="0">
              <a:solidFill>
                <a:srgbClr val="F11BF1"/>
              </a:solidFill>
            </a:endParaRPr>
          </a:p>
        </p:txBody>
      </p:sp>
    </p:spTree>
    <p:extLst>
      <p:ext uri="{BB962C8B-B14F-4D97-AF65-F5344CB8AC3E}">
        <p14:creationId xmlns:p14="http://schemas.microsoft.com/office/powerpoint/2010/main" val="38844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5.</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列出各業務計畫執行情形</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59491676"/>
              </p:ext>
            </p:extLst>
          </p:nvPr>
        </p:nvGraphicFramePr>
        <p:xfrm>
          <a:off x="457200" y="1600200"/>
          <a:ext cx="8229598" cy="2908921"/>
        </p:xfrm>
        <a:graphic>
          <a:graphicData uri="http://schemas.openxmlformats.org/drawingml/2006/table">
            <a:tbl>
              <a:tblPr firstRow="1" bandRow="1">
                <a:tableStyleId>{5C22544A-7EE6-4342-B048-85BDC9FD1C3A}</a:tableStyleId>
              </a:tblPr>
              <a:tblGrid>
                <a:gridCol w="946448"/>
                <a:gridCol w="504056"/>
                <a:gridCol w="576064"/>
                <a:gridCol w="505616"/>
                <a:gridCol w="633046"/>
                <a:gridCol w="633046"/>
                <a:gridCol w="633046"/>
                <a:gridCol w="633046"/>
                <a:gridCol w="633046"/>
                <a:gridCol w="633046"/>
                <a:gridCol w="633046"/>
                <a:gridCol w="633046"/>
                <a:gridCol w="633046"/>
              </a:tblGrid>
              <a:tr h="692311">
                <a:tc>
                  <a:txBody>
                    <a:bodyPr/>
                    <a:lstStyle/>
                    <a:p>
                      <a:r>
                        <a:rPr lang="zh-TW" altLang="en-US" sz="1400" dirty="0" smtClean="0"/>
                        <a:t>月份</a:t>
                      </a:r>
                    </a:p>
                    <a:p>
                      <a:r>
                        <a:rPr lang="zh-TW" altLang="en-US" sz="1400" dirty="0" smtClean="0"/>
                        <a:t>  年度</a:t>
                      </a:r>
                      <a:endParaRPr lang="zh-TW" altLang="en-US" sz="1400" dirty="0"/>
                    </a:p>
                  </a:txBody>
                  <a:tcPr/>
                </a:tc>
                <a:tc>
                  <a:txBody>
                    <a:bodyPr/>
                    <a:lstStyle/>
                    <a:p>
                      <a:r>
                        <a:rPr lang="en-US" altLang="zh-TW" sz="1400" dirty="0" smtClean="0"/>
                        <a:t>1</a:t>
                      </a:r>
                      <a:r>
                        <a:rPr lang="zh-TW" altLang="en-US" sz="1400" dirty="0" smtClean="0"/>
                        <a:t>月</a:t>
                      </a:r>
                      <a:endParaRPr lang="zh-TW"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2</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3</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4</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5</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6</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7</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8</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p>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9</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10</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11</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smtClean="0">
                          <a:ln>
                            <a:noFill/>
                          </a:ln>
                          <a:solidFill>
                            <a:prstClr val="white"/>
                          </a:solidFill>
                          <a:effectLst/>
                          <a:uLnTx/>
                          <a:uFillTx/>
                          <a:latin typeface="+mn-lt"/>
                          <a:ea typeface="+mn-ea"/>
                          <a:cs typeface="+mn-cs"/>
                        </a:rPr>
                        <a:t>12</a:t>
                      </a:r>
                      <a:r>
                        <a:rPr kumimoji="0" lang="zh-TW" altLang="en-US" sz="1400" b="1" i="0" u="none" strike="noStrike" kern="1200" cap="none" spc="0" normalizeH="0" baseline="0" noProof="0" dirty="0" smtClean="0">
                          <a:ln>
                            <a:noFill/>
                          </a:ln>
                          <a:solidFill>
                            <a:prstClr val="white"/>
                          </a:solidFill>
                          <a:effectLst/>
                          <a:uLnTx/>
                          <a:uFillTx/>
                          <a:latin typeface="+mn-lt"/>
                          <a:ea typeface="+mn-ea"/>
                          <a:cs typeface="+mn-cs"/>
                        </a:rPr>
                        <a:t>月</a:t>
                      </a:r>
                      <a:endParaRPr kumimoji="0" lang="zh-TW" altLang="en-US" sz="1400" b="1" i="0" u="none" strike="noStrike" kern="1200" cap="none" spc="0" normalizeH="0" baseline="0" noProof="0" dirty="0">
                        <a:ln>
                          <a:noFill/>
                        </a:ln>
                        <a:solidFill>
                          <a:prstClr val="white"/>
                        </a:solidFill>
                        <a:effectLst/>
                        <a:uLnTx/>
                        <a:uFillTx/>
                        <a:latin typeface="+mn-lt"/>
                        <a:ea typeface="+mn-ea"/>
                        <a:cs typeface="+mn-cs"/>
                      </a:endParaRPr>
                    </a:p>
                  </a:txBody>
                  <a:tcPr/>
                </a:tc>
              </a:tr>
              <a:tr h="443322">
                <a:tc>
                  <a:txBody>
                    <a:bodyPr/>
                    <a:lstStyle/>
                    <a:p>
                      <a:r>
                        <a:rPr lang="en-US" altLang="zh-TW" sz="1600" dirty="0" smtClean="0"/>
                        <a:t>100</a:t>
                      </a:r>
                      <a:r>
                        <a:rPr lang="zh-TW" altLang="en-US" sz="1600" dirty="0" smtClean="0"/>
                        <a:t>年度</a:t>
                      </a:r>
                      <a:endParaRPr lang="zh-TW" altLang="en-US" sz="1600"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443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prstClr val="black"/>
                          </a:solidFill>
                          <a:effectLst/>
                          <a:uLnTx/>
                          <a:uFillTx/>
                          <a:latin typeface="+mn-lt"/>
                          <a:ea typeface="+mn-ea"/>
                          <a:cs typeface="+mn-cs"/>
                        </a:rPr>
                        <a:t>101</a:t>
                      </a:r>
                      <a:r>
                        <a:rPr kumimoji="0" lang="zh-TW" altLang="en-US" sz="1600" b="0" i="0" u="none" strike="noStrike" kern="1200" cap="none" spc="0" normalizeH="0" baseline="0" noProof="0" dirty="0" smtClean="0">
                          <a:ln>
                            <a:noFill/>
                          </a:ln>
                          <a:solidFill>
                            <a:prstClr val="black"/>
                          </a:solidFill>
                          <a:effectLst/>
                          <a:uLnTx/>
                          <a:uFillTx/>
                          <a:latin typeface="+mn-lt"/>
                          <a:ea typeface="+mn-ea"/>
                          <a:cs typeface="+mn-cs"/>
                        </a:rPr>
                        <a:t>年度</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443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prstClr val="black"/>
                          </a:solidFill>
                          <a:effectLst/>
                          <a:uLnTx/>
                          <a:uFillTx/>
                          <a:latin typeface="+mn-lt"/>
                          <a:ea typeface="+mn-ea"/>
                          <a:cs typeface="+mn-cs"/>
                        </a:rPr>
                        <a:t>102</a:t>
                      </a:r>
                      <a:r>
                        <a:rPr kumimoji="0" lang="zh-TW" altLang="en-US" sz="1600" b="0" i="0" u="none" strike="noStrike" kern="1200" cap="none" spc="0" normalizeH="0" baseline="0" noProof="0" dirty="0" smtClean="0">
                          <a:ln>
                            <a:noFill/>
                          </a:ln>
                          <a:solidFill>
                            <a:prstClr val="black"/>
                          </a:solidFill>
                          <a:effectLst/>
                          <a:uLnTx/>
                          <a:uFillTx/>
                          <a:latin typeface="+mn-lt"/>
                          <a:ea typeface="+mn-ea"/>
                          <a:cs typeface="+mn-cs"/>
                        </a:rPr>
                        <a:t>年度</a:t>
                      </a:r>
                      <a:endParaRPr kumimoji="0" lang="zh-TW" altLang="en-US"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443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prstClr val="black"/>
                          </a:solidFill>
                          <a:effectLst/>
                          <a:uLnTx/>
                          <a:uFillTx/>
                          <a:latin typeface="+mn-lt"/>
                          <a:ea typeface="+mn-ea"/>
                          <a:cs typeface="+mn-cs"/>
                        </a:rPr>
                        <a:t>103</a:t>
                      </a:r>
                      <a:r>
                        <a:rPr kumimoji="0" lang="zh-TW" altLang="en-US" sz="1600" b="0" i="0" u="none" strike="noStrike" kern="1200" cap="none" spc="0" normalizeH="0" baseline="0" noProof="0" dirty="0" smtClean="0">
                          <a:ln>
                            <a:noFill/>
                          </a:ln>
                          <a:solidFill>
                            <a:prstClr val="black"/>
                          </a:solidFill>
                          <a:effectLst/>
                          <a:uLnTx/>
                          <a:uFillTx/>
                          <a:latin typeface="+mn-lt"/>
                          <a:ea typeface="+mn-ea"/>
                          <a:cs typeface="+mn-cs"/>
                        </a:rPr>
                        <a:t>年度</a:t>
                      </a:r>
                      <a:endParaRPr kumimoji="0" lang="zh-TW" altLang="en-US"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443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smtClean="0">
                          <a:ln>
                            <a:noFill/>
                          </a:ln>
                          <a:solidFill>
                            <a:prstClr val="black"/>
                          </a:solidFill>
                          <a:effectLst/>
                          <a:uLnTx/>
                          <a:uFillTx/>
                          <a:latin typeface="+mn-lt"/>
                          <a:ea typeface="+mn-ea"/>
                          <a:cs typeface="+mn-cs"/>
                        </a:rPr>
                        <a:t>104</a:t>
                      </a:r>
                      <a:r>
                        <a:rPr kumimoji="0" lang="zh-TW" altLang="en-US" sz="1600" b="0" i="0" u="none" strike="noStrike" kern="1200" cap="none" spc="0" normalizeH="0" baseline="0" noProof="0" dirty="0" smtClean="0">
                          <a:ln>
                            <a:noFill/>
                          </a:ln>
                          <a:solidFill>
                            <a:prstClr val="black"/>
                          </a:solidFill>
                          <a:effectLst/>
                          <a:uLnTx/>
                          <a:uFillTx/>
                          <a:latin typeface="+mn-lt"/>
                          <a:ea typeface="+mn-ea"/>
                          <a:cs typeface="+mn-cs"/>
                        </a:rPr>
                        <a:t>年度</a:t>
                      </a:r>
                      <a:endParaRPr kumimoji="0" lang="zh-TW" altLang="en-US" sz="16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
        <p:nvSpPr>
          <p:cNvPr id="5" name="文字方塊 4"/>
          <p:cNvSpPr txBox="1"/>
          <p:nvPr/>
        </p:nvSpPr>
        <p:spPr>
          <a:xfrm>
            <a:off x="611560" y="4817614"/>
            <a:ext cx="7632848" cy="923330"/>
          </a:xfrm>
          <a:prstGeom prst="rect">
            <a:avLst/>
          </a:prstGeom>
          <a:noFill/>
        </p:spPr>
        <p:txBody>
          <a:bodyPr wrap="square" rtlCol="0">
            <a:spAutoFit/>
          </a:bodyPr>
          <a:lstStyle/>
          <a:p>
            <a:r>
              <a:rPr lang="zh-TW" altLang="en-US" b="1" dirty="0" smtClean="0">
                <a:solidFill>
                  <a:srgbClr val="F11BF1"/>
                </a:solidFill>
              </a:rPr>
              <a:t>分析</a:t>
            </a:r>
            <a:r>
              <a:rPr lang="en-US" altLang="zh-TW" b="1" dirty="0" smtClean="0">
                <a:solidFill>
                  <a:srgbClr val="F11BF1"/>
                </a:solidFill>
              </a:rPr>
              <a:t>:</a:t>
            </a:r>
            <a:r>
              <a:rPr lang="zh-TW" altLang="en-US" b="1" dirty="0" smtClean="0">
                <a:solidFill>
                  <a:srgbClr val="00B050"/>
                </a:solidFill>
              </a:rPr>
              <a:t>各業務計畫的保留項目到那月份執行完畢，是否期末因怠於結算，以至於</a:t>
            </a:r>
            <a:r>
              <a:rPr lang="en-US" altLang="zh-TW" b="1" dirty="0" smtClean="0">
                <a:solidFill>
                  <a:srgbClr val="00B050"/>
                </a:solidFill>
              </a:rPr>
              <a:t>1</a:t>
            </a:r>
            <a:r>
              <a:rPr lang="zh-TW" altLang="en-US" b="1" dirty="0" smtClean="0">
                <a:solidFill>
                  <a:srgbClr val="00B050"/>
                </a:solidFill>
              </a:rPr>
              <a:t>月或</a:t>
            </a:r>
            <a:r>
              <a:rPr lang="en-US" altLang="zh-TW" b="1" dirty="0" smtClean="0">
                <a:solidFill>
                  <a:srgbClr val="00B050"/>
                </a:solidFill>
              </a:rPr>
              <a:t>2</a:t>
            </a:r>
            <a:r>
              <a:rPr lang="zh-TW" altLang="en-US" b="1" dirty="0" smtClean="0">
                <a:solidFill>
                  <a:srgbClr val="00B050"/>
                </a:solidFill>
              </a:rPr>
              <a:t>月就執行完畢；或者平時未注意執行率，以至於到下年度</a:t>
            </a:r>
            <a:r>
              <a:rPr lang="en-US" altLang="zh-TW" b="1" dirty="0" smtClean="0">
                <a:solidFill>
                  <a:srgbClr val="00B050"/>
                </a:solidFill>
              </a:rPr>
              <a:t>6</a:t>
            </a:r>
            <a:r>
              <a:rPr lang="zh-TW" altLang="en-US" b="1" dirty="0" smtClean="0">
                <a:solidFill>
                  <a:srgbClr val="00B050"/>
                </a:solidFill>
              </a:rPr>
              <a:t>月以後尚在執行</a:t>
            </a:r>
            <a:r>
              <a:rPr lang="en-US" altLang="zh-TW" b="1" dirty="0" smtClean="0">
                <a:solidFill>
                  <a:srgbClr val="00B050"/>
                </a:solidFill>
              </a:rPr>
              <a:t>?</a:t>
            </a:r>
            <a:r>
              <a:rPr lang="zh-TW" altLang="en-US" b="1" dirty="0" smtClean="0">
                <a:solidFill>
                  <a:srgbClr val="00B050"/>
                </a:solidFill>
              </a:rPr>
              <a:t>又或者保留至下年度仍未注意執行進度？</a:t>
            </a:r>
            <a:endParaRPr lang="zh-TW" altLang="en-US" b="1" dirty="0">
              <a:solidFill>
                <a:srgbClr val="00B050"/>
              </a:solidFill>
            </a:endParaRPr>
          </a:p>
        </p:txBody>
      </p:sp>
    </p:spTree>
    <p:extLst>
      <p:ext uri="{BB962C8B-B14F-4D97-AF65-F5344CB8AC3E}">
        <p14:creationId xmlns:p14="http://schemas.microsoft.com/office/powerpoint/2010/main" val="334527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6.</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將稽核過程寫入稽核紀錄</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201744244"/>
              </p:ext>
            </p:extLst>
          </p:nvPr>
        </p:nvGraphicFramePr>
        <p:xfrm>
          <a:off x="457200" y="1600200"/>
          <a:ext cx="8229600" cy="2851212"/>
        </p:xfrm>
        <a:graphic>
          <a:graphicData uri="http://schemas.openxmlformats.org/drawingml/2006/table">
            <a:tbl>
              <a:tblPr firstRow="1" bandRow="1">
                <a:tableStyleId>{5C22544A-7EE6-4342-B048-85BDC9FD1C3A}</a:tableStyleId>
              </a:tblPr>
              <a:tblGrid>
                <a:gridCol w="874440"/>
                <a:gridCol w="1728192"/>
                <a:gridCol w="1512168"/>
                <a:gridCol w="1371600"/>
                <a:gridCol w="1371600"/>
                <a:gridCol w="1371600"/>
              </a:tblGrid>
              <a:tr h="89269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958516">
                <a:tc>
                  <a:txBody>
                    <a:bodyPr/>
                    <a:lstStyle/>
                    <a:p>
                      <a:r>
                        <a:rPr lang="en-US" altLang="zh-TW" dirty="0" smtClean="0"/>
                        <a:t>1</a:t>
                      </a:r>
                      <a:endParaRPr lang="zh-TW" altLang="en-US" dirty="0"/>
                    </a:p>
                  </a:txBody>
                  <a:tcPr/>
                </a:tc>
                <a:tc>
                  <a:txBody>
                    <a:bodyPr/>
                    <a:lstStyle/>
                    <a:p>
                      <a:r>
                        <a:rPr lang="zh-TW" altLang="en-US" dirty="0" smtClean="0"/>
                        <a:t>查核</a:t>
                      </a:r>
                      <a:r>
                        <a:rPr lang="en-US" altLang="zh-TW" dirty="0" smtClean="0"/>
                        <a:t>104</a:t>
                      </a:r>
                      <a:r>
                        <a:rPr lang="zh-TW" altLang="en-US" dirty="0" smtClean="0"/>
                        <a:t>年度本所資本門預算保留情形及後續執行情形</a:t>
                      </a:r>
                      <a:endParaRPr lang="zh-TW" altLang="en-US" dirty="0"/>
                    </a:p>
                  </a:txBody>
                  <a:tcPr/>
                </a:tc>
                <a:tc>
                  <a:txBody>
                    <a:bodyPr/>
                    <a:lstStyle/>
                    <a:p>
                      <a:pPr marL="180975" indent="-180975"/>
                      <a:r>
                        <a:rPr lang="en-US" altLang="zh-TW" sz="1600" dirty="0" smtClean="0"/>
                        <a:t>1.</a:t>
                      </a:r>
                      <a:r>
                        <a:rPr lang="zh-TW" altLang="en-US" sz="1600" dirty="0" smtClean="0"/>
                        <a:t>蒐集</a:t>
                      </a:r>
                      <a:r>
                        <a:rPr lang="en-US" altLang="zh-TW" sz="1600" dirty="0" smtClean="0"/>
                        <a:t>100-104</a:t>
                      </a:r>
                      <a:r>
                        <a:rPr lang="zh-TW" altLang="en-US" sz="1600" dirty="0" smtClean="0"/>
                        <a:t>年保留資料。</a:t>
                      </a:r>
                      <a:endParaRPr lang="en-US" altLang="zh-TW" sz="1600" dirty="0" smtClean="0"/>
                    </a:p>
                    <a:p>
                      <a:pPr marL="180975" indent="-180975"/>
                      <a:r>
                        <a:rPr lang="en-US" altLang="zh-TW" sz="1600" dirty="0" smtClean="0"/>
                        <a:t>2.</a:t>
                      </a:r>
                      <a:r>
                        <a:rPr lang="zh-TW" altLang="en-US" sz="1600" dirty="0" smtClean="0"/>
                        <a:t>採用比較及趨勢分析法</a:t>
                      </a:r>
                      <a:endParaRPr lang="en-US" altLang="zh-TW" sz="1600" dirty="0" smtClean="0"/>
                    </a:p>
                    <a:p>
                      <a:pPr marL="180975" indent="-180975"/>
                      <a:r>
                        <a:rPr lang="en-US" altLang="zh-TW" sz="1600" dirty="0" smtClean="0"/>
                        <a:t>3.</a:t>
                      </a:r>
                      <a:r>
                        <a:rPr lang="zh-TW" altLang="en-US" sz="1600" dirty="0" smtClean="0"/>
                        <a:t>詢問業務單位保留之主要原因。</a:t>
                      </a:r>
                      <a:endParaRPr lang="zh-TW" altLang="en-US" sz="1600"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r>
            </a:tbl>
          </a:graphicData>
        </a:graphic>
      </p:graphicFrame>
      <p:sp>
        <p:nvSpPr>
          <p:cNvPr id="6" name="文字方塊 5"/>
          <p:cNvSpPr txBox="1"/>
          <p:nvPr/>
        </p:nvSpPr>
        <p:spPr>
          <a:xfrm>
            <a:off x="827584" y="4869160"/>
            <a:ext cx="7632848" cy="646331"/>
          </a:xfrm>
          <a:prstGeom prst="rect">
            <a:avLst/>
          </a:prstGeom>
          <a:noFill/>
        </p:spPr>
        <p:txBody>
          <a:bodyPr wrap="square" rtlCol="0">
            <a:spAutoFit/>
          </a:bodyPr>
          <a:lstStyle>
            <a:defPPr>
              <a:defRPr lang="zh-TW"/>
            </a:defPPr>
            <a:lvl1pPr>
              <a:defRPr b="1">
                <a:solidFill>
                  <a:srgbClr val="F11BF1"/>
                </a:solidFill>
              </a:defRPr>
            </a:lvl1pPr>
          </a:lstStyle>
          <a:p>
            <a:r>
              <a:rPr lang="zh-TW" altLang="en-US" dirty="0"/>
              <a:t>註</a:t>
            </a:r>
            <a:r>
              <a:rPr lang="en-US" altLang="zh-TW" dirty="0"/>
              <a:t>:</a:t>
            </a:r>
            <a:r>
              <a:rPr lang="zh-TW" altLang="en-US" dirty="0"/>
              <a:t>須將稽核過程所蒐集之資料、以及分析的表格連同稽核紀錄交予呂視導彙總作稽核報告。</a:t>
            </a:r>
          </a:p>
        </p:txBody>
      </p:sp>
    </p:spTree>
    <p:extLst>
      <p:ext uri="{BB962C8B-B14F-4D97-AF65-F5344CB8AC3E}">
        <p14:creationId xmlns:p14="http://schemas.microsoft.com/office/powerpoint/2010/main" val="246247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對</a:t>
            </a:r>
            <a:r>
              <a:rPr lang="zh-TW" altLang="zh-TW" sz="3200" dirty="0">
                <a:latin typeface="文鼎中特廣告體" panose="02010609010101010101" pitchFamily="49" charset="-120"/>
                <a:ea typeface="文鼎中特廣告體" panose="02010609010101010101" pitchFamily="49" charset="-120"/>
                <a:cs typeface="文鼎中特廣告體" panose="02010609010101010101" pitchFamily="49" charset="-120"/>
              </a:rPr>
              <a:t>民間團體及個人補捐助經費規範及對民間團體補捐助經費</a:t>
            </a:r>
            <a:r>
              <a:rPr lang="zh-TW" altLang="zh-TW" sz="32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支用</a:t>
            </a:r>
            <a:r>
              <a:rPr lang="zh-TW" altLang="en-US" sz="3200" dirty="0">
                <a:latin typeface="文鼎中特廣告體" panose="02010609010101010101" pitchFamily="49" charset="-120"/>
                <a:ea typeface="文鼎中特廣告體" panose="02010609010101010101" pitchFamily="49" charset="-120"/>
                <a:cs typeface="文鼎中特廣告體" panose="02010609010101010101" pitchFamily="49" charset="-120"/>
              </a:rPr>
              <a:t>及</a:t>
            </a:r>
            <a:r>
              <a:rPr lang="zh-TW" altLang="zh-TW" sz="32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督導情形</a:t>
            </a:r>
            <a:endParaRPr lang="zh-TW" altLang="en-US" sz="32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內容版面配置區 2"/>
          <p:cNvSpPr>
            <a:spLocks noGrp="1"/>
          </p:cNvSpPr>
          <p:nvPr>
            <p:ph idx="1"/>
          </p:nvPr>
        </p:nvSpPr>
        <p:spPr/>
        <p:txBody>
          <a:bodyPr>
            <a:normAutofit/>
          </a:bodyPr>
          <a:lstStyle/>
          <a:p>
            <a:r>
              <a:rPr lang="zh-TW" altLang="en-US" sz="2800" dirty="0" smtClean="0">
                <a:latin typeface="微軟正黑體" panose="020B0604030504040204" pitchFamily="34" charset="-120"/>
                <a:ea typeface="微軟正黑體" panose="020B0604030504040204" pitchFamily="34" charset="-120"/>
              </a:rPr>
              <a:t>瞭解</a:t>
            </a:r>
            <a:r>
              <a:rPr lang="zh-TW" altLang="zh-TW" sz="2800" dirty="0" smtClean="0">
                <a:latin typeface="微軟正黑體" panose="020B0604030504040204" pitchFamily="34" charset="-120"/>
                <a:ea typeface="微軟正黑體" panose="020B0604030504040204" pitchFamily="34" charset="-120"/>
              </a:rPr>
              <a:t>補</a:t>
            </a:r>
            <a:r>
              <a:rPr lang="zh-TW" altLang="zh-TW" sz="2800" dirty="0">
                <a:latin typeface="微軟正黑體" panose="020B0604030504040204" pitchFamily="34" charset="-120"/>
                <a:ea typeface="微軟正黑體" panose="020B0604030504040204" pitchFamily="34" charset="-120"/>
              </a:rPr>
              <a:t>捐助經費</a:t>
            </a:r>
            <a:r>
              <a:rPr lang="zh-TW" altLang="zh-TW" sz="2800" dirty="0" smtClean="0">
                <a:latin typeface="微軟正黑體" panose="020B0604030504040204" pitchFamily="34" charset="-120"/>
                <a:ea typeface="微軟正黑體" panose="020B0604030504040204" pitchFamily="34" charset="-120"/>
              </a:rPr>
              <a:t>規範</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蒐集</a:t>
            </a:r>
            <a:r>
              <a:rPr lang="en-US" altLang="zh-TW" sz="2800" dirty="0">
                <a:latin typeface="微軟正黑體" panose="020B0604030504040204" pitchFamily="34" charset="-120"/>
                <a:ea typeface="微軟正黑體" panose="020B0604030504040204" pitchFamily="34" charset="-120"/>
              </a:rPr>
              <a:t>104</a:t>
            </a:r>
            <a:r>
              <a:rPr lang="zh-TW" altLang="en-US"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日至</a:t>
            </a:r>
            <a:r>
              <a:rPr lang="en-US" altLang="zh-TW" sz="2800" dirty="0">
                <a:latin typeface="微軟正黑體" panose="020B0604030504040204" pitchFamily="34" charset="-120"/>
                <a:ea typeface="微軟正黑體" panose="020B0604030504040204" pitchFamily="34" charset="-120"/>
              </a:rPr>
              <a:t>105</a:t>
            </a:r>
            <a:r>
              <a:rPr lang="zh-TW" altLang="en-US" sz="2800" dirty="0" smtClean="0">
                <a:latin typeface="微軟正黑體" panose="020B0604030504040204" pitchFamily="34" charset="-120"/>
                <a:ea typeface="微軟正黑體" panose="020B0604030504040204" pitchFamily="34" charset="-120"/>
              </a:rPr>
              <a:t>年</a:t>
            </a:r>
            <a:r>
              <a:rPr lang="en-US" altLang="zh-TW" sz="2800" dirty="0" smtClean="0">
                <a:latin typeface="微軟正黑體" panose="020B0604030504040204" pitchFamily="34" charset="-120"/>
                <a:ea typeface="微軟正黑體" panose="020B0604030504040204" pitchFamily="34" charset="-120"/>
              </a:rPr>
              <a:t>11</a:t>
            </a:r>
            <a:r>
              <a:rPr lang="zh-TW" altLang="en-US" sz="2800" dirty="0" smtClean="0">
                <a:latin typeface="微軟正黑體" panose="020B0604030504040204" pitchFamily="34" charset="-120"/>
                <a:ea typeface="微軟正黑體" panose="020B0604030504040204" pitchFamily="34" charset="-120"/>
              </a:rPr>
              <a:t>月</a:t>
            </a:r>
            <a:r>
              <a:rPr lang="en-US" altLang="zh-TW" sz="2800" dirty="0" smtClean="0">
                <a:latin typeface="微軟正黑體" panose="020B0604030504040204" pitchFamily="34" charset="-120"/>
                <a:ea typeface="微軟正黑體" panose="020B0604030504040204" pitchFamily="34" charset="-120"/>
              </a:rPr>
              <a:t>30</a:t>
            </a:r>
            <a:r>
              <a:rPr lang="zh-TW" altLang="en-US" sz="2800" dirty="0">
                <a:latin typeface="微軟正黑體" panose="020B0604030504040204" pitchFamily="34" charset="-120"/>
                <a:ea typeface="微軟正黑體" panose="020B0604030504040204" pitchFamily="34" charset="-120"/>
              </a:rPr>
              <a:t>日本所對民間團體及個人補捐助</a:t>
            </a:r>
            <a:r>
              <a:rPr lang="zh-TW" altLang="en-US" sz="2800" dirty="0" smtClean="0">
                <a:latin typeface="微軟正黑體" panose="020B0604030504040204" pitchFamily="34" charset="-120"/>
                <a:ea typeface="微軟正黑體" panose="020B0604030504040204" pitchFamily="34" charset="-120"/>
              </a:rPr>
              <a:t>經費之支用資料。</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分析補助</a:t>
            </a:r>
            <a:r>
              <a:rPr lang="zh-TW" altLang="en-US" sz="2800" dirty="0" smtClean="0">
                <a:latin typeface="微軟正黑體" panose="020B0604030504040204" pitchFamily="34" charset="-120"/>
                <a:ea typeface="微軟正黑體" panose="020B0604030504040204" pitchFamily="34" charset="-120"/>
              </a:rPr>
              <a:t>對象，是否</a:t>
            </a:r>
            <a:r>
              <a:rPr lang="zh-TW" altLang="en-US" sz="2800" dirty="0">
                <a:latin typeface="微軟正黑體" panose="020B0604030504040204" pitchFamily="34" charset="-120"/>
                <a:ea typeface="微軟正黑體" panose="020B0604030504040204" pitchFamily="34" charset="-120"/>
              </a:rPr>
              <a:t>太過集中</a:t>
            </a:r>
            <a:r>
              <a:rPr lang="zh-TW" altLang="en-US" sz="2800" dirty="0" smtClean="0">
                <a:latin typeface="微軟正黑體" panose="020B0604030504040204" pitchFamily="34" charset="-120"/>
                <a:ea typeface="微軟正黑體" panose="020B0604030504040204" pitchFamily="34" charset="-120"/>
              </a:rPr>
              <a:t>。</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抽查補助對象是否依規定申請及核銷。</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檢視各業務單位是否依規定監督受補助</a:t>
            </a:r>
            <a:r>
              <a:rPr lang="zh-TW" altLang="zh-TW" sz="2800" dirty="0">
                <a:latin typeface="微軟正黑體" panose="020B0604030504040204" pitchFamily="34" charset="-120"/>
                <a:ea typeface="微軟正黑體" panose="020B0604030504040204" pitchFamily="34" charset="-120"/>
              </a:rPr>
              <a:t>團體及</a:t>
            </a:r>
            <a:r>
              <a:rPr lang="zh-TW" altLang="zh-TW" sz="2800" dirty="0" smtClean="0">
                <a:latin typeface="微軟正黑體" panose="020B0604030504040204" pitchFamily="34" charset="-120"/>
                <a:ea typeface="微軟正黑體" panose="020B0604030504040204" pitchFamily="34" charset="-120"/>
              </a:rPr>
              <a:t>個人</a:t>
            </a:r>
            <a:r>
              <a:rPr lang="zh-TW" altLang="en-US" sz="2800" dirty="0" smtClean="0">
                <a:latin typeface="微軟正黑體" panose="020B0604030504040204" pitchFamily="34" charset="-120"/>
                <a:ea typeface="微軟正黑體" panose="020B0604030504040204" pitchFamily="34" charset="-120"/>
              </a:rPr>
              <a:t>支用情形。</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繕寫稽核紀錄</a:t>
            </a:r>
            <a:r>
              <a:rPr lang="zh-TW" altLang="en-US"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142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1.</a:t>
            </a:r>
            <a:r>
              <a:rPr lang="zh-TW" altLang="en-US"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瞭解</a:t>
            </a:r>
            <a:r>
              <a:rPr lang="zh-TW" altLang="zh-TW" sz="40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補</a:t>
            </a:r>
            <a:r>
              <a:rPr lang="zh-TW" altLang="zh-TW" sz="4000" dirty="0">
                <a:latin typeface="文鼎中特廣告體" panose="02010609010101010101" pitchFamily="49" charset="-120"/>
                <a:ea typeface="文鼎中特廣告體" panose="02010609010101010101" pitchFamily="49" charset="-120"/>
                <a:cs typeface="文鼎中特廣告體" panose="02010609010101010101" pitchFamily="49" charset="-120"/>
              </a:rPr>
              <a:t>捐助經費規範</a:t>
            </a:r>
            <a:endParaRPr lang="zh-TW" altLang="en-US" sz="40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內容版面配置區 2"/>
          <p:cNvSpPr>
            <a:spLocks noGrp="1"/>
          </p:cNvSpPr>
          <p:nvPr>
            <p:ph idx="1"/>
          </p:nvPr>
        </p:nvSpPr>
        <p:spPr/>
        <p:txBody>
          <a:bodyPr>
            <a:normAutofit/>
          </a:bodyPr>
          <a:lstStyle/>
          <a:p>
            <a:r>
              <a:rPr lang="zh-TW" altLang="en-US" sz="2800" dirty="0">
                <a:latin typeface="微軟正黑體" panose="020B0604030504040204" pitchFamily="34" charset="-120"/>
                <a:ea typeface="微軟正黑體" panose="020B0604030504040204" pitchFamily="34" charset="-120"/>
              </a:rPr>
              <a:t>中央政府各機關對民間團體及個人</a:t>
            </a:r>
            <a:r>
              <a:rPr lang="zh-TW" altLang="en-US" sz="2800" dirty="0" smtClean="0">
                <a:latin typeface="微軟正黑體" panose="020B0604030504040204" pitchFamily="34" charset="-120"/>
                <a:ea typeface="微軟正黑體" panose="020B0604030504040204" pitchFamily="34" charset="-120"/>
              </a:rPr>
              <a:t>補</a:t>
            </a:r>
            <a:r>
              <a:rPr lang="en-US" altLang="zh-TW"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捐</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助預算執行</a:t>
            </a:r>
            <a:r>
              <a:rPr lang="zh-TW" altLang="en-US" sz="2800" dirty="0" smtClean="0">
                <a:latin typeface="微軟正黑體" panose="020B0604030504040204" pitchFamily="34" charset="-120"/>
                <a:ea typeface="微軟正黑體" panose="020B0604030504040204" pitchFamily="34" charset="-120"/>
              </a:rPr>
              <a:t>應注意事項。</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臺中市</a:t>
            </a:r>
            <a:r>
              <a:rPr lang="zh-TW" altLang="en-US" sz="2800" dirty="0">
                <a:latin typeface="微軟正黑體" panose="020B0604030504040204" pitchFamily="34" charset="-120"/>
                <a:ea typeface="微軟正黑體" panose="020B0604030504040204" pitchFamily="34" charset="-120"/>
              </a:rPr>
              <a:t>龍井區公所對本所民間團體及個人補捐助經費</a:t>
            </a:r>
            <a:r>
              <a:rPr lang="zh-TW" altLang="en-US" sz="2800" dirty="0" smtClean="0">
                <a:latin typeface="微軟正黑體" panose="020B0604030504040204" pitchFamily="34" charset="-120"/>
                <a:ea typeface="微軟正黑體" panose="020B0604030504040204" pitchFamily="34" charset="-120"/>
              </a:rPr>
              <a:t>規範。</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055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normAutofit fontScale="90000"/>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2.</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蒐集本所對民間團體及個人補捐助經費支用資料</a:t>
            </a:r>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資料期間</a:t>
            </a:r>
            <a:r>
              <a:rPr lang="en-US" altLang="zh-TW" dirty="0" smtClean="0">
                <a:latin typeface="微軟正黑體" panose="020B0604030504040204" pitchFamily="34" charset="-120"/>
                <a:ea typeface="微軟正黑體" panose="020B0604030504040204" pitchFamily="34" charset="-120"/>
              </a:rPr>
              <a:t>:104</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11</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30</a:t>
            </a:r>
            <a:r>
              <a:rPr lang="zh-TW" altLang="en-US" dirty="0" smtClean="0">
                <a:latin typeface="微軟正黑體" panose="020B0604030504040204" pitchFamily="34" charset="-120"/>
                <a:ea typeface="微軟正黑體" panose="020B0604030504040204" pitchFamily="34" charset="-120"/>
              </a:rPr>
              <a:t>日。</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資料來源：會計明細</a:t>
            </a:r>
            <a:r>
              <a:rPr lang="zh-TW" altLang="en-US" dirty="0" smtClean="0">
                <a:latin typeface="微軟正黑體" panose="020B0604030504040204" pitchFamily="34" charset="-120"/>
                <a:ea typeface="微軟正黑體" panose="020B0604030504040204" pitchFamily="34" charset="-120"/>
              </a:rPr>
              <a:t>帳。</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627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前言</a:t>
            </a:r>
          </a:p>
        </p:txBody>
      </p:sp>
      <p:sp>
        <p:nvSpPr>
          <p:cNvPr id="3" name="內容版面配置區 2"/>
          <p:cNvSpPr>
            <a:spLocks noGrp="1"/>
          </p:cNvSpPr>
          <p:nvPr>
            <p:ph idx="1"/>
          </p:nvPr>
        </p:nvSpPr>
        <p:spPr/>
        <p:txBody>
          <a:bodyPr/>
          <a:lstStyle/>
          <a:p>
            <a:r>
              <a:rPr lang="zh-TW" altLang="en-US" dirty="0" smtClean="0"/>
              <a:t>內部稽核為內部控制中監督要素之重要一環。</a:t>
            </a:r>
            <a:endParaRPr lang="zh-TW" altLang="en-US" dirty="0"/>
          </a:p>
        </p:txBody>
      </p:sp>
      <p:sp>
        <p:nvSpPr>
          <p:cNvPr id="4" name="向下箭號 3"/>
          <p:cNvSpPr/>
          <p:nvPr/>
        </p:nvSpPr>
        <p:spPr>
          <a:xfrm rot="10800000">
            <a:off x="1547662" y="2276872"/>
            <a:ext cx="5616626" cy="1584180"/>
          </a:xfrm>
          <a:prstGeom prst="downArrow">
            <a:avLst>
              <a:gd name="adj1" fmla="val 50000"/>
              <a:gd name="adj2" fmla="val 52309"/>
            </a:avLst>
          </a:prstGeom>
          <a:gradFill>
            <a:gsLst>
              <a:gs pos="0">
                <a:srgbClr val="000082">
                  <a:alpha val="58000"/>
                  <a:lumMod val="79000"/>
                  <a:lumOff val="21000"/>
                </a:srgbClr>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TW" altLang="en-US" sz="2400" b="1" dirty="0" smtClean="0">
                <a:solidFill>
                  <a:srgbClr val="00FF00"/>
                </a:solidFill>
                <a:latin typeface="文鼎中特廣告體" panose="02010609010101010101" pitchFamily="49" charset="-120"/>
                <a:ea typeface="文鼎中特廣告體" panose="02010609010101010101" pitchFamily="49" charset="-120"/>
                <a:cs typeface="文鼎中特廣告體" panose="02010609010101010101" pitchFamily="49" charset="-120"/>
              </a:rPr>
              <a:t>內部稽核</a:t>
            </a:r>
            <a:endParaRPr lang="zh-TW" altLang="en-US" sz="2400" b="1" dirty="0">
              <a:solidFill>
                <a:srgbClr val="00FF00"/>
              </a:solidFill>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5" name="向下箭號 4"/>
          <p:cNvSpPr/>
          <p:nvPr/>
        </p:nvSpPr>
        <p:spPr>
          <a:xfrm rot="10800000">
            <a:off x="1619667" y="3284984"/>
            <a:ext cx="5472609" cy="1872206"/>
          </a:xfrm>
          <a:prstGeom prst="down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TW" altLang="en-US" sz="2400" b="1" dirty="0" smtClean="0">
                <a:solidFill>
                  <a:srgbClr val="FF00FF"/>
                </a:solidFill>
                <a:latin typeface="文鼎中特廣告體" panose="02010609010101010101" pitchFamily="49" charset="-120"/>
                <a:ea typeface="文鼎中特廣告體" panose="02010609010101010101" pitchFamily="49" charset="-120"/>
                <a:cs typeface="文鼎中特廣告體" panose="02010609010101010101" pitchFamily="49" charset="-120"/>
              </a:rPr>
              <a:t>自行評估</a:t>
            </a:r>
            <a:endParaRPr lang="zh-TW" altLang="en-US" sz="2400" b="1" dirty="0">
              <a:solidFill>
                <a:srgbClr val="FF00FF"/>
              </a:solidFill>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6" name="向下箭號 5"/>
          <p:cNvSpPr/>
          <p:nvPr/>
        </p:nvSpPr>
        <p:spPr>
          <a:xfrm rot="10800000">
            <a:off x="1564713" y="4640126"/>
            <a:ext cx="5472607" cy="1669193"/>
          </a:xfrm>
          <a:prstGeom prst="downArrow">
            <a:avLst/>
          </a:prstGeom>
          <a:gradFill>
            <a:gsLst>
              <a:gs pos="0">
                <a:srgbClr val="FF99CC"/>
              </a:gs>
              <a:gs pos="25000">
                <a:schemeClr val="accent6">
                  <a:lumMod val="60000"/>
                  <a:lumOff val="40000"/>
                </a:schemeClr>
              </a:gs>
              <a:gs pos="50000">
                <a:srgbClr val="FFFF66"/>
              </a:gs>
              <a:gs pos="75000">
                <a:srgbClr val="0C9C8B"/>
              </a:gs>
              <a:gs pos="100000">
                <a:srgbClr val="00B0F0"/>
              </a:gs>
            </a:gsLst>
            <a:lin ang="5400000" scaled="0"/>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800000"/>
              </a:camera>
              <a:lightRig rig="threePt" dir="t"/>
            </a:scene3d>
          </a:bodyPr>
          <a:lstStyle/>
          <a:p>
            <a:pPr algn="ctr"/>
            <a:r>
              <a:rPr lang="zh-TW" altLang="en-US" sz="2400" dirty="0" smtClean="0">
                <a:solidFill>
                  <a:schemeClr val="tx1"/>
                </a:solidFill>
                <a:latin typeface="文鼎中特廣告體" panose="02010609010101010101" pitchFamily="49" charset="-120"/>
                <a:ea typeface="文鼎中特廣告體" panose="02010609010101010101" pitchFamily="49" charset="-120"/>
                <a:cs typeface="文鼎中特廣告體" panose="02010609010101010101" pitchFamily="49" charset="-120"/>
              </a:rPr>
              <a:t>例行監督</a:t>
            </a:r>
            <a:endParaRPr lang="zh-TW" altLang="en-US" sz="2400" dirty="0">
              <a:solidFill>
                <a:schemeClr val="tx1"/>
              </a:solidFill>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Tree>
    <p:extLst>
      <p:ext uri="{BB962C8B-B14F-4D97-AF65-F5344CB8AC3E}">
        <p14:creationId xmlns:p14="http://schemas.microsoft.com/office/powerpoint/2010/main" val="37493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dirty="0">
                <a:latin typeface="文鼎中特廣告體" panose="02010609010101010101" pitchFamily="49" charset="-120"/>
                <a:ea typeface="文鼎中特廣告體" panose="02010609010101010101" pitchFamily="49" charset="-120"/>
                <a:cs typeface="文鼎中特廣告體" panose="02010609010101010101" pitchFamily="49" charset="-120"/>
              </a:rPr>
              <a:t>3.</a:t>
            </a:r>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分析補助對象</a:t>
            </a:r>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將</a:t>
            </a:r>
            <a:r>
              <a:rPr lang="zh-TW" altLang="en-US" dirty="0" smtClean="0">
                <a:latin typeface="微軟正黑體" panose="020B0604030504040204" pitchFamily="34" charset="-120"/>
                <a:ea typeface="微軟正黑體" panose="020B0604030504040204" pitchFamily="34" charset="-120"/>
              </a:rPr>
              <a:t>蒐集之資料利用</a:t>
            </a:r>
            <a:r>
              <a:rPr lang="en-US" altLang="zh-TW" dirty="0" smtClean="0">
                <a:latin typeface="微軟正黑體" panose="020B0604030504040204" pitchFamily="34" charset="-120"/>
                <a:ea typeface="微軟正黑體" panose="020B0604030504040204" pitchFamily="34" charset="-120"/>
              </a:rPr>
              <a:t>Excel</a:t>
            </a:r>
            <a:r>
              <a:rPr lang="zh-TW" altLang="en-US" dirty="0" smtClean="0">
                <a:latin typeface="微軟正黑體" panose="020B0604030504040204" pitchFamily="34" charset="-120"/>
                <a:ea typeface="微軟正黑體" panose="020B0604030504040204" pitchFamily="34" charset="-120"/>
              </a:rPr>
              <a:t>分析那些相同的團體、特定團體或個人所得到之補助金額。</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為避免使補助經費僅給予某些特定團體或個人</a:t>
            </a:r>
            <a:r>
              <a:rPr lang="zh-TW" altLang="en-US" dirty="0" smtClean="0">
                <a:latin typeface="微軟正黑體" panose="020B0604030504040204" pitchFamily="34" charset="-120"/>
                <a:ea typeface="微軟正黑體" panose="020B0604030504040204" pitchFamily="34" charset="-120"/>
              </a:rPr>
              <a:t>，可依分析結果做一些改善建議。</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25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l"/>
            <a:r>
              <a:rPr lang="en-US" altLang="zh-TW"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4.</a:t>
            </a:r>
            <a:r>
              <a:rPr lang="zh-TW" altLang="en-US"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抽查</a:t>
            </a:r>
            <a:endPar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依內部稽核計畫所訂之抽樣標準抽取樣本。</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檢視樣本是否</a:t>
            </a:r>
            <a:r>
              <a:rPr lang="zh-TW" altLang="en-US" dirty="0">
                <a:latin typeface="微軟正黑體" panose="020B0604030504040204" pitchFamily="34" charset="-120"/>
                <a:ea typeface="微軟正黑體" panose="020B0604030504040204" pitchFamily="34" charset="-120"/>
              </a:rPr>
              <a:t>依規定申請及核銷</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依檢視樣本結果，若有部份未依規定申請或核銷，可建議如何防止。</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0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5.</a:t>
            </a:r>
            <a:r>
              <a:rPr lang="zh-TW" altLang="en-US"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檢視各業務單位監督情形</a:t>
            </a:r>
            <a:endPar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瞭解</a:t>
            </a:r>
            <a:r>
              <a:rPr lang="zh-TW" altLang="en-US" dirty="0">
                <a:latin typeface="微軟正黑體" panose="020B0604030504040204" pitchFamily="34" charset="-120"/>
                <a:ea typeface="微軟正黑體" panose="020B0604030504040204" pitchFamily="34" charset="-120"/>
              </a:rPr>
              <a:t>本所對民間團體及個人補捐助經費</a:t>
            </a:r>
            <a:r>
              <a:rPr lang="zh-TW" altLang="en-US" dirty="0" smtClean="0">
                <a:latin typeface="微軟正黑體" panose="020B0604030504040204" pitchFamily="34" charset="-120"/>
                <a:ea typeface="微軟正黑體" panose="020B0604030504040204" pitchFamily="34" charset="-120"/>
              </a:rPr>
              <a:t>規範之監督規定。</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檢視各業務單位之監督書面資料，再依檢視結果提出改善建議。</a:t>
            </a:r>
          </a:p>
        </p:txBody>
      </p:sp>
    </p:spTree>
    <p:extLst>
      <p:ext uri="{BB962C8B-B14F-4D97-AF65-F5344CB8AC3E}">
        <p14:creationId xmlns:p14="http://schemas.microsoft.com/office/powerpoint/2010/main" val="29244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6.</a:t>
            </a:r>
            <a:r>
              <a:rPr lang="zh-TW" altLang="en-US"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將稽核過程寫入稽核紀錄</a:t>
            </a:r>
            <a:endPar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68397984"/>
              </p:ext>
            </p:extLst>
          </p:nvPr>
        </p:nvGraphicFramePr>
        <p:xfrm>
          <a:off x="457200" y="1600200"/>
          <a:ext cx="8229600" cy="2904376"/>
        </p:xfrm>
        <a:graphic>
          <a:graphicData uri="http://schemas.openxmlformats.org/drawingml/2006/table">
            <a:tbl>
              <a:tblPr firstRow="1" bandRow="1">
                <a:tableStyleId>{5C22544A-7EE6-4342-B048-85BDC9FD1C3A}</a:tableStyleId>
              </a:tblPr>
              <a:tblGrid>
                <a:gridCol w="874440"/>
                <a:gridCol w="1728192"/>
                <a:gridCol w="1512168"/>
                <a:gridCol w="1371600"/>
                <a:gridCol w="1371600"/>
                <a:gridCol w="1371600"/>
              </a:tblGrid>
              <a:tr h="89269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958516">
                <a:tc>
                  <a:txBody>
                    <a:bodyPr/>
                    <a:lstStyle/>
                    <a:p>
                      <a:r>
                        <a:rPr lang="en-US" altLang="zh-TW" dirty="0" smtClean="0"/>
                        <a:t>2</a:t>
                      </a:r>
                      <a:endParaRPr lang="zh-TW" altLang="en-US" dirty="0"/>
                    </a:p>
                  </a:txBody>
                  <a:tcPr/>
                </a:tc>
                <a:tc>
                  <a:txBody>
                    <a:bodyPr/>
                    <a:lstStyle/>
                    <a:p>
                      <a:r>
                        <a:rPr lang="zh-TW" altLang="en-US" dirty="0" smtClean="0"/>
                        <a:t>查核本所對民間團體及個人補捐助經費規範及對民間團體補捐助經費支用及督導情形。</a:t>
                      </a:r>
                      <a:endParaRPr lang="zh-TW" altLang="en-US" dirty="0"/>
                    </a:p>
                  </a:txBody>
                  <a:tcPr/>
                </a:tc>
                <a:tc>
                  <a:txBody>
                    <a:bodyPr/>
                    <a:lstStyle/>
                    <a:p>
                      <a:pPr marL="180975" indent="-180975"/>
                      <a:r>
                        <a:rPr lang="en-US" altLang="zh-TW" sz="1400" dirty="0" smtClean="0"/>
                        <a:t>1.</a:t>
                      </a:r>
                      <a:r>
                        <a:rPr lang="zh-TW" altLang="en-US" sz="1400" dirty="0" smtClean="0"/>
                        <a:t>蒐集稽核期間對民間團體捐補助資料。</a:t>
                      </a:r>
                      <a:endParaRPr lang="en-US" altLang="zh-TW" sz="1400" dirty="0" smtClean="0"/>
                    </a:p>
                    <a:p>
                      <a:pPr marL="180975" indent="-180975"/>
                      <a:r>
                        <a:rPr lang="en-US" altLang="zh-TW" sz="1400" dirty="0" smtClean="0"/>
                        <a:t>2.</a:t>
                      </a:r>
                      <a:r>
                        <a:rPr lang="zh-TW" altLang="en-US" sz="1400" dirty="0" smtClean="0"/>
                        <a:t>採用比較分析評估受補捐助對象。</a:t>
                      </a:r>
                      <a:endParaRPr lang="en-US" altLang="zh-TW" sz="1400" dirty="0" smtClean="0"/>
                    </a:p>
                    <a:p>
                      <a:pPr marL="180975" indent="-180975"/>
                      <a:r>
                        <a:rPr lang="en-US" altLang="zh-TW" sz="1400" dirty="0" smtClean="0"/>
                        <a:t>3.</a:t>
                      </a:r>
                      <a:r>
                        <a:rPr lang="zh-TW" altLang="en-US" sz="1400" dirty="0" smtClean="0"/>
                        <a:t>抽樣檢查受補助對象之申請核銷情形。</a:t>
                      </a:r>
                      <a:endParaRPr lang="zh-TW" altLang="en-US" sz="1400"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r>
            </a:tbl>
          </a:graphicData>
        </a:graphic>
      </p:graphicFrame>
      <p:sp>
        <p:nvSpPr>
          <p:cNvPr id="6" name="文字方塊 5"/>
          <p:cNvSpPr txBox="1"/>
          <p:nvPr/>
        </p:nvSpPr>
        <p:spPr>
          <a:xfrm>
            <a:off x="683568" y="5157192"/>
            <a:ext cx="7632848" cy="646331"/>
          </a:xfrm>
          <a:prstGeom prst="rect">
            <a:avLst/>
          </a:prstGeom>
          <a:noFill/>
        </p:spPr>
        <p:txBody>
          <a:bodyPr wrap="square" rtlCol="0">
            <a:spAutoFit/>
          </a:bodyPr>
          <a:lstStyle/>
          <a:p>
            <a:r>
              <a:rPr lang="zh-TW" altLang="en-US" dirty="0" smtClean="0">
                <a:solidFill>
                  <a:srgbClr val="00B050"/>
                </a:solidFill>
              </a:rPr>
              <a:t>註</a:t>
            </a:r>
            <a:r>
              <a:rPr lang="en-US" altLang="zh-TW" dirty="0" smtClean="0">
                <a:solidFill>
                  <a:srgbClr val="00B050"/>
                </a:solidFill>
              </a:rPr>
              <a:t>:</a:t>
            </a:r>
            <a:r>
              <a:rPr lang="zh-TW" altLang="en-US" dirty="0" smtClean="0">
                <a:solidFill>
                  <a:srgbClr val="00B050"/>
                </a:solidFill>
              </a:rPr>
              <a:t>須將稽核過程所蒐集之資料、以及分析的表格連同稽核紀錄交予呂視導彙總作稽核報告。</a:t>
            </a:r>
            <a:endParaRPr lang="zh-TW" altLang="en-US" dirty="0">
              <a:solidFill>
                <a:srgbClr val="00B050"/>
              </a:solidFill>
            </a:endParaRPr>
          </a:p>
        </p:txBody>
      </p:sp>
    </p:spTree>
    <p:extLst>
      <p:ext uri="{BB962C8B-B14F-4D97-AF65-F5344CB8AC3E}">
        <p14:creationId xmlns:p14="http://schemas.microsoft.com/office/powerpoint/2010/main" val="59895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查核本所對民間團體補捐助經費資訊之揭露</a:t>
            </a:r>
            <a:r>
              <a:rPr lang="zh-TW" altLang="en-US"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情形</a:t>
            </a:r>
            <a:endPar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瞭解中央政府各機關對民間團體及個人補</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捐</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助預算執行應注意事項有關資訊公開之規範。</a:t>
            </a:r>
          </a:p>
          <a:p>
            <a:r>
              <a:rPr lang="zh-TW" altLang="en-US" dirty="0">
                <a:latin typeface="微軟正黑體" panose="020B0604030504040204" pitchFamily="34" charset="-120"/>
                <a:ea typeface="微軟正黑體" panose="020B0604030504040204" pitchFamily="34" charset="-120"/>
              </a:rPr>
              <a:t>檢視網站是否依規定公開資訊。</a:t>
            </a:r>
          </a:p>
          <a:p>
            <a:r>
              <a:rPr lang="zh-TW" altLang="en-US" dirty="0">
                <a:latin typeface="微軟正黑體" panose="020B0604030504040204" pitchFamily="34" charset="-120"/>
                <a:ea typeface="微軟正黑體" panose="020B0604030504040204" pitchFamily="34" charset="-120"/>
              </a:rPr>
              <a:t>依檢視結果給予改善建議。</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09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將稽核過程寫入稽核紀錄</a:t>
            </a:r>
            <a:endPar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885559226"/>
              </p:ext>
            </p:extLst>
          </p:nvPr>
        </p:nvGraphicFramePr>
        <p:xfrm>
          <a:off x="457200" y="1600200"/>
          <a:ext cx="8229600" cy="2851212"/>
        </p:xfrm>
        <a:graphic>
          <a:graphicData uri="http://schemas.openxmlformats.org/drawingml/2006/table">
            <a:tbl>
              <a:tblPr firstRow="1" bandRow="1">
                <a:tableStyleId>{5C22544A-7EE6-4342-B048-85BDC9FD1C3A}</a:tableStyleId>
              </a:tblPr>
              <a:tblGrid>
                <a:gridCol w="874440"/>
                <a:gridCol w="1728192"/>
                <a:gridCol w="1512168"/>
                <a:gridCol w="1371600"/>
                <a:gridCol w="1371600"/>
                <a:gridCol w="1371600"/>
              </a:tblGrid>
              <a:tr h="89269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958516">
                <a:tc>
                  <a:txBody>
                    <a:bodyPr/>
                    <a:lstStyle/>
                    <a:p>
                      <a:r>
                        <a:rPr lang="en-US" altLang="zh-TW" dirty="0" smtClean="0"/>
                        <a:t>3</a:t>
                      </a:r>
                      <a:endParaRPr lang="zh-TW" altLang="en-US" dirty="0"/>
                    </a:p>
                  </a:txBody>
                  <a:tcPr/>
                </a:tc>
                <a:tc>
                  <a:txBody>
                    <a:bodyPr/>
                    <a:lstStyle/>
                    <a:p>
                      <a:r>
                        <a:rPr lang="zh-TW" altLang="en-US" dirty="0" smtClean="0"/>
                        <a:t>查核本所對民間團體補捐助經費資訊之揭露情形。</a:t>
                      </a:r>
                      <a:endParaRPr lang="zh-TW" altLang="en-US" dirty="0"/>
                    </a:p>
                  </a:txBody>
                  <a:tcPr/>
                </a:tc>
                <a:tc>
                  <a:txBody>
                    <a:bodyPr/>
                    <a:lstStyle/>
                    <a:p>
                      <a:pPr marL="180975" indent="-180975"/>
                      <a:r>
                        <a:rPr lang="en-US" altLang="zh-TW" sz="1400" dirty="0" smtClean="0"/>
                        <a:t>1.</a:t>
                      </a:r>
                      <a:r>
                        <a:rPr lang="zh-TW" altLang="en-US" sz="1400" dirty="0" smtClean="0"/>
                        <a:t>檢視資訊公開情形。</a:t>
                      </a:r>
                      <a:endParaRPr lang="zh-TW" altLang="en-US" sz="1400"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r>
            </a:tbl>
          </a:graphicData>
        </a:graphic>
      </p:graphicFrame>
      <p:sp>
        <p:nvSpPr>
          <p:cNvPr id="6" name="文字方塊 5"/>
          <p:cNvSpPr txBox="1"/>
          <p:nvPr/>
        </p:nvSpPr>
        <p:spPr>
          <a:xfrm>
            <a:off x="683568" y="5157192"/>
            <a:ext cx="7632848" cy="646331"/>
          </a:xfrm>
          <a:prstGeom prst="rect">
            <a:avLst/>
          </a:prstGeom>
          <a:noFill/>
        </p:spPr>
        <p:txBody>
          <a:bodyPr wrap="square" rtlCol="0">
            <a:spAutoFit/>
          </a:bodyPr>
          <a:lstStyle/>
          <a:p>
            <a:r>
              <a:rPr lang="zh-TW" altLang="en-US" dirty="0" smtClean="0"/>
              <a:t>註</a:t>
            </a:r>
            <a:r>
              <a:rPr lang="en-US" altLang="zh-TW" dirty="0" smtClean="0"/>
              <a:t>:</a:t>
            </a:r>
            <a:r>
              <a:rPr lang="zh-TW" altLang="en-US" dirty="0" smtClean="0"/>
              <a:t>須將稽核過程所蒐集之資料、以及分析的表格連同稽核紀錄交予呂視導彙總作稽核報告。</a:t>
            </a:r>
            <a:endParaRPr lang="zh-TW" altLang="en-US" dirty="0"/>
          </a:p>
        </p:txBody>
      </p:sp>
    </p:spTree>
    <p:extLst>
      <p:ext uri="{BB962C8B-B14F-4D97-AF65-F5344CB8AC3E}">
        <p14:creationId xmlns:p14="http://schemas.microsoft.com/office/powerpoint/2010/main" val="121007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控制作業之查核</a:t>
            </a:r>
          </a:p>
        </p:txBody>
      </p:sp>
      <p:sp>
        <p:nvSpPr>
          <p:cNvPr id="3" name="內容版面配置區 2"/>
          <p:cNvSpPr>
            <a:spLocks noGrp="1"/>
          </p:cNvSpPr>
          <p:nvPr>
            <p:ph idx="1"/>
          </p:nvPr>
        </p:nvSpPr>
        <p:spPr/>
        <p:txBody>
          <a:bodyPr>
            <a:normAutofit fontScale="92500" lnSpcReduction="10000"/>
          </a:bodyPr>
          <a:lstStyle/>
          <a:p>
            <a:r>
              <a:rPr lang="zh-TW" altLang="en-US" dirty="0" smtClean="0">
                <a:latin typeface="微軟正黑體" panose="020B0604030504040204" pitchFamily="34" charset="-120"/>
                <a:ea typeface="微軟正黑體" panose="020B0604030504040204" pitchFamily="34" charset="-120"/>
              </a:rPr>
              <a:t>瞭解本所場地租借辦法之規定。</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從書面或以詢問承辦人員方式瞭解</a:t>
            </a:r>
            <a:r>
              <a:rPr lang="zh-TW" altLang="en-US" dirty="0">
                <a:latin typeface="微軟正黑體" panose="020B0604030504040204" pitchFamily="34" charset="-120"/>
                <a:ea typeface="微軟正黑體" panose="020B0604030504040204" pitchFamily="34" charset="-120"/>
              </a:rPr>
              <a:t>作業</a:t>
            </a:r>
            <a:r>
              <a:rPr lang="zh-TW" altLang="en-US" dirty="0" smtClean="0">
                <a:latin typeface="微軟正黑體" panose="020B0604030504040204" pitchFamily="34" charset="-120"/>
                <a:ea typeface="微軟正黑體" panose="020B0604030504040204" pitchFamily="34" charset="-120"/>
              </a:rPr>
              <a:t>流程。</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依本所內部稽核計畫之抽樣規定</a:t>
            </a:r>
            <a:r>
              <a:rPr lang="zh-TW" altLang="en-US" dirty="0" smtClean="0">
                <a:latin typeface="微軟正黑體" panose="020B0604030504040204" pitchFamily="34" charset="-120"/>
                <a:ea typeface="微軟正黑體" panose="020B0604030504040204" pitchFamily="34" charset="-120"/>
              </a:rPr>
              <a:t>抽取要查核之樣本。</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準備設計好之內部稽核評估表並請承辦單位填寫查核樣本之執行情形並準備好相關資料。</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檢視受查核單位所準備之資料是否與控制作業相符。</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繕寫稽核紀錄。</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537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620688"/>
            <a:ext cx="5760640" cy="4525963"/>
          </a:xfrm>
        </p:spPr>
      </p:pic>
      <p:sp>
        <p:nvSpPr>
          <p:cNvPr id="7" name="文字方塊 6"/>
          <p:cNvSpPr txBox="1"/>
          <p:nvPr/>
        </p:nvSpPr>
        <p:spPr>
          <a:xfrm>
            <a:off x="1043608" y="5301208"/>
            <a:ext cx="6984776" cy="923330"/>
          </a:xfrm>
          <a:prstGeom prst="rect">
            <a:avLst/>
          </a:prstGeom>
          <a:noFill/>
        </p:spPr>
        <p:txBody>
          <a:bodyPr wrap="square" rtlCol="0">
            <a:spAutoFit/>
          </a:bodyPr>
          <a:lstStyle/>
          <a:p>
            <a:r>
              <a:rPr lang="zh-TW" altLang="en-US" b="1" dirty="0" smtClean="0">
                <a:solidFill>
                  <a:srgbClr val="FF0000"/>
                </a:solidFill>
              </a:rPr>
              <a:t>說明</a:t>
            </a:r>
            <a:r>
              <a:rPr lang="en-US" altLang="zh-TW" b="1" dirty="0" smtClean="0">
                <a:solidFill>
                  <a:srgbClr val="FF0000"/>
                </a:solidFill>
              </a:rPr>
              <a:t>:</a:t>
            </a:r>
            <a:r>
              <a:rPr lang="zh-TW" altLang="en-US" b="1" dirty="0" smtClean="0">
                <a:solidFill>
                  <a:srgbClr val="FF0000"/>
                </a:solidFill>
              </a:rPr>
              <a:t>將稽核情形說明</a:t>
            </a:r>
            <a:r>
              <a:rPr lang="zh-TW" altLang="en-US" b="1" dirty="0">
                <a:solidFill>
                  <a:srgbClr val="FF0000"/>
                </a:solidFill>
              </a:rPr>
              <a:t>欄</a:t>
            </a:r>
            <a:r>
              <a:rPr lang="zh-TW" altLang="en-US" b="1" dirty="0" smtClean="0">
                <a:solidFill>
                  <a:srgbClr val="FF0000"/>
                </a:solidFill>
              </a:rPr>
              <a:t>改為佐證資料後，將表格交予被稽核單位先行自評並準備相關佐證資料。內部稽核人員再檢視受稽核單位所提供的資料是否符合控制作業及本所場地租借辦法之規定。</a:t>
            </a:r>
            <a:endParaRPr lang="zh-TW" altLang="en-US" b="1" dirty="0">
              <a:solidFill>
                <a:srgbClr val="FF0000"/>
              </a:solidFill>
            </a:endParaRPr>
          </a:p>
        </p:txBody>
      </p:sp>
    </p:spTree>
    <p:extLst>
      <p:ext uri="{BB962C8B-B14F-4D97-AF65-F5344CB8AC3E}">
        <p14:creationId xmlns:p14="http://schemas.microsoft.com/office/powerpoint/2010/main" val="11653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將稽核過程寫入稽核紀錄</a:t>
            </a:r>
            <a:endPar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671953521"/>
              </p:ext>
            </p:extLst>
          </p:nvPr>
        </p:nvGraphicFramePr>
        <p:xfrm>
          <a:off x="457200" y="1600200"/>
          <a:ext cx="8229600" cy="2851212"/>
        </p:xfrm>
        <a:graphic>
          <a:graphicData uri="http://schemas.openxmlformats.org/drawingml/2006/table">
            <a:tbl>
              <a:tblPr firstRow="1" bandRow="1">
                <a:tableStyleId>{5C22544A-7EE6-4342-B048-85BDC9FD1C3A}</a:tableStyleId>
              </a:tblPr>
              <a:tblGrid>
                <a:gridCol w="874440"/>
                <a:gridCol w="1728192"/>
                <a:gridCol w="1512168"/>
                <a:gridCol w="1371600"/>
                <a:gridCol w="1371600"/>
                <a:gridCol w="1371600"/>
              </a:tblGrid>
              <a:tr h="89269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958516">
                <a:tc>
                  <a:txBody>
                    <a:bodyPr/>
                    <a:lstStyle/>
                    <a:p>
                      <a:r>
                        <a:rPr lang="en-US" altLang="zh-TW" dirty="0" smtClean="0"/>
                        <a:t>4</a:t>
                      </a:r>
                      <a:endParaRPr lang="zh-TW" altLang="en-US" dirty="0"/>
                    </a:p>
                  </a:txBody>
                  <a:tcPr/>
                </a:tc>
                <a:tc>
                  <a:txBody>
                    <a:bodyPr/>
                    <a:lstStyle/>
                    <a:p>
                      <a:r>
                        <a:rPr lang="zh-TW" altLang="en-US" dirty="0" smtClean="0"/>
                        <a:t>控制作業</a:t>
                      </a:r>
                      <a:r>
                        <a:rPr lang="en-US" altLang="zh-TW" dirty="0" smtClean="0"/>
                        <a:t>-</a:t>
                      </a:r>
                      <a:r>
                        <a:rPr lang="zh-TW" altLang="en-US" dirty="0" smtClean="0"/>
                        <a:t>里活動中心申請租借作業。</a:t>
                      </a:r>
                      <a:endParaRPr lang="zh-TW" altLang="en-US" dirty="0"/>
                    </a:p>
                  </a:txBody>
                  <a:tcPr/>
                </a:tc>
                <a:tc>
                  <a:txBody>
                    <a:bodyPr/>
                    <a:lstStyle/>
                    <a:p>
                      <a:pPr marL="180975" indent="-180975"/>
                      <a:r>
                        <a:rPr lang="en-US" altLang="zh-TW" sz="1400" dirty="0" smtClean="0"/>
                        <a:t>1.</a:t>
                      </a:r>
                      <a:r>
                        <a:rPr lang="zh-TW" altLang="en-US" sz="1400" dirty="0" smtClean="0"/>
                        <a:t>抽樣方式抽取樣本。</a:t>
                      </a:r>
                      <a:endParaRPr lang="en-US" altLang="zh-TW" sz="1400" dirty="0" smtClean="0"/>
                    </a:p>
                    <a:p>
                      <a:pPr marL="180975" indent="-180975"/>
                      <a:r>
                        <a:rPr lang="en-US" altLang="zh-TW" sz="1400" dirty="0" smtClean="0"/>
                        <a:t>2.</a:t>
                      </a:r>
                      <a:r>
                        <a:rPr lang="zh-TW" altLang="en-US" sz="1400" dirty="0" smtClean="0"/>
                        <a:t> 從所蒐集之資料檢視是否落實控制作業。</a:t>
                      </a:r>
                      <a:endParaRPr lang="zh-TW" altLang="en-US" sz="1400"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r>
            </a:tbl>
          </a:graphicData>
        </a:graphic>
      </p:graphicFrame>
      <p:sp>
        <p:nvSpPr>
          <p:cNvPr id="6" name="文字方塊 5"/>
          <p:cNvSpPr txBox="1"/>
          <p:nvPr/>
        </p:nvSpPr>
        <p:spPr>
          <a:xfrm>
            <a:off x="683568" y="5157192"/>
            <a:ext cx="7632848" cy="646331"/>
          </a:xfrm>
          <a:prstGeom prst="rect">
            <a:avLst/>
          </a:prstGeom>
          <a:noFill/>
        </p:spPr>
        <p:txBody>
          <a:bodyPr wrap="square" rtlCol="0">
            <a:spAutoFit/>
          </a:bodyPr>
          <a:lstStyle/>
          <a:p>
            <a:r>
              <a:rPr lang="zh-TW" altLang="en-US" dirty="0" smtClean="0">
                <a:solidFill>
                  <a:srgbClr val="00B050"/>
                </a:solidFill>
              </a:rPr>
              <a:t>註</a:t>
            </a:r>
            <a:r>
              <a:rPr lang="en-US" altLang="zh-TW" dirty="0" smtClean="0">
                <a:solidFill>
                  <a:srgbClr val="00B050"/>
                </a:solidFill>
              </a:rPr>
              <a:t>:</a:t>
            </a:r>
            <a:r>
              <a:rPr lang="zh-TW" altLang="en-US" dirty="0" smtClean="0">
                <a:solidFill>
                  <a:srgbClr val="00B050"/>
                </a:solidFill>
              </a:rPr>
              <a:t>須將稽核過程所蒐集之資料、以及分析的表格連同稽核紀錄交予呂視導彙總作稽核報告。</a:t>
            </a:r>
            <a:endParaRPr lang="zh-TW" altLang="en-US" dirty="0">
              <a:solidFill>
                <a:srgbClr val="00B050"/>
              </a:solidFill>
            </a:endParaRPr>
          </a:p>
        </p:txBody>
      </p:sp>
    </p:spTree>
    <p:extLst>
      <p:ext uri="{BB962C8B-B14F-4D97-AF65-F5344CB8AC3E}">
        <p14:creationId xmlns:p14="http://schemas.microsoft.com/office/powerpoint/2010/main" val="276706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fontScale="90000"/>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資訊系統自動處理作業</a:t>
            </a:r>
            <a:r>
              <a:rPr lang="en-US" altLang="zh-TW"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
            </a:r>
            <a:br>
              <a:rPr lang="en-US" altLang="zh-TW"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br>
            <a:r>
              <a:rPr lang="en-US" altLang="zh-TW"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a:t>
            </a:r>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財產管理資訊系統</a:t>
            </a:r>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瞭解財產管理資訊</a:t>
            </a:r>
            <a:r>
              <a:rPr lang="zh-TW" altLang="en-US" dirty="0" smtClean="0">
                <a:latin typeface="微軟正黑體" panose="020B0604030504040204" pitchFamily="34" charset="-120"/>
                <a:ea typeface="微軟正黑體" panose="020B0604030504040204" pitchFamily="34" charset="-120"/>
              </a:rPr>
              <a:t>系統之作業程序。</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詢問那些人員可操作此資訊系統？操作系統之帳戶</a:t>
            </a:r>
            <a:r>
              <a:rPr lang="zh-TW" altLang="en-US" dirty="0" smtClean="0">
                <a:latin typeface="微軟正黑體" panose="020B0604030504040204" pitchFamily="34" charset="-120"/>
                <a:ea typeface="微軟正黑體" panose="020B0604030504040204" pitchFamily="34" charset="-120"/>
              </a:rPr>
              <a:t>及密碼是否有專屬人員？</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請操作人員操作乙遍，並列印相關畫面作為佐證。</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抽取稽核期間列印之紙本資料與實體財產核對是否相符。</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繕寫稽核紀錄。</a:t>
            </a:r>
            <a:endParaRPr lang="en-US" altLang="zh-TW" dirty="0" smtClean="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92466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23528" y="332656"/>
            <a:ext cx="2441694" cy="769441"/>
          </a:xfrm>
          <a:prstGeom prst="rect">
            <a:avLst/>
          </a:prstGeom>
        </p:spPr>
        <p:txBody>
          <a:bodyPr vert="horz" lIns="91440" tIns="45720" rIns="91440" bIns="45720" rtlCol="0" anchor="ctr">
            <a:normAutofit/>
          </a:bodyPr>
          <a:lstStyle>
            <a:lvl1pPr>
              <a:spcBef>
                <a:spcPct val="0"/>
              </a:spcBef>
              <a:buNone/>
              <a:defRPr sz="4400">
                <a:latin typeface="文鼎中特廣告體" panose="02010609010101010101" pitchFamily="49" charset="-120"/>
                <a:ea typeface="文鼎中特廣告體" panose="02010609010101010101" pitchFamily="49" charset="-120"/>
                <a:cs typeface="文鼎中特廣告體" panose="02010609010101010101" pitchFamily="49" charset="-120"/>
              </a:defRPr>
            </a:lvl1pPr>
          </a:lstStyle>
          <a:p>
            <a:r>
              <a:rPr lang="zh-TW" altLang="en-US" dirty="0"/>
              <a:t>管理循環</a:t>
            </a:r>
          </a:p>
        </p:txBody>
      </p:sp>
      <p:grpSp>
        <p:nvGrpSpPr>
          <p:cNvPr id="9" name="群組 8"/>
          <p:cNvGrpSpPr/>
          <p:nvPr/>
        </p:nvGrpSpPr>
        <p:grpSpPr>
          <a:xfrm>
            <a:off x="2478925" y="1549031"/>
            <a:ext cx="4316218" cy="3600400"/>
            <a:chOff x="2478925" y="1549031"/>
            <a:chExt cx="4316218" cy="3600400"/>
          </a:xfrm>
        </p:grpSpPr>
        <p:sp>
          <p:nvSpPr>
            <p:cNvPr id="5" name="流程圖: 或 4"/>
            <p:cNvSpPr/>
            <p:nvPr/>
          </p:nvSpPr>
          <p:spPr>
            <a:xfrm>
              <a:off x="2478925" y="1549031"/>
              <a:ext cx="4316218" cy="3600400"/>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5004048" y="2434637"/>
              <a:ext cx="1368152" cy="523220"/>
            </a:xfrm>
            <a:prstGeom prst="rect">
              <a:avLst/>
            </a:prstGeom>
            <a:noFill/>
          </p:spPr>
          <p:txBody>
            <a:bodyPr wrap="square" rtlCol="0">
              <a:spAutoFit/>
            </a:bodyPr>
            <a:lstStyle/>
            <a:p>
              <a:r>
                <a:rPr lang="en-US" altLang="zh-TW" sz="2800" dirty="0" smtClean="0"/>
                <a:t>PLAN</a:t>
              </a:r>
              <a:endParaRPr lang="zh-TW" altLang="en-US" sz="2800" dirty="0"/>
            </a:p>
          </p:txBody>
        </p:sp>
        <p:sp>
          <p:nvSpPr>
            <p:cNvPr id="10" name="文字方塊 9"/>
            <p:cNvSpPr txBox="1"/>
            <p:nvPr/>
          </p:nvSpPr>
          <p:spPr>
            <a:xfrm>
              <a:off x="5004048" y="3761298"/>
              <a:ext cx="1368152" cy="523220"/>
            </a:xfrm>
            <a:prstGeom prst="rect">
              <a:avLst/>
            </a:prstGeom>
            <a:noFill/>
          </p:spPr>
          <p:txBody>
            <a:bodyPr wrap="square" rtlCol="0">
              <a:spAutoFit/>
            </a:bodyPr>
            <a:lstStyle/>
            <a:p>
              <a:pPr algn="ctr"/>
              <a:r>
                <a:rPr lang="en-US" altLang="zh-TW" sz="2800" dirty="0" smtClean="0"/>
                <a:t>DO</a:t>
              </a:r>
              <a:endParaRPr lang="zh-TW" altLang="en-US" sz="2800" dirty="0"/>
            </a:p>
          </p:txBody>
        </p:sp>
        <p:sp>
          <p:nvSpPr>
            <p:cNvPr id="11" name="文字方塊 10"/>
            <p:cNvSpPr txBox="1"/>
            <p:nvPr/>
          </p:nvSpPr>
          <p:spPr>
            <a:xfrm>
              <a:off x="3017943" y="2348880"/>
              <a:ext cx="1584176" cy="523220"/>
            </a:xfrm>
            <a:prstGeom prst="rect">
              <a:avLst/>
            </a:prstGeom>
            <a:noFill/>
          </p:spPr>
          <p:txBody>
            <a:bodyPr wrap="square" rtlCol="0">
              <a:spAutoFit/>
            </a:bodyPr>
            <a:lstStyle/>
            <a:p>
              <a:r>
                <a:rPr lang="en-US" altLang="zh-TW" sz="2800" dirty="0" smtClean="0"/>
                <a:t>ACTION</a:t>
              </a:r>
              <a:endParaRPr lang="zh-TW" altLang="en-US" sz="2800" dirty="0"/>
            </a:p>
          </p:txBody>
        </p:sp>
        <p:sp>
          <p:nvSpPr>
            <p:cNvPr id="12" name="文字方塊 11"/>
            <p:cNvSpPr txBox="1"/>
            <p:nvPr/>
          </p:nvSpPr>
          <p:spPr>
            <a:xfrm>
              <a:off x="2981939" y="3721064"/>
              <a:ext cx="1512168" cy="523220"/>
            </a:xfrm>
            <a:prstGeom prst="rect">
              <a:avLst/>
            </a:prstGeom>
            <a:noFill/>
          </p:spPr>
          <p:txBody>
            <a:bodyPr wrap="square" rtlCol="0">
              <a:spAutoFit/>
            </a:bodyPr>
            <a:lstStyle/>
            <a:p>
              <a:r>
                <a:rPr lang="en-US" altLang="zh-TW" sz="2800" dirty="0" smtClean="0"/>
                <a:t>CHECK</a:t>
              </a:r>
              <a:endParaRPr lang="zh-TW" altLang="en-US" sz="2800" dirty="0"/>
            </a:p>
          </p:txBody>
        </p:sp>
      </p:grpSp>
      <p:cxnSp>
        <p:nvCxnSpPr>
          <p:cNvPr id="29" name="直線接點 28"/>
          <p:cNvCxnSpPr>
            <a:stCxn id="494592" idx="2"/>
          </p:cNvCxnSpPr>
          <p:nvPr/>
        </p:nvCxnSpPr>
        <p:spPr>
          <a:xfrm flipV="1">
            <a:off x="1231316" y="4293096"/>
            <a:ext cx="7301124" cy="1898221"/>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5" name="群組 14"/>
          <p:cNvGrpSpPr/>
          <p:nvPr/>
        </p:nvGrpSpPr>
        <p:grpSpPr>
          <a:xfrm>
            <a:off x="6034047" y="3898038"/>
            <a:ext cx="2528943" cy="1363546"/>
            <a:chOff x="6034047" y="3898038"/>
            <a:chExt cx="2528943" cy="1363546"/>
          </a:xfrm>
        </p:grpSpPr>
        <p:cxnSp>
          <p:nvCxnSpPr>
            <p:cNvPr id="494598" name="直線單箭頭接點 494597"/>
            <p:cNvCxnSpPr/>
            <p:nvPr/>
          </p:nvCxnSpPr>
          <p:spPr>
            <a:xfrm flipV="1">
              <a:off x="6034047" y="4765289"/>
              <a:ext cx="1521273" cy="496295"/>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7158834" y="3898038"/>
              <a:ext cx="1404156" cy="1318968"/>
              <a:chOff x="7158834" y="3898038"/>
              <a:chExt cx="1404156" cy="1318968"/>
            </a:xfrm>
          </p:grpSpPr>
          <p:sp>
            <p:nvSpPr>
              <p:cNvPr id="494599" name="文字方塊 494598"/>
              <p:cNvSpPr txBox="1"/>
              <p:nvPr/>
            </p:nvSpPr>
            <p:spPr>
              <a:xfrm>
                <a:off x="7812360" y="4509120"/>
                <a:ext cx="720080" cy="707886"/>
              </a:xfrm>
              <a:prstGeom prst="rect">
                <a:avLst/>
              </a:prstGeom>
              <a:noFill/>
            </p:spPr>
            <p:txBody>
              <a:bodyPr wrap="square" rtlCol="0">
                <a:spAutoFit/>
              </a:bodyPr>
              <a:lstStyle/>
              <a:p>
                <a:r>
                  <a:rPr lang="zh-TW" altLang="en-US" sz="2000" dirty="0" smtClean="0"/>
                  <a:t>改善品質</a:t>
                </a:r>
                <a:endParaRPr lang="zh-TW" altLang="en-US" sz="2000" dirty="0"/>
              </a:p>
            </p:txBody>
          </p:sp>
          <p:grpSp>
            <p:nvGrpSpPr>
              <p:cNvPr id="7" name="群組 6"/>
              <p:cNvGrpSpPr/>
              <p:nvPr/>
            </p:nvGrpSpPr>
            <p:grpSpPr>
              <a:xfrm>
                <a:off x="7158834" y="3898038"/>
                <a:ext cx="1404156" cy="531797"/>
                <a:chOff x="7158834" y="3898038"/>
                <a:chExt cx="1404156" cy="531797"/>
              </a:xfrm>
            </p:grpSpPr>
            <p:sp>
              <p:nvSpPr>
                <p:cNvPr id="494601" name="矩形 494600"/>
                <p:cNvSpPr/>
                <p:nvPr/>
              </p:nvSpPr>
              <p:spPr>
                <a:xfrm rot="20782240">
                  <a:off x="7200294" y="3898038"/>
                  <a:ext cx="1224136" cy="53179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4600" name="文字方塊 494599"/>
                <p:cNvSpPr txBox="1"/>
                <p:nvPr/>
              </p:nvSpPr>
              <p:spPr>
                <a:xfrm rot="20701871">
                  <a:off x="7158834" y="3935329"/>
                  <a:ext cx="1404156" cy="430887"/>
                </a:xfrm>
                <a:prstGeom prst="rect">
                  <a:avLst/>
                </a:prstGeom>
                <a:noFill/>
              </p:spPr>
              <p:txBody>
                <a:bodyPr wrap="square" rtlCol="0">
                  <a:spAutoFit/>
                </a:bodyPr>
                <a:lstStyle/>
                <a:p>
                  <a:r>
                    <a:rPr lang="zh-TW" altLang="en-US" sz="2200" b="1" dirty="0" smtClean="0">
                      <a:solidFill>
                        <a:srgbClr val="FF0000"/>
                      </a:solidFill>
                    </a:rPr>
                    <a:t>繼續改善</a:t>
                  </a:r>
                  <a:endParaRPr lang="zh-TW" altLang="en-US" sz="2200" b="1" dirty="0">
                    <a:solidFill>
                      <a:srgbClr val="FF0000"/>
                    </a:solidFill>
                  </a:endParaRPr>
                </a:p>
              </p:txBody>
            </p:sp>
          </p:grpSp>
        </p:grpSp>
      </p:grpSp>
      <p:grpSp>
        <p:nvGrpSpPr>
          <p:cNvPr id="13" name="群組 12"/>
          <p:cNvGrpSpPr/>
          <p:nvPr/>
        </p:nvGrpSpPr>
        <p:grpSpPr>
          <a:xfrm>
            <a:off x="323528" y="4098796"/>
            <a:ext cx="3726624" cy="2342346"/>
            <a:chOff x="323528" y="4098796"/>
            <a:chExt cx="3726624" cy="2342346"/>
          </a:xfrm>
        </p:grpSpPr>
        <p:sp>
          <p:nvSpPr>
            <p:cNvPr id="494592" name="直角三角形 494591"/>
            <p:cNvSpPr/>
            <p:nvPr/>
          </p:nvSpPr>
          <p:spPr>
            <a:xfrm rot="20670321">
              <a:off x="946636" y="4098796"/>
              <a:ext cx="3103516" cy="17090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4595" name="文字方塊 494594"/>
            <p:cNvSpPr txBox="1"/>
            <p:nvPr/>
          </p:nvSpPr>
          <p:spPr>
            <a:xfrm>
              <a:off x="1036436" y="5149431"/>
              <a:ext cx="2167412" cy="461665"/>
            </a:xfrm>
            <a:prstGeom prst="rect">
              <a:avLst/>
            </a:prstGeom>
            <a:noFill/>
          </p:spPr>
          <p:txBody>
            <a:bodyPr wrap="square" rtlCol="0">
              <a:spAutoFit/>
            </a:bodyPr>
            <a:lstStyle/>
            <a:p>
              <a:pPr algn="ctr"/>
              <a:r>
                <a:rPr lang="zh-TW" altLang="en-US" sz="2400" dirty="0" smtClean="0"/>
                <a:t>標準</a:t>
              </a:r>
              <a:endParaRPr lang="zh-TW" altLang="en-US" sz="2400" dirty="0"/>
            </a:p>
          </p:txBody>
        </p:sp>
        <p:sp>
          <p:nvSpPr>
            <p:cNvPr id="494603" name="文字方塊 494602"/>
            <p:cNvSpPr txBox="1"/>
            <p:nvPr/>
          </p:nvSpPr>
          <p:spPr>
            <a:xfrm>
              <a:off x="323528" y="5733256"/>
              <a:ext cx="907788" cy="707886"/>
            </a:xfrm>
            <a:prstGeom prst="rect">
              <a:avLst/>
            </a:prstGeom>
            <a:noFill/>
          </p:spPr>
          <p:txBody>
            <a:bodyPr wrap="square" rtlCol="0">
              <a:spAutoFit/>
            </a:bodyPr>
            <a:lstStyle/>
            <a:p>
              <a:r>
                <a:rPr lang="zh-TW" altLang="en-US" sz="2000" dirty="0" smtClean="0">
                  <a:solidFill>
                    <a:srgbClr val="0070C0"/>
                  </a:solidFill>
                </a:rPr>
                <a:t>品質控制</a:t>
              </a:r>
              <a:endParaRPr lang="zh-TW" altLang="en-US" sz="2000" dirty="0">
                <a:solidFill>
                  <a:srgbClr val="0070C0"/>
                </a:solidFill>
              </a:endParaRPr>
            </a:p>
          </p:txBody>
        </p:sp>
      </p:grpSp>
      <p:grpSp>
        <p:nvGrpSpPr>
          <p:cNvPr id="8" name="群組 7"/>
          <p:cNvGrpSpPr/>
          <p:nvPr/>
        </p:nvGrpSpPr>
        <p:grpSpPr>
          <a:xfrm>
            <a:off x="2068100" y="978987"/>
            <a:ext cx="4081899" cy="3609279"/>
            <a:chOff x="2068100" y="978987"/>
            <a:chExt cx="4081899" cy="3609279"/>
          </a:xfrm>
        </p:grpSpPr>
        <p:sp>
          <p:nvSpPr>
            <p:cNvPr id="494593" name="弧形 494592"/>
            <p:cNvSpPr/>
            <p:nvPr/>
          </p:nvSpPr>
          <p:spPr>
            <a:xfrm rot="14939186">
              <a:off x="2479995" y="918261"/>
              <a:ext cx="3258110" cy="4081899"/>
            </a:xfrm>
            <a:prstGeom prst="arc">
              <a:avLst/>
            </a:prstGeom>
            <a:ln w="635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4" name="文字方塊 43"/>
            <p:cNvSpPr txBox="1"/>
            <p:nvPr/>
          </p:nvSpPr>
          <p:spPr>
            <a:xfrm>
              <a:off x="3738023" y="978987"/>
              <a:ext cx="1235905" cy="400110"/>
            </a:xfrm>
            <a:prstGeom prst="rect">
              <a:avLst/>
            </a:prstGeom>
            <a:noFill/>
          </p:spPr>
          <p:txBody>
            <a:bodyPr wrap="square" rtlCol="0">
              <a:spAutoFit/>
            </a:bodyPr>
            <a:lstStyle/>
            <a:p>
              <a:r>
                <a:rPr lang="zh-TW" altLang="en-US" sz="2000" dirty="0" smtClean="0">
                  <a:solidFill>
                    <a:srgbClr val="A8186A"/>
                  </a:solidFill>
                </a:rPr>
                <a:t>品質保證</a:t>
              </a:r>
              <a:endParaRPr lang="zh-TW" altLang="en-US" sz="2000" dirty="0">
                <a:solidFill>
                  <a:srgbClr val="A8186A"/>
                </a:solidFill>
              </a:endParaRPr>
            </a:p>
          </p:txBody>
        </p:sp>
      </p:grpSp>
    </p:spTree>
    <p:extLst>
      <p:ext uri="{BB962C8B-B14F-4D97-AF65-F5344CB8AC3E}">
        <p14:creationId xmlns:p14="http://schemas.microsoft.com/office/powerpoint/2010/main" val="99407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80">
                                          <p:stCondLst>
                                            <p:cond delay="0"/>
                                          </p:stCondLst>
                                        </p:cTn>
                                        <p:tgtEl>
                                          <p:spTgt spid="13"/>
                                        </p:tgtEl>
                                      </p:cBhvr>
                                    </p:animEffect>
                                    <p:anim calcmode="lin" valueType="num">
                                      <p:cBhvr>
                                        <p:cTn id="2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8" dur="26">
                                          <p:stCondLst>
                                            <p:cond delay="650"/>
                                          </p:stCondLst>
                                        </p:cTn>
                                        <p:tgtEl>
                                          <p:spTgt spid="13"/>
                                        </p:tgtEl>
                                      </p:cBhvr>
                                      <p:to x="100000" y="60000"/>
                                    </p:animScale>
                                    <p:animScale>
                                      <p:cBhvr>
                                        <p:cTn id="29" dur="166" decel="50000">
                                          <p:stCondLst>
                                            <p:cond delay="676"/>
                                          </p:stCondLst>
                                        </p:cTn>
                                        <p:tgtEl>
                                          <p:spTgt spid="13"/>
                                        </p:tgtEl>
                                      </p:cBhvr>
                                      <p:to x="100000" y="100000"/>
                                    </p:animScale>
                                    <p:animScale>
                                      <p:cBhvr>
                                        <p:cTn id="30" dur="26">
                                          <p:stCondLst>
                                            <p:cond delay="1312"/>
                                          </p:stCondLst>
                                        </p:cTn>
                                        <p:tgtEl>
                                          <p:spTgt spid="13"/>
                                        </p:tgtEl>
                                      </p:cBhvr>
                                      <p:to x="100000" y="80000"/>
                                    </p:animScale>
                                    <p:animScale>
                                      <p:cBhvr>
                                        <p:cTn id="31" dur="166" decel="50000">
                                          <p:stCondLst>
                                            <p:cond delay="1338"/>
                                          </p:stCondLst>
                                        </p:cTn>
                                        <p:tgtEl>
                                          <p:spTgt spid="13"/>
                                        </p:tgtEl>
                                      </p:cBhvr>
                                      <p:to x="100000" y="100000"/>
                                    </p:animScale>
                                    <p:animScale>
                                      <p:cBhvr>
                                        <p:cTn id="32" dur="26">
                                          <p:stCondLst>
                                            <p:cond delay="1642"/>
                                          </p:stCondLst>
                                        </p:cTn>
                                        <p:tgtEl>
                                          <p:spTgt spid="13"/>
                                        </p:tgtEl>
                                      </p:cBhvr>
                                      <p:to x="100000" y="90000"/>
                                    </p:animScale>
                                    <p:animScale>
                                      <p:cBhvr>
                                        <p:cTn id="33" dur="166" decel="50000">
                                          <p:stCondLst>
                                            <p:cond delay="1668"/>
                                          </p:stCondLst>
                                        </p:cTn>
                                        <p:tgtEl>
                                          <p:spTgt spid="13"/>
                                        </p:tgtEl>
                                      </p:cBhvr>
                                      <p:to x="100000" y="100000"/>
                                    </p:animScale>
                                    <p:animScale>
                                      <p:cBhvr>
                                        <p:cTn id="34" dur="26">
                                          <p:stCondLst>
                                            <p:cond delay="1808"/>
                                          </p:stCondLst>
                                        </p:cTn>
                                        <p:tgtEl>
                                          <p:spTgt spid="13"/>
                                        </p:tgtEl>
                                      </p:cBhvr>
                                      <p:to x="100000" y="95000"/>
                                    </p:animScale>
                                    <p:animScale>
                                      <p:cBhvr>
                                        <p:cTn id="35" dur="166" decel="50000">
                                          <p:stCondLst>
                                            <p:cond delay="1834"/>
                                          </p:stCondLst>
                                        </p:cTn>
                                        <p:tgtEl>
                                          <p:spTgt spid="1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80">
                                          <p:stCondLst>
                                            <p:cond delay="0"/>
                                          </p:stCondLst>
                                        </p:cTn>
                                        <p:tgtEl>
                                          <p:spTgt spid="15"/>
                                        </p:tgtEl>
                                      </p:cBhvr>
                                    </p:animEffect>
                                    <p:anim calcmode="lin" valueType="num">
                                      <p:cBhvr>
                                        <p:cTn id="4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6" dur="26">
                                          <p:stCondLst>
                                            <p:cond delay="650"/>
                                          </p:stCondLst>
                                        </p:cTn>
                                        <p:tgtEl>
                                          <p:spTgt spid="15"/>
                                        </p:tgtEl>
                                      </p:cBhvr>
                                      <p:to x="100000" y="60000"/>
                                    </p:animScale>
                                    <p:animScale>
                                      <p:cBhvr>
                                        <p:cTn id="47" dur="166" decel="50000">
                                          <p:stCondLst>
                                            <p:cond delay="67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childTnLst>
                                </p:cTn>
                              </p:par>
                            </p:childTnLst>
                          </p:cTn>
                        </p:par>
                        <p:par>
                          <p:cTn id="54" fill="hold">
                            <p:stCondLst>
                              <p:cond delay="2000"/>
                            </p:stCondLst>
                            <p:childTnLst>
                              <p:par>
                                <p:cTn id="55" presetID="16" presetClass="entr" presetSubtype="21"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將稽核過程寫入稽核紀錄</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30741084"/>
              </p:ext>
            </p:extLst>
          </p:nvPr>
        </p:nvGraphicFramePr>
        <p:xfrm>
          <a:off x="457200" y="1600200"/>
          <a:ext cx="8229600" cy="2851212"/>
        </p:xfrm>
        <a:graphic>
          <a:graphicData uri="http://schemas.openxmlformats.org/drawingml/2006/table">
            <a:tbl>
              <a:tblPr firstRow="1" bandRow="1">
                <a:tableStyleId>{5C22544A-7EE6-4342-B048-85BDC9FD1C3A}</a:tableStyleId>
              </a:tblPr>
              <a:tblGrid>
                <a:gridCol w="874440"/>
                <a:gridCol w="1728192"/>
                <a:gridCol w="1512168"/>
                <a:gridCol w="1371600"/>
                <a:gridCol w="1371600"/>
                <a:gridCol w="1371600"/>
              </a:tblGrid>
              <a:tr h="89269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958516">
                <a:tc>
                  <a:txBody>
                    <a:bodyPr/>
                    <a:lstStyle/>
                    <a:p>
                      <a:r>
                        <a:rPr lang="en-US" altLang="zh-TW" dirty="0" smtClean="0"/>
                        <a:t>6</a:t>
                      </a:r>
                      <a:endParaRPr lang="zh-TW" altLang="en-US" dirty="0"/>
                    </a:p>
                  </a:txBody>
                  <a:tcPr/>
                </a:tc>
                <a:tc>
                  <a:txBody>
                    <a:bodyPr/>
                    <a:lstStyle/>
                    <a:p>
                      <a:r>
                        <a:rPr lang="zh-TW" altLang="en-US" dirty="0" smtClean="0"/>
                        <a:t>資訊系統自動處理作業</a:t>
                      </a:r>
                      <a:r>
                        <a:rPr lang="en-US" altLang="zh-TW" dirty="0" smtClean="0"/>
                        <a:t>-</a:t>
                      </a:r>
                      <a:r>
                        <a:rPr lang="zh-TW" altLang="en-US" dirty="0" smtClean="0"/>
                        <a:t>財產管理資訊系統。</a:t>
                      </a:r>
                      <a:endParaRPr lang="zh-TW" altLang="en-US" dirty="0"/>
                    </a:p>
                  </a:txBody>
                  <a:tcPr/>
                </a:tc>
                <a:tc>
                  <a:txBody>
                    <a:bodyPr/>
                    <a:lstStyle/>
                    <a:p>
                      <a:pPr marL="180975" indent="-180975"/>
                      <a:r>
                        <a:rPr lang="en-US" altLang="zh-TW" sz="1400" dirty="0" smtClean="0"/>
                        <a:t>1.</a:t>
                      </a:r>
                      <a:r>
                        <a:rPr lang="zh-TW" altLang="en-US" sz="1400" dirty="0" smtClean="0"/>
                        <a:t>面談、觀察、抽樣檢查方式進行。</a:t>
                      </a:r>
                      <a:endParaRPr lang="en-US" altLang="zh-TW" sz="1400" dirty="0" smtClean="0"/>
                    </a:p>
                    <a:p>
                      <a:pPr marL="180975" indent="-180975"/>
                      <a:r>
                        <a:rPr lang="en-US" altLang="zh-TW" sz="1400" dirty="0" smtClean="0"/>
                        <a:t>2.</a:t>
                      </a:r>
                      <a:r>
                        <a:rPr lang="zh-TW" altLang="en-US" sz="1400" dirty="0" smtClean="0"/>
                        <a:t> 以財產管理資訊系統產出之紙本資料與實體財產核對。</a:t>
                      </a:r>
                      <a:endParaRPr lang="zh-TW" altLang="en-US" sz="1400"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r>
            </a:tbl>
          </a:graphicData>
        </a:graphic>
      </p:graphicFrame>
      <p:sp>
        <p:nvSpPr>
          <p:cNvPr id="6" name="文字方塊 5"/>
          <p:cNvSpPr txBox="1"/>
          <p:nvPr/>
        </p:nvSpPr>
        <p:spPr>
          <a:xfrm>
            <a:off x="683568" y="5157192"/>
            <a:ext cx="7632848" cy="646331"/>
          </a:xfrm>
          <a:prstGeom prst="rect">
            <a:avLst/>
          </a:prstGeom>
          <a:noFill/>
        </p:spPr>
        <p:txBody>
          <a:bodyPr wrap="square" rtlCol="0">
            <a:spAutoFit/>
          </a:bodyPr>
          <a:lstStyle/>
          <a:p>
            <a:r>
              <a:rPr lang="zh-TW" altLang="en-US" dirty="0" smtClean="0"/>
              <a:t>註</a:t>
            </a:r>
            <a:r>
              <a:rPr lang="en-US" altLang="zh-TW" dirty="0" smtClean="0"/>
              <a:t>:</a:t>
            </a:r>
            <a:r>
              <a:rPr lang="zh-TW" altLang="en-US" dirty="0" smtClean="0"/>
              <a:t>須將稽核過程所蒐集之資料、照片以及分析的表格連同稽核紀錄交予呂視導彙總作稽核報告。</a:t>
            </a:r>
            <a:endParaRPr lang="zh-TW" altLang="en-US" dirty="0"/>
          </a:p>
        </p:txBody>
      </p:sp>
    </p:spTree>
    <p:extLst>
      <p:ext uri="{BB962C8B-B14F-4D97-AF65-F5344CB8AC3E}">
        <p14:creationId xmlns:p14="http://schemas.microsoft.com/office/powerpoint/2010/main" val="104558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各項收入內部控制之辦理情形</a:t>
            </a:r>
          </a:p>
        </p:txBody>
      </p:sp>
      <p:sp>
        <p:nvSpPr>
          <p:cNvPr id="3" name="內容版面配置區 2"/>
          <p:cNvSpPr>
            <a:spLocks noGrp="1"/>
          </p:cNvSpPr>
          <p:nvPr>
            <p:ph idx="1"/>
          </p:nvPr>
        </p:nvSpPr>
        <p:spPr>
          <a:xfrm>
            <a:off x="395536" y="1484784"/>
            <a:ext cx="8229600" cy="4525963"/>
          </a:xfrm>
        </p:spPr>
        <p:txBody>
          <a:bodyPr/>
          <a:lstStyle/>
          <a:p>
            <a:r>
              <a:rPr lang="zh-TW" altLang="en-US" dirty="0">
                <a:latin typeface="微軟正黑體" panose="020B0604030504040204" pitchFamily="34" charset="-120"/>
                <a:ea typeface="微軟正黑體" panose="020B0604030504040204" pitchFamily="34" charset="-120"/>
              </a:rPr>
              <a:t>瞭解臺中市政府各機關學校收入憑證使用管理</a:t>
            </a:r>
            <a:r>
              <a:rPr lang="zh-TW" altLang="en-US" dirty="0" smtClean="0">
                <a:latin typeface="微軟正黑體" panose="020B0604030504040204" pitchFamily="34" charset="-120"/>
                <a:ea typeface="微軟正黑體" panose="020B0604030504040204" pitchFamily="34" charset="-120"/>
              </a:rPr>
              <a:t>要點之規定。</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依本所內部稽核計畫之抽樣規定抽取樣本。</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查核收款是否符合</a:t>
            </a:r>
            <a:r>
              <a:rPr lang="zh-TW" altLang="en-US" dirty="0">
                <a:latin typeface="微軟正黑體" panose="020B0604030504040204" pitchFamily="34" charset="-120"/>
                <a:ea typeface="微軟正黑體" panose="020B0604030504040204" pitchFamily="34" charset="-120"/>
              </a:rPr>
              <a:t>臺中市政府各機關學校收入憑證使用管理要點之</a:t>
            </a:r>
            <a:r>
              <a:rPr lang="zh-TW" altLang="en-US" dirty="0" smtClean="0">
                <a:latin typeface="微軟正黑體" panose="020B0604030504040204" pitchFamily="34" charset="-120"/>
                <a:ea typeface="微軟正黑體" panose="020B0604030504040204" pitchFamily="34" charset="-120"/>
              </a:rPr>
              <a:t>規定。</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繕寫稽核紀錄。</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38979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都市計畫分區使用證明費查核</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632848" cy="4525963"/>
          </a:xfrm>
        </p:spPr>
      </p:pic>
    </p:spTree>
    <p:extLst>
      <p:ext uri="{BB962C8B-B14F-4D97-AF65-F5344CB8AC3E}">
        <p14:creationId xmlns:p14="http://schemas.microsoft.com/office/powerpoint/2010/main" val="1084957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自行收納款項統一收據查核</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600200"/>
            <a:ext cx="6984776" cy="4525963"/>
          </a:xfrm>
        </p:spPr>
      </p:pic>
    </p:spTree>
    <p:extLst>
      <p:ext uri="{BB962C8B-B14F-4D97-AF65-F5344CB8AC3E}">
        <p14:creationId xmlns:p14="http://schemas.microsoft.com/office/powerpoint/2010/main" val="964185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sz="3600" dirty="0">
                <a:latin typeface="文鼎中特廣告體" panose="02010609010101010101" pitchFamily="49" charset="-120"/>
                <a:ea typeface="文鼎中特廣告體" panose="02010609010101010101" pitchFamily="49" charset="-120"/>
                <a:cs typeface="文鼎中特廣告體" panose="02010609010101010101" pitchFamily="49" charset="-120"/>
              </a:rPr>
              <a:t>各項收入憑證查核</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7632848" cy="4525963"/>
          </a:xfrm>
        </p:spPr>
      </p:pic>
    </p:spTree>
    <p:extLst>
      <p:ext uri="{BB962C8B-B14F-4D97-AF65-F5344CB8AC3E}">
        <p14:creationId xmlns:p14="http://schemas.microsoft.com/office/powerpoint/2010/main" val="3848592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600" dirty="0" smtClean="0"/>
              <a:t>將稽核過程寫入稽核紀錄</a:t>
            </a:r>
            <a:endParaRPr lang="zh-TW" altLang="en-US" sz="36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228181217"/>
              </p:ext>
            </p:extLst>
          </p:nvPr>
        </p:nvGraphicFramePr>
        <p:xfrm>
          <a:off x="457200" y="1600200"/>
          <a:ext cx="8229600" cy="2851212"/>
        </p:xfrm>
        <a:graphic>
          <a:graphicData uri="http://schemas.openxmlformats.org/drawingml/2006/table">
            <a:tbl>
              <a:tblPr firstRow="1" bandRow="1">
                <a:tableStyleId>{5C22544A-7EE6-4342-B048-85BDC9FD1C3A}</a:tableStyleId>
              </a:tblPr>
              <a:tblGrid>
                <a:gridCol w="874440"/>
                <a:gridCol w="1728192"/>
                <a:gridCol w="1512168"/>
                <a:gridCol w="1371600"/>
                <a:gridCol w="1371600"/>
                <a:gridCol w="1371600"/>
              </a:tblGrid>
              <a:tr h="892696">
                <a:tc>
                  <a:txBody>
                    <a:bodyPr/>
                    <a:lstStyle/>
                    <a:p>
                      <a:pPr algn="ctr">
                        <a:lnSpc>
                          <a:spcPts val="2500"/>
                        </a:lnSpc>
                        <a:spcAft>
                          <a:spcPts val="0"/>
                        </a:spcAft>
                      </a:pPr>
                      <a:r>
                        <a:rPr lang="zh-TW" sz="1100" kern="100" dirty="0">
                          <a:effectLst/>
                        </a:rPr>
                        <a:t>項次</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稽核項目</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稽核方式</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稽核發現</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稽核結論</a:t>
                      </a:r>
                      <a:endParaRPr lang="zh-TW" sz="900" kern="100" dirty="0">
                        <a:effectLst/>
                        <a:latin typeface="Times New Roman"/>
                        <a:ea typeface="新細明體"/>
                      </a:endParaRPr>
                    </a:p>
                  </a:txBody>
                  <a:tcPr marL="54118" marR="54118" marT="0" marB="0" anchor="ctr"/>
                </a:tc>
                <a:tc>
                  <a:txBody>
                    <a:bodyPr/>
                    <a:lstStyle/>
                    <a:p>
                      <a:pPr algn="ctr">
                        <a:lnSpc>
                          <a:spcPts val="2500"/>
                        </a:lnSpc>
                        <a:spcAft>
                          <a:spcPts val="0"/>
                        </a:spcAft>
                      </a:pPr>
                      <a:r>
                        <a:rPr lang="zh-TW" sz="1100" kern="100" dirty="0">
                          <a:effectLst/>
                        </a:rPr>
                        <a:t>改善措施</a:t>
                      </a:r>
                      <a:r>
                        <a:rPr lang="en-US" sz="1100" kern="100" dirty="0">
                          <a:effectLst/>
                        </a:rPr>
                        <a:t>/</a:t>
                      </a:r>
                      <a:endParaRPr lang="zh-TW" sz="900" kern="100" dirty="0">
                        <a:effectLst/>
                      </a:endParaRPr>
                    </a:p>
                    <a:p>
                      <a:pPr algn="ctr">
                        <a:lnSpc>
                          <a:spcPts val="2500"/>
                        </a:lnSpc>
                        <a:spcAft>
                          <a:spcPts val="0"/>
                        </a:spcAft>
                      </a:pPr>
                      <a:r>
                        <a:rPr lang="zh-TW" sz="1100" kern="100" dirty="0">
                          <a:effectLst/>
                        </a:rPr>
                        <a:t>具體興革建議</a:t>
                      </a:r>
                      <a:endParaRPr lang="zh-TW" sz="900" kern="100" dirty="0">
                        <a:effectLst/>
                        <a:latin typeface="Times New Roman"/>
                        <a:ea typeface="新細明體"/>
                      </a:endParaRPr>
                    </a:p>
                  </a:txBody>
                  <a:tcPr marL="54118" marR="54118" marT="0" marB="0" anchor="ctr"/>
                </a:tc>
              </a:tr>
              <a:tr h="1958516">
                <a:tc>
                  <a:txBody>
                    <a:bodyPr/>
                    <a:lstStyle/>
                    <a:p>
                      <a:r>
                        <a:rPr lang="en-US" altLang="zh-TW" dirty="0" smtClean="0"/>
                        <a:t>7</a:t>
                      </a:r>
                      <a:endParaRPr lang="zh-TW" altLang="en-US" dirty="0"/>
                    </a:p>
                  </a:txBody>
                  <a:tcPr/>
                </a:tc>
                <a:tc>
                  <a:txBody>
                    <a:bodyPr/>
                    <a:lstStyle/>
                    <a:p>
                      <a:r>
                        <a:rPr lang="zh-TW" altLang="en-US" dirty="0" smtClean="0"/>
                        <a:t>各項收入內部控制之辦理情形。</a:t>
                      </a:r>
                      <a:endParaRPr lang="zh-TW" altLang="en-US" dirty="0"/>
                    </a:p>
                  </a:txBody>
                  <a:tcPr/>
                </a:tc>
                <a:tc>
                  <a:txBody>
                    <a:bodyPr/>
                    <a:lstStyle/>
                    <a:p>
                      <a:pPr marL="180975" indent="-180975"/>
                      <a:r>
                        <a:rPr lang="en-US" altLang="zh-TW" sz="1400" dirty="0" smtClean="0"/>
                        <a:t>1.</a:t>
                      </a:r>
                      <a:r>
                        <a:rPr lang="zh-TW" altLang="en-US" sz="1400" dirty="0" smtClean="0"/>
                        <a:t>面談、觀察、抽樣檢查方式進行。</a:t>
                      </a:r>
                      <a:endParaRPr lang="zh-TW" altLang="en-US" sz="1400"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c>
                  <a:txBody>
                    <a:bodyPr/>
                    <a:lstStyle/>
                    <a:p>
                      <a:r>
                        <a:rPr lang="en-US" altLang="zh-TW" dirty="0" smtClean="0"/>
                        <a:t>……..</a:t>
                      </a:r>
                      <a:endParaRPr lang="zh-TW" altLang="en-US" dirty="0"/>
                    </a:p>
                  </a:txBody>
                  <a:tcPr/>
                </a:tc>
              </a:tr>
            </a:tbl>
          </a:graphicData>
        </a:graphic>
      </p:graphicFrame>
      <p:sp>
        <p:nvSpPr>
          <p:cNvPr id="6" name="文字方塊 5"/>
          <p:cNvSpPr txBox="1"/>
          <p:nvPr/>
        </p:nvSpPr>
        <p:spPr>
          <a:xfrm>
            <a:off x="683568" y="5157192"/>
            <a:ext cx="7632848" cy="646331"/>
          </a:xfrm>
          <a:prstGeom prst="rect">
            <a:avLst/>
          </a:prstGeom>
          <a:noFill/>
        </p:spPr>
        <p:txBody>
          <a:bodyPr wrap="square" rtlCol="0">
            <a:spAutoFit/>
          </a:bodyPr>
          <a:lstStyle/>
          <a:p>
            <a:r>
              <a:rPr lang="zh-TW" altLang="en-US" dirty="0" smtClean="0">
                <a:solidFill>
                  <a:srgbClr val="F11BF1"/>
                </a:solidFill>
              </a:rPr>
              <a:t>註</a:t>
            </a:r>
            <a:r>
              <a:rPr lang="en-US" altLang="zh-TW" dirty="0" smtClean="0">
                <a:solidFill>
                  <a:srgbClr val="F11BF1"/>
                </a:solidFill>
              </a:rPr>
              <a:t>:</a:t>
            </a:r>
            <a:r>
              <a:rPr lang="zh-TW" altLang="en-US" dirty="0" smtClean="0">
                <a:solidFill>
                  <a:srgbClr val="F11BF1"/>
                </a:solidFill>
              </a:rPr>
              <a:t>須將稽核過程所蒐集之資料、照片以及分析的表格連同稽核紀錄交予呂視導彙總作稽核報告。</a:t>
            </a:r>
            <a:endParaRPr lang="zh-TW" altLang="en-US" dirty="0">
              <a:solidFill>
                <a:srgbClr val="F11BF1"/>
              </a:solidFill>
            </a:endParaRPr>
          </a:p>
        </p:txBody>
      </p:sp>
    </p:spTree>
    <p:extLst>
      <p:ext uri="{BB962C8B-B14F-4D97-AF65-F5344CB8AC3E}">
        <p14:creationId xmlns:p14="http://schemas.microsoft.com/office/powerpoint/2010/main" val="28727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idx="4294967295"/>
          </p:nvPr>
        </p:nvSpPr>
        <p:spPr>
          <a:xfrm>
            <a:off x="611188" y="206375"/>
            <a:ext cx="7772400" cy="630238"/>
          </a:xfrm>
        </p:spPr>
        <p:txBody>
          <a:bodyPr>
            <a:normAutofit fontScale="90000"/>
          </a:bodyPr>
          <a:lstStyle/>
          <a:p>
            <a:pPr>
              <a:defRPr/>
            </a:pPr>
            <a:r>
              <a:rPr lang="zh-TW" altLang="en-US" sz="40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稽核報告</a:t>
            </a:r>
            <a:r>
              <a:rPr lang="en-US" altLang="zh-TW" sz="28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(1/4)</a:t>
            </a:r>
          </a:p>
        </p:txBody>
      </p:sp>
      <p:sp>
        <p:nvSpPr>
          <p:cNvPr id="46083" name="Rectangle 10"/>
          <p:cNvSpPr>
            <a:spLocks noChangeArrowheads="1"/>
          </p:cNvSpPr>
          <p:nvPr/>
        </p:nvSpPr>
        <p:spPr bwMode="auto">
          <a:xfrm>
            <a:off x="250825" y="1125538"/>
            <a:ext cx="846296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10000"/>
              </a:lnSpc>
              <a:spcBef>
                <a:spcPct val="20000"/>
              </a:spcBef>
              <a:buClr>
                <a:srgbClr val="CC0000"/>
              </a:buClr>
              <a:buSzPct val="85000"/>
              <a:buFont typeface="Wingdings" pitchFamily="2" charset="2"/>
              <a:buChar char="n"/>
            </a:pPr>
            <a:r>
              <a:rPr lang="zh-TW" altLang="en-US" sz="2600" dirty="0" smtClean="0">
                <a:latin typeface="標楷體" pitchFamily="65" charset="-120"/>
                <a:ea typeface="標楷體" pitchFamily="65" charset="-120"/>
              </a:rPr>
              <a:t>年度</a:t>
            </a:r>
            <a:r>
              <a:rPr lang="zh-TW" altLang="en-US" sz="2600" dirty="0">
                <a:latin typeface="標楷體" pitchFamily="65" charset="-120"/>
                <a:ea typeface="標楷體" pitchFamily="65" charset="-120"/>
              </a:rPr>
              <a:t>稽核及專案稽核均應作成內部稽核報告，揭露稽核發現之優點、稽核發現與相關自行評估結果不一致等缺失、改善措施或具體興革建議，並依程序簽報機關首長核定後送各受查單位</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342900" indent="-342900" algn="just">
              <a:lnSpc>
                <a:spcPct val="110000"/>
              </a:lnSpc>
              <a:spcBef>
                <a:spcPct val="20000"/>
              </a:spcBef>
              <a:buClr>
                <a:srgbClr val="CC0000"/>
              </a:buClr>
              <a:buSzPct val="85000"/>
              <a:buFont typeface="Wingdings" pitchFamily="2" charset="2"/>
              <a:buChar char="n"/>
            </a:pPr>
            <a:r>
              <a:rPr kumimoji="0" lang="zh-TW" altLang="en-US" sz="2600" dirty="0" smtClean="0">
                <a:latin typeface="標楷體" pitchFamily="65" charset="-120"/>
                <a:ea typeface="標楷體" pitchFamily="65" charset="-120"/>
              </a:rPr>
              <a:t>稽核</a:t>
            </a:r>
            <a:r>
              <a:rPr kumimoji="0" lang="zh-TW" altLang="en-US" sz="2600" dirty="0">
                <a:latin typeface="標楷體" pitchFamily="65" charset="-120"/>
                <a:ea typeface="標楷體" pitchFamily="65" charset="-120"/>
              </a:rPr>
              <a:t>報告內容，稽核緣起應說明稽核期間、稽核工作背景資料及辦理依據，稽核過程應說明實際執行之稽核工作與稽核計畫差異之處等。</a:t>
            </a:r>
          </a:p>
          <a:p>
            <a:pPr marL="342900" indent="-342900" algn="just">
              <a:lnSpc>
                <a:spcPct val="110000"/>
              </a:lnSpc>
              <a:spcBef>
                <a:spcPct val="20000"/>
              </a:spcBef>
              <a:buClr>
                <a:srgbClr val="CC0000"/>
              </a:buClr>
              <a:buSzPct val="85000"/>
              <a:buFont typeface="Wingdings" pitchFamily="2" charset="2"/>
              <a:buChar char="n"/>
            </a:pPr>
            <a:r>
              <a:rPr kumimoji="0" lang="zh-TW" altLang="en-US" sz="2600" dirty="0">
                <a:latin typeface="標楷體" pitchFamily="65" charset="-120"/>
                <a:ea typeface="標楷體" pitchFamily="65" charset="-120"/>
              </a:rPr>
              <a:t>稽核結果得以列表、文字敘述、或文字摘述及附表方式說明</a:t>
            </a:r>
            <a:r>
              <a:rPr kumimoji="0" lang="zh-TW" altLang="en-US" sz="2600" b="1" dirty="0">
                <a:solidFill>
                  <a:srgbClr val="0000FF"/>
                </a:solidFill>
                <a:latin typeface="標楷體" pitchFamily="65" charset="-120"/>
                <a:ea typeface="標楷體" pitchFamily="65" charset="-120"/>
              </a:rPr>
              <a:t>稽核發現之優點、缺失、改善措施或具體興革建議等</a:t>
            </a:r>
            <a:r>
              <a:rPr kumimoji="0" lang="zh-TW" altLang="en-US" sz="2600" dirty="0">
                <a:latin typeface="標楷體" pitchFamily="65" charset="-120"/>
                <a:ea typeface="標楷體" pitchFamily="65" charset="-120"/>
              </a:rPr>
              <a:t>。</a:t>
            </a:r>
            <a:endParaRPr kumimoji="0" lang="en-US" altLang="zh-TW" sz="2600" dirty="0">
              <a:latin typeface="標楷體" pitchFamily="65" charset="-120"/>
              <a:ea typeface="標楷體" pitchFamily="65" charset="-120"/>
            </a:endParaRPr>
          </a:p>
        </p:txBody>
      </p:sp>
      <p:sp>
        <p:nvSpPr>
          <p:cNvPr id="7" name="投影片編號版面配置區 5"/>
          <p:cNvSpPr txBox="1">
            <a:spLocks noGrp="1"/>
          </p:cNvSpPr>
          <p:nvPr/>
        </p:nvSpPr>
        <p:spPr bwMode="auto">
          <a:xfrm>
            <a:off x="7734300" y="6383338"/>
            <a:ext cx="1452563" cy="457200"/>
          </a:xfrm>
          <a:prstGeom prst="rect">
            <a:avLst/>
          </a:prstGeom>
          <a:noFill/>
          <a:ln>
            <a:miter lim="800000"/>
            <a:headEnd/>
            <a:tailEnd/>
          </a:ln>
        </p:spPr>
        <p:txBody>
          <a:bodyPr/>
          <a:lstStyle/>
          <a:p>
            <a:pPr algn="r">
              <a:defRPr/>
            </a:pPr>
            <a:fld id="{978D2FBE-961B-4A9B-B067-07C440D4CC0F}" type="slidenum">
              <a:rPr kumimoji="0" lang="en-US" altLang="zh-TW" sz="1000">
                <a:latin typeface="+mn-lt"/>
                <a:ea typeface="新細明體" pitchFamily="18" charset="-120"/>
              </a:rPr>
              <a:pPr algn="r">
                <a:defRPr/>
              </a:pPr>
              <a:t>56</a:t>
            </a:fld>
            <a:endParaRPr kumimoji="0" lang="en-US" altLang="zh-TW" sz="1000">
              <a:latin typeface="+mn-lt"/>
              <a:ea typeface="新細明體" pitchFamily="18" charset="-120"/>
            </a:endParaRPr>
          </a:p>
        </p:txBody>
      </p:sp>
    </p:spTree>
    <p:extLst>
      <p:ext uri="{BB962C8B-B14F-4D97-AF65-F5344CB8AC3E}">
        <p14:creationId xmlns:p14="http://schemas.microsoft.com/office/powerpoint/2010/main" val="2297467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idx="4294967295"/>
          </p:nvPr>
        </p:nvSpPr>
        <p:spPr>
          <a:xfrm>
            <a:off x="611188" y="206375"/>
            <a:ext cx="7772400" cy="630238"/>
          </a:xfrm>
        </p:spPr>
        <p:txBody>
          <a:bodyPr>
            <a:normAutofit fontScale="90000"/>
          </a:bodyPr>
          <a:lstStyle/>
          <a:p>
            <a:pPr>
              <a:defRPr/>
            </a:pPr>
            <a:r>
              <a:rPr lang="zh-TW" altLang="en-US" sz="40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稽核報告</a:t>
            </a:r>
            <a:r>
              <a:rPr lang="en-US" altLang="zh-TW" sz="28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(2/4)</a:t>
            </a:r>
          </a:p>
        </p:txBody>
      </p:sp>
      <p:sp>
        <p:nvSpPr>
          <p:cNvPr id="47107" name="Rectangle 10"/>
          <p:cNvSpPr>
            <a:spLocks noChangeArrowheads="1"/>
          </p:cNvSpPr>
          <p:nvPr/>
        </p:nvSpPr>
        <p:spPr bwMode="auto">
          <a:xfrm>
            <a:off x="250825" y="1125538"/>
            <a:ext cx="846296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10000"/>
              </a:lnSpc>
              <a:spcBef>
                <a:spcPct val="20000"/>
              </a:spcBef>
              <a:buClr>
                <a:srgbClr val="CC0000"/>
              </a:buClr>
              <a:buSzPct val="85000"/>
              <a:buFont typeface="Wingdings" pitchFamily="2" charset="2"/>
              <a:buChar char="n"/>
            </a:pPr>
            <a:r>
              <a:rPr kumimoji="0" lang="zh-TW" altLang="en-US" sz="2400" b="1" dirty="0">
                <a:solidFill>
                  <a:srgbClr val="0000FF"/>
                </a:solidFill>
                <a:latin typeface="標楷體" pitchFamily="65" charset="-120"/>
                <a:ea typeface="標楷體" pitchFamily="65" charset="-120"/>
              </a:rPr>
              <a:t>稽核緣起：</a:t>
            </a:r>
          </a:p>
          <a:p>
            <a:pPr marL="342900" indent="-342900" algn="just">
              <a:lnSpc>
                <a:spcPct val="110000"/>
              </a:lnSpc>
              <a:spcBef>
                <a:spcPct val="20000"/>
              </a:spcBef>
              <a:buClr>
                <a:srgbClr val="CC0000"/>
              </a:buClr>
              <a:buSzPct val="85000"/>
              <a:buFont typeface="Wingdings" pitchFamily="2" charset="2"/>
              <a:buNone/>
            </a:pPr>
            <a:r>
              <a:rPr kumimoji="0" lang="zh-TW" altLang="en-US" sz="2000" dirty="0">
                <a:latin typeface="標楷體" pitchFamily="65" charset="-120"/>
                <a:ea typeface="標楷體" pitchFamily="65" charset="-120"/>
              </a:rPr>
              <a:t>       </a:t>
            </a:r>
            <a:r>
              <a:rPr kumimoji="0" lang="zh-TW" altLang="en-US" sz="2200" dirty="0">
                <a:latin typeface="標楷體" pitchFamily="65" charset="-120"/>
                <a:ea typeface="標楷體" pitchFamily="65" charset="-120"/>
              </a:rPr>
              <a:t>為強化本機關內部控制機制</a:t>
            </a:r>
            <a:r>
              <a:rPr kumimoji="0" lang="zh-TW" altLang="en-US" sz="2200" dirty="0" smtClean="0">
                <a:latin typeface="標楷體" pitchFamily="65" charset="-120"/>
                <a:ea typeface="標楷體" pitchFamily="65" charset="-120"/>
              </a:rPr>
              <a:t>，除就</a:t>
            </a:r>
            <a:r>
              <a:rPr lang="zh-TW" altLang="en-US" sz="2200" dirty="0" smtClean="0">
                <a:latin typeface="標楷體" pitchFamily="65" charset="-120"/>
                <a:ea typeface="標楷體" pitchFamily="65" charset="-120"/>
              </a:rPr>
              <a:t>臺中市政府內部控監督要點所訂辦理內部稽核所需查核之必要事項進行</a:t>
            </a:r>
            <a:r>
              <a:rPr kumimoji="0" lang="zh-TW" altLang="en-US" sz="2200" dirty="0" smtClean="0">
                <a:latin typeface="標楷體" pitchFamily="65" charset="-120"/>
                <a:ea typeface="標楷體" pitchFamily="65" charset="-120"/>
              </a:rPr>
              <a:t>檢視外，另對各項收入</a:t>
            </a:r>
            <a:r>
              <a:rPr lang="zh-TW" altLang="en-US" sz="2200" dirty="0">
                <a:latin typeface="標楷體" pitchFamily="65" charset="-120"/>
                <a:ea typeface="標楷體" pitchFamily="65" charset="-120"/>
              </a:rPr>
              <a:t>是否符合臺中市政府各機關學校收入憑證使用管理</a:t>
            </a:r>
            <a:r>
              <a:rPr lang="zh-TW" altLang="en-US" sz="2200" dirty="0" smtClean="0">
                <a:latin typeface="標楷體" pitchFamily="65" charset="-120"/>
                <a:ea typeface="標楷體" pitchFamily="65" charset="-120"/>
              </a:rPr>
              <a:t>要點加以檢視，適時</a:t>
            </a:r>
            <a:r>
              <a:rPr kumimoji="0" lang="zh-TW" altLang="en-US" sz="2200" dirty="0">
                <a:latin typeface="標楷體" pitchFamily="65" charset="-120"/>
                <a:ea typeface="標楷體" pitchFamily="65" charset="-120"/>
              </a:rPr>
              <a:t>提供改善建議，依據</a:t>
            </a:r>
            <a:r>
              <a:rPr kumimoji="0"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臺中市政府內部控監督</a:t>
            </a:r>
            <a:r>
              <a:rPr kumimoji="0" lang="zh-TW" altLang="en-US" sz="2200" dirty="0" smtClean="0">
                <a:latin typeface="標楷體" pitchFamily="65" charset="-120"/>
                <a:ea typeface="標楷體" pitchFamily="65" charset="-120"/>
              </a:rPr>
              <a:t>」</a:t>
            </a:r>
            <a:r>
              <a:rPr kumimoji="0" lang="zh-TW" altLang="en-US" sz="2200" dirty="0">
                <a:latin typeface="標楷體" pitchFamily="65" charset="-120"/>
                <a:ea typeface="標楷體" pitchFamily="65" charset="-120"/>
              </a:rPr>
              <a:t>及本機關年度稽核計畫，由本機關內部控制小組內部稽核工作分組（以下簡稱稽核分組）負責執行年度內部稽核工作，俾協助檢查內部控制之實施狀況</a:t>
            </a:r>
            <a:r>
              <a:rPr kumimoji="0" lang="zh-TW" altLang="en-US" sz="2200" dirty="0" smtClean="0">
                <a:latin typeface="標楷體" pitchFamily="65" charset="-120"/>
                <a:ea typeface="標楷體" pitchFamily="65" charset="-120"/>
              </a:rPr>
              <a:t>。面對面</a:t>
            </a:r>
            <a:r>
              <a:rPr kumimoji="0" lang="zh-TW" altLang="en-US" sz="2200" dirty="0">
                <a:latin typeface="標楷體" pitchFamily="65" charset="-120"/>
                <a:ea typeface="標楷體" pitchFamily="65" charset="-120"/>
              </a:rPr>
              <a:t>雙向討論，以進一步了解與釐清。</a:t>
            </a:r>
            <a:endParaRPr kumimoji="0" lang="en-US" altLang="zh-TW" sz="2200" dirty="0">
              <a:latin typeface="標楷體" pitchFamily="65" charset="-120"/>
              <a:ea typeface="標楷體" pitchFamily="65" charset="-120"/>
            </a:endParaRPr>
          </a:p>
        </p:txBody>
      </p:sp>
      <p:sp>
        <p:nvSpPr>
          <p:cNvPr id="550916" name="Rectangle 4"/>
          <p:cNvSpPr>
            <a:spLocks noChangeArrowheads="1"/>
          </p:cNvSpPr>
          <p:nvPr/>
        </p:nvSpPr>
        <p:spPr bwMode="auto">
          <a:xfrm>
            <a:off x="179388" y="692150"/>
            <a:ext cx="89535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TW" altLang="en-US" sz="2800" b="1">
                <a:solidFill>
                  <a:srgbClr val="A50021"/>
                </a:solidFill>
                <a:effectLst>
                  <a:outerShdw blurRad="38100" dist="38100" dir="2700000" algn="tl">
                    <a:srgbClr val="C0C0C0"/>
                  </a:outerShdw>
                </a:effectLst>
                <a:ea typeface="標楷體" pitchFamily="65" charset="-120"/>
              </a:rPr>
              <a:t>範例</a:t>
            </a:r>
          </a:p>
        </p:txBody>
      </p:sp>
      <p:sp>
        <p:nvSpPr>
          <p:cNvPr id="7" name="投影片編號版面配置區 5"/>
          <p:cNvSpPr txBox="1">
            <a:spLocks noGrp="1"/>
          </p:cNvSpPr>
          <p:nvPr/>
        </p:nvSpPr>
        <p:spPr bwMode="auto">
          <a:xfrm>
            <a:off x="7734300" y="6383338"/>
            <a:ext cx="1452563" cy="457200"/>
          </a:xfrm>
          <a:prstGeom prst="rect">
            <a:avLst/>
          </a:prstGeom>
          <a:noFill/>
          <a:ln>
            <a:miter lim="800000"/>
            <a:headEnd/>
            <a:tailEnd/>
          </a:ln>
        </p:spPr>
        <p:txBody>
          <a:bodyPr/>
          <a:lstStyle/>
          <a:p>
            <a:pPr algn="r">
              <a:defRPr/>
            </a:pPr>
            <a:fld id="{BD5ECA39-BEA3-429D-9767-F9BBE11968CB}" type="slidenum">
              <a:rPr kumimoji="0" lang="en-US" altLang="zh-TW" sz="1000">
                <a:latin typeface="+mn-lt"/>
                <a:ea typeface="新細明體" pitchFamily="18" charset="-120"/>
              </a:rPr>
              <a:pPr algn="r">
                <a:defRPr/>
              </a:pPr>
              <a:t>57</a:t>
            </a:fld>
            <a:endParaRPr kumimoji="0" lang="en-US" altLang="zh-TW" sz="1000">
              <a:latin typeface="+mn-lt"/>
              <a:ea typeface="新細明體" pitchFamily="18" charset="-120"/>
            </a:endParaRPr>
          </a:p>
        </p:txBody>
      </p:sp>
    </p:spTree>
    <p:extLst>
      <p:ext uri="{BB962C8B-B14F-4D97-AF65-F5344CB8AC3E}">
        <p14:creationId xmlns:p14="http://schemas.microsoft.com/office/powerpoint/2010/main" val="2056784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idx="4294967295"/>
          </p:nvPr>
        </p:nvSpPr>
        <p:spPr>
          <a:xfrm>
            <a:off x="611188" y="206375"/>
            <a:ext cx="7772400" cy="630238"/>
          </a:xfrm>
        </p:spPr>
        <p:txBody>
          <a:bodyPr>
            <a:normAutofit fontScale="90000"/>
          </a:bodyPr>
          <a:lstStyle/>
          <a:p>
            <a:pPr>
              <a:defRPr/>
            </a:pPr>
            <a:r>
              <a:rPr lang="zh-TW" altLang="en-US" sz="40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稽核報告</a:t>
            </a:r>
            <a:r>
              <a:rPr lang="en-US" altLang="zh-TW" sz="28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(3/4)</a:t>
            </a:r>
          </a:p>
        </p:txBody>
      </p:sp>
      <p:sp>
        <p:nvSpPr>
          <p:cNvPr id="47107" name="Rectangle 10"/>
          <p:cNvSpPr>
            <a:spLocks noChangeArrowheads="1"/>
          </p:cNvSpPr>
          <p:nvPr/>
        </p:nvSpPr>
        <p:spPr bwMode="auto">
          <a:xfrm>
            <a:off x="250825" y="1125538"/>
            <a:ext cx="846296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110000"/>
              </a:lnSpc>
              <a:spcBef>
                <a:spcPct val="20000"/>
              </a:spcBef>
              <a:buClr>
                <a:srgbClr val="CC0000"/>
              </a:buClr>
              <a:buSzPct val="85000"/>
              <a:buFont typeface="Wingdings" pitchFamily="2" charset="2"/>
              <a:buChar char="n"/>
            </a:pPr>
            <a:r>
              <a:rPr kumimoji="0" lang="zh-TW" altLang="en-US" sz="2400" b="1" dirty="0" smtClean="0">
                <a:solidFill>
                  <a:srgbClr val="0000FF"/>
                </a:solidFill>
                <a:latin typeface="標楷體" pitchFamily="65" charset="-120"/>
                <a:ea typeface="標楷體" pitchFamily="65" charset="-120"/>
              </a:rPr>
              <a:t>稽核</a:t>
            </a:r>
            <a:r>
              <a:rPr kumimoji="0" lang="zh-TW" altLang="en-US" sz="2400" b="1" dirty="0">
                <a:solidFill>
                  <a:srgbClr val="0000FF"/>
                </a:solidFill>
                <a:latin typeface="標楷體" pitchFamily="65" charset="-120"/>
                <a:ea typeface="標楷體" pitchFamily="65" charset="-120"/>
              </a:rPr>
              <a:t>過程：</a:t>
            </a:r>
          </a:p>
          <a:p>
            <a:pPr marL="342900" indent="-342900" algn="just">
              <a:lnSpc>
                <a:spcPct val="110000"/>
              </a:lnSpc>
              <a:spcBef>
                <a:spcPct val="20000"/>
              </a:spcBef>
              <a:buClr>
                <a:srgbClr val="CC0000"/>
              </a:buClr>
              <a:buSzPct val="85000"/>
              <a:buFont typeface="Wingdings" pitchFamily="2" charset="2"/>
              <a:buNone/>
            </a:pPr>
            <a:r>
              <a:rPr kumimoji="0" lang="zh-TW" altLang="en-US" sz="2000" dirty="0">
                <a:latin typeface="標楷體" pitchFamily="65" charset="-120"/>
                <a:ea typeface="標楷體" pitchFamily="65" charset="-120"/>
              </a:rPr>
              <a:t>       </a:t>
            </a:r>
            <a:r>
              <a:rPr kumimoji="0" lang="zh-TW" altLang="en-US" sz="2200" dirty="0">
                <a:latin typeface="標楷體" pitchFamily="65" charset="-120"/>
                <a:ea typeface="標楷體" pitchFamily="65" charset="-120"/>
              </a:rPr>
              <a:t>本年度</a:t>
            </a:r>
            <a:r>
              <a:rPr kumimoji="0" lang="zh-TW" altLang="en-US" sz="2200" dirty="0" smtClean="0">
                <a:latin typeface="標楷體" pitchFamily="65" charset="-120"/>
                <a:ea typeface="標楷體" pitchFamily="65" charset="-120"/>
              </a:rPr>
              <a:t>稽核期間原訂</a:t>
            </a:r>
            <a:r>
              <a:rPr kumimoji="0" lang="en-US" altLang="zh-TW" sz="2200" dirty="0" smtClean="0">
                <a:latin typeface="標楷體" pitchFamily="65" charset="-120"/>
                <a:ea typeface="標楷體" pitchFamily="65" charset="-120"/>
              </a:rPr>
              <a:t>104</a:t>
            </a:r>
            <a:r>
              <a:rPr kumimoji="0" lang="zh-TW" altLang="en-US" sz="2200" dirty="0" smtClean="0">
                <a:latin typeface="標楷體" pitchFamily="65" charset="-120"/>
                <a:ea typeface="標楷體" pitchFamily="65" charset="-120"/>
              </a:rPr>
              <a:t>年</a:t>
            </a:r>
            <a:r>
              <a:rPr kumimoji="0" lang="en-US" altLang="zh-TW" sz="2200" dirty="0" smtClean="0">
                <a:latin typeface="標楷體" pitchFamily="65" charset="-120"/>
                <a:ea typeface="標楷體" pitchFamily="65" charset="-120"/>
              </a:rPr>
              <a:t>10</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1</a:t>
            </a:r>
            <a:r>
              <a:rPr lang="zh-TW" altLang="en-US" sz="2200" dirty="0" smtClean="0">
                <a:latin typeface="標楷體" pitchFamily="65" charset="-120"/>
                <a:ea typeface="標楷體" pitchFamily="65" charset="-120"/>
              </a:rPr>
              <a:t>日至</a:t>
            </a:r>
            <a:r>
              <a:rPr lang="en-US" altLang="zh-TW" sz="2200" dirty="0" smtClean="0">
                <a:latin typeface="標楷體" pitchFamily="65" charset="-120"/>
                <a:ea typeface="標楷體" pitchFamily="65" charset="-120"/>
              </a:rPr>
              <a:t>105</a:t>
            </a:r>
            <a:r>
              <a:rPr lang="zh-TW" altLang="en-US" sz="2200" dirty="0" smtClean="0">
                <a:latin typeface="標楷體" pitchFamily="65" charset="-120"/>
                <a:ea typeface="標楷體" pitchFamily="65" charset="-120"/>
              </a:rPr>
              <a:t>年度</a:t>
            </a:r>
            <a:r>
              <a:rPr lang="en-US" altLang="zh-TW" sz="2200" dirty="0" smtClean="0">
                <a:latin typeface="標楷體" pitchFamily="65" charset="-120"/>
                <a:ea typeface="標楷體" pitchFamily="65" charset="-120"/>
              </a:rPr>
              <a:t>9</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30</a:t>
            </a:r>
            <a:r>
              <a:rPr lang="zh-TW" altLang="en-US" sz="2200" dirty="0" smtClean="0">
                <a:latin typeface="標楷體" pitchFamily="65" charset="-120"/>
                <a:ea typeface="標楷體" pitchFamily="65" charset="-120"/>
              </a:rPr>
              <a:t>日，惟為符合臺中市政府</a:t>
            </a:r>
            <a:r>
              <a:rPr lang="en-US" altLang="zh-TW" sz="2200" dirty="0" smtClean="0">
                <a:latin typeface="標楷體" pitchFamily="65" charset="-120"/>
                <a:ea typeface="標楷體" pitchFamily="65" charset="-120"/>
              </a:rPr>
              <a:t>106.1.25</a:t>
            </a:r>
            <a:r>
              <a:rPr lang="zh-TW" altLang="en-US" sz="2200" dirty="0">
                <a:latin typeface="標楷體" pitchFamily="65" charset="-120"/>
                <a:ea typeface="標楷體" pitchFamily="65" charset="-120"/>
              </a:rPr>
              <a:t>府授主五字第</a:t>
            </a:r>
            <a:r>
              <a:rPr lang="en-US" altLang="zh-TW" sz="2200" dirty="0">
                <a:latin typeface="標楷體" pitchFamily="65" charset="-120"/>
                <a:ea typeface="標楷體" pitchFamily="65" charset="-120"/>
              </a:rPr>
              <a:t>1060013973</a:t>
            </a:r>
            <a:r>
              <a:rPr lang="zh-TW" altLang="en-US" sz="2200" dirty="0">
                <a:latin typeface="標楷體" pitchFamily="65" charset="-120"/>
                <a:ea typeface="標楷體" pitchFamily="65" charset="-120"/>
              </a:rPr>
              <a:t>號函</a:t>
            </a:r>
            <a:r>
              <a:rPr lang="zh-TW" altLang="en-US" sz="2200" dirty="0" smtClean="0">
                <a:latin typeface="標楷體" pitchFamily="65" charset="-120"/>
                <a:ea typeface="標楷體" pitchFamily="65" charset="-120"/>
              </a:rPr>
              <a:t>，實地稽核時間與稽核期間應為二個月內，故將稽核期間延長調整至</a:t>
            </a:r>
            <a:r>
              <a:rPr lang="en-US" altLang="zh-TW" sz="2200" dirty="0" smtClean="0">
                <a:latin typeface="標楷體" pitchFamily="65" charset="-120"/>
                <a:ea typeface="標楷體" pitchFamily="65" charset="-120"/>
              </a:rPr>
              <a:t>105</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11</a:t>
            </a:r>
            <a:r>
              <a:rPr lang="zh-TW" altLang="en-US" sz="2200" dirty="0" smtClean="0">
                <a:latin typeface="標楷體" pitchFamily="65" charset="-120"/>
                <a:ea typeface="標楷體" pitchFamily="65" charset="-120"/>
              </a:rPr>
              <a:t>月</a:t>
            </a:r>
            <a:r>
              <a:rPr lang="en-US" altLang="zh-TW" sz="2200" dirty="0" smtClean="0">
                <a:latin typeface="標楷體" pitchFamily="65" charset="-120"/>
                <a:ea typeface="標楷體" pitchFamily="65" charset="-120"/>
              </a:rPr>
              <a:t>30</a:t>
            </a:r>
            <a:r>
              <a:rPr lang="zh-TW" altLang="en-US" sz="2200" dirty="0" smtClean="0">
                <a:latin typeface="標楷體" pitchFamily="65" charset="-120"/>
                <a:ea typeface="標楷體" pitchFamily="65" charset="-120"/>
              </a:rPr>
              <a:t>日，</a:t>
            </a:r>
            <a:r>
              <a:rPr lang="zh-TW" altLang="en-US" sz="2200" dirty="0">
                <a:latin typeface="標楷體" pitchFamily="65" charset="-120"/>
                <a:ea typeface="標楷體" pitchFamily="65" charset="-120"/>
              </a:rPr>
              <a:t>而</a:t>
            </a:r>
            <a:r>
              <a:rPr kumimoji="0" lang="zh-TW" altLang="en-US" sz="2200" dirty="0" smtClean="0">
                <a:latin typeface="標楷體" pitchFamily="65" charset="-120"/>
                <a:ea typeface="標楷體" pitchFamily="65" charset="-120"/>
              </a:rPr>
              <a:t>所</a:t>
            </a:r>
            <a:r>
              <a:rPr kumimoji="0" lang="zh-TW" altLang="en-US" sz="2200" dirty="0">
                <a:latin typeface="標楷體" pitchFamily="65" charset="-120"/>
                <a:ea typeface="標楷體" pitchFamily="65" charset="-120"/>
              </a:rPr>
              <a:t>決定稽核項目均依計畫預定期程</a:t>
            </a:r>
            <a:r>
              <a:rPr kumimoji="0" lang="zh-TW" altLang="en-US" sz="2200" dirty="0" smtClean="0">
                <a:latin typeface="標楷體" pitchFamily="65" charset="-120"/>
                <a:ea typeface="標楷體" pitchFamily="65" charset="-120"/>
              </a:rPr>
              <a:t>辦理。</a:t>
            </a:r>
            <a:r>
              <a:rPr kumimoji="0" lang="zh-TW" altLang="en-US" sz="2200" dirty="0">
                <a:latin typeface="標楷體" pitchFamily="65" charset="-120"/>
                <a:ea typeface="標楷體" pitchFamily="65" charset="-120"/>
              </a:rPr>
              <a:t>稽核人員於實地稽核時，針對稽核過程中所發現之問題業與受查單位主管進行面對面雙向討論，以進一步了解與釐清</a:t>
            </a:r>
            <a:r>
              <a:rPr kumimoji="0" lang="zh-TW" altLang="en-US" sz="2200" dirty="0" smtClean="0">
                <a:latin typeface="標楷體" pitchFamily="65" charset="-120"/>
                <a:ea typeface="標楷體" pitchFamily="65" charset="-120"/>
              </a:rPr>
              <a:t>。</a:t>
            </a:r>
            <a:endParaRPr kumimoji="0" lang="en-US" altLang="zh-TW" sz="2200" dirty="0" smtClean="0">
              <a:latin typeface="標楷體" pitchFamily="65" charset="-120"/>
              <a:ea typeface="標楷體" pitchFamily="65" charset="-120"/>
            </a:endParaRPr>
          </a:p>
          <a:p>
            <a:pPr algn="just">
              <a:lnSpc>
                <a:spcPct val="120000"/>
              </a:lnSpc>
              <a:spcBef>
                <a:spcPct val="20000"/>
              </a:spcBef>
              <a:buClr>
                <a:srgbClr val="CC0000"/>
              </a:buClr>
              <a:buSzPct val="85000"/>
              <a:buFont typeface="Wingdings" pitchFamily="2" charset="2"/>
              <a:buChar char="n"/>
            </a:pPr>
            <a:r>
              <a:rPr lang="zh-TW" altLang="en-US" sz="2800" b="1" dirty="0">
                <a:solidFill>
                  <a:srgbClr val="0000FF"/>
                </a:solidFill>
                <a:latin typeface="標楷體" pitchFamily="65" charset="-120"/>
                <a:ea typeface="標楷體" pitchFamily="65" charset="-120"/>
              </a:rPr>
              <a:t>稽核結果：</a:t>
            </a:r>
          </a:p>
          <a:p>
            <a:pPr algn="just">
              <a:lnSpc>
                <a:spcPct val="120000"/>
              </a:lnSpc>
              <a:spcBef>
                <a:spcPct val="20000"/>
              </a:spcBef>
              <a:buClr>
                <a:srgbClr val="CC0000"/>
              </a:buClr>
              <a:buSzPct val="85000"/>
              <a:buFont typeface="Wingdings" pitchFamily="2" charset="2"/>
              <a:buNone/>
            </a:pPr>
            <a:r>
              <a:rPr lang="zh-TW" altLang="en-US" sz="2400" dirty="0">
                <a:latin typeface="標楷體" pitchFamily="65" charset="-120"/>
                <a:ea typeface="標楷體" pitchFamily="65" charset="-120"/>
              </a:rPr>
              <a:t>    茲就本次稽核結果（如附表</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摘述如次： </a:t>
            </a:r>
            <a:endParaRPr lang="zh-TW" altLang="en-US" sz="2400" dirty="0">
              <a:solidFill>
                <a:srgbClr val="0000FF"/>
              </a:solidFill>
              <a:latin typeface="標楷體" pitchFamily="65" charset="-120"/>
              <a:ea typeface="標楷體" pitchFamily="65" charset="-120"/>
            </a:endParaRPr>
          </a:p>
          <a:p>
            <a:pPr marL="536575" lvl="1" indent="-274638">
              <a:lnSpc>
                <a:spcPct val="120000"/>
              </a:lnSpc>
              <a:buClr>
                <a:srgbClr val="0000FF"/>
              </a:buClr>
              <a:buSzPct val="80000"/>
              <a:buFont typeface="Wingdings" pitchFamily="2" charset="2"/>
              <a:buChar char="n"/>
            </a:pPr>
            <a:r>
              <a:rPr lang="zh-TW" altLang="en-US" sz="2400" b="1" dirty="0">
                <a:solidFill>
                  <a:srgbClr val="990000"/>
                </a:solidFill>
                <a:latin typeface="標楷體" pitchFamily="65" charset="-120"/>
                <a:ea typeface="標楷體" pitchFamily="65" charset="-120"/>
              </a:rPr>
              <a:t>稽核發現及結論：</a:t>
            </a:r>
            <a:r>
              <a:rPr lang="en-US" altLang="zh-TW" sz="2400" b="1" dirty="0">
                <a:solidFill>
                  <a:srgbClr val="990000"/>
                </a:solidFill>
                <a:latin typeface="標楷體" pitchFamily="65" charset="-120"/>
                <a:ea typeface="標楷體" pitchFamily="65" charset="-120"/>
              </a:rPr>
              <a:t>XXXX</a:t>
            </a:r>
            <a:r>
              <a:rPr lang="zh-TW" altLang="en-US" sz="2400" dirty="0">
                <a:latin typeface="Times New Roman" pitchFamily="18" charset="0"/>
                <a:ea typeface="標楷體" pitchFamily="65" charset="-120"/>
              </a:rPr>
              <a:t>。</a:t>
            </a:r>
          </a:p>
          <a:p>
            <a:pPr marL="536575" lvl="1" indent="-274638">
              <a:lnSpc>
                <a:spcPct val="120000"/>
              </a:lnSpc>
              <a:buClr>
                <a:srgbClr val="0000FF"/>
              </a:buClr>
              <a:buSzPct val="80000"/>
              <a:buFont typeface="Wingdings" pitchFamily="2" charset="2"/>
              <a:buChar char="n"/>
            </a:pPr>
            <a:r>
              <a:rPr lang="zh-TW" altLang="en-US" sz="2400" b="1" dirty="0">
                <a:solidFill>
                  <a:srgbClr val="990000"/>
                </a:solidFill>
                <a:latin typeface="標楷體" pitchFamily="65" charset="-120"/>
                <a:ea typeface="標楷體" pitchFamily="65" charset="-120"/>
              </a:rPr>
              <a:t>建議意見：</a:t>
            </a:r>
            <a:r>
              <a:rPr lang="en-US" altLang="zh-TW" sz="2400" b="1" dirty="0">
                <a:solidFill>
                  <a:srgbClr val="990000"/>
                </a:solidFill>
                <a:latin typeface="標楷體" pitchFamily="65" charset="-120"/>
                <a:ea typeface="標楷體" pitchFamily="65" charset="-120"/>
              </a:rPr>
              <a:t>XXXXX</a:t>
            </a:r>
            <a:r>
              <a:rPr lang="zh-TW" altLang="en-US" sz="2400" dirty="0">
                <a:latin typeface="Times New Roman" pitchFamily="18" charset="0"/>
                <a:ea typeface="標楷體" pitchFamily="65" charset="-120"/>
              </a:rPr>
              <a:t>。</a:t>
            </a:r>
            <a:endParaRPr lang="en-US" altLang="zh-TW" sz="2400" dirty="0">
              <a:latin typeface="Times New Roman" pitchFamily="18" charset="0"/>
              <a:ea typeface="標楷體" pitchFamily="65" charset="-120"/>
            </a:endParaRPr>
          </a:p>
          <a:p>
            <a:pPr marL="342900" indent="-342900" algn="just">
              <a:lnSpc>
                <a:spcPct val="110000"/>
              </a:lnSpc>
              <a:spcBef>
                <a:spcPct val="20000"/>
              </a:spcBef>
              <a:buClr>
                <a:srgbClr val="CC0000"/>
              </a:buClr>
              <a:buSzPct val="85000"/>
              <a:buFont typeface="Wingdings" pitchFamily="2" charset="2"/>
              <a:buNone/>
            </a:pPr>
            <a:endParaRPr kumimoji="0" lang="en-US" altLang="zh-TW" sz="2200" dirty="0">
              <a:latin typeface="標楷體" pitchFamily="65" charset="-120"/>
              <a:ea typeface="標楷體" pitchFamily="65" charset="-120"/>
            </a:endParaRPr>
          </a:p>
        </p:txBody>
      </p:sp>
      <p:sp>
        <p:nvSpPr>
          <p:cNvPr id="550916" name="Rectangle 4"/>
          <p:cNvSpPr>
            <a:spLocks noChangeArrowheads="1"/>
          </p:cNvSpPr>
          <p:nvPr/>
        </p:nvSpPr>
        <p:spPr bwMode="auto">
          <a:xfrm>
            <a:off x="179388" y="692150"/>
            <a:ext cx="89535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TW" altLang="en-US" sz="2800" b="1">
                <a:solidFill>
                  <a:srgbClr val="A50021"/>
                </a:solidFill>
                <a:effectLst>
                  <a:outerShdw blurRad="38100" dist="38100" dir="2700000" algn="tl">
                    <a:srgbClr val="C0C0C0"/>
                  </a:outerShdw>
                </a:effectLst>
                <a:ea typeface="標楷體" pitchFamily="65" charset="-120"/>
              </a:rPr>
              <a:t>範例</a:t>
            </a:r>
          </a:p>
        </p:txBody>
      </p:sp>
      <p:sp>
        <p:nvSpPr>
          <p:cNvPr id="7" name="投影片編號版面配置區 5"/>
          <p:cNvSpPr txBox="1">
            <a:spLocks noGrp="1"/>
          </p:cNvSpPr>
          <p:nvPr/>
        </p:nvSpPr>
        <p:spPr bwMode="auto">
          <a:xfrm>
            <a:off x="7734300" y="6383338"/>
            <a:ext cx="1452563" cy="457200"/>
          </a:xfrm>
          <a:prstGeom prst="rect">
            <a:avLst/>
          </a:prstGeom>
          <a:noFill/>
          <a:ln>
            <a:miter lim="800000"/>
            <a:headEnd/>
            <a:tailEnd/>
          </a:ln>
        </p:spPr>
        <p:txBody>
          <a:bodyPr/>
          <a:lstStyle/>
          <a:p>
            <a:pPr algn="r">
              <a:defRPr/>
            </a:pPr>
            <a:fld id="{BD5ECA39-BEA3-429D-9767-F9BBE11968CB}" type="slidenum">
              <a:rPr kumimoji="0" lang="en-US" altLang="zh-TW" sz="1000">
                <a:latin typeface="+mn-lt"/>
                <a:ea typeface="新細明體" pitchFamily="18" charset="-120"/>
              </a:rPr>
              <a:pPr algn="r">
                <a:defRPr/>
              </a:pPr>
              <a:t>58</a:t>
            </a:fld>
            <a:endParaRPr kumimoji="0" lang="en-US" altLang="zh-TW" sz="1000">
              <a:latin typeface="+mn-lt"/>
              <a:ea typeface="新細明體" pitchFamily="18" charset="-120"/>
            </a:endParaRPr>
          </a:p>
        </p:txBody>
      </p:sp>
    </p:spTree>
    <p:extLst>
      <p:ext uri="{BB962C8B-B14F-4D97-AF65-F5344CB8AC3E}">
        <p14:creationId xmlns:p14="http://schemas.microsoft.com/office/powerpoint/2010/main" val="20101177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idx="4294967295"/>
          </p:nvPr>
        </p:nvSpPr>
        <p:spPr>
          <a:xfrm>
            <a:off x="611188" y="260350"/>
            <a:ext cx="7772400" cy="630238"/>
          </a:xfrm>
        </p:spPr>
        <p:txBody>
          <a:bodyPr>
            <a:normAutofit fontScale="90000"/>
          </a:bodyPr>
          <a:lstStyle/>
          <a:p>
            <a:pPr>
              <a:defRPr/>
            </a:pPr>
            <a:r>
              <a:rPr lang="zh-TW" altLang="en-US" sz="40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稽核報告</a:t>
            </a:r>
            <a:r>
              <a:rPr lang="en-US" altLang="zh-TW" sz="28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(4/4)</a:t>
            </a:r>
          </a:p>
        </p:txBody>
      </p:sp>
      <p:sp>
        <p:nvSpPr>
          <p:cNvPr id="49155" name="Rectangle 10"/>
          <p:cNvSpPr>
            <a:spLocks noChangeArrowheads="1"/>
          </p:cNvSpPr>
          <p:nvPr/>
        </p:nvSpPr>
        <p:spPr bwMode="auto">
          <a:xfrm>
            <a:off x="179388" y="1268413"/>
            <a:ext cx="87137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algn="just">
              <a:lnSpc>
                <a:spcPct val="140000"/>
              </a:lnSpc>
              <a:spcBef>
                <a:spcPct val="20000"/>
              </a:spcBef>
              <a:buClr>
                <a:srgbClr val="CC0000"/>
              </a:buClr>
              <a:buSzPct val="85000"/>
              <a:buFont typeface="Wingdings" pitchFamily="2" charset="2"/>
              <a:buNone/>
            </a:pPr>
            <a:endParaRPr kumimoji="0" lang="zh-TW" altLang="en-US" sz="2800">
              <a:latin typeface="標楷體" pitchFamily="65" charset="-120"/>
              <a:ea typeface="標楷體" pitchFamily="65" charset="-120"/>
            </a:endParaRPr>
          </a:p>
          <a:p>
            <a:pPr marL="361950" indent="-361950" algn="just">
              <a:lnSpc>
                <a:spcPct val="140000"/>
              </a:lnSpc>
              <a:spcBef>
                <a:spcPct val="20000"/>
              </a:spcBef>
              <a:buClr>
                <a:srgbClr val="CC0000"/>
              </a:buClr>
              <a:buSzPct val="85000"/>
              <a:buFont typeface="Wingdings" pitchFamily="2" charset="2"/>
              <a:buNone/>
            </a:pPr>
            <a:endParaRPr kumimoji="0" lang="zh-TW" altLang="en-US" sz="2800">
              <a:latin typeface="標楷體" pitchFamily="65" charset="-120"/>
              <a:ea typeface="標楷體" pitchFamily="65" charset="-120"/>
            </a:endParaRPr>
          </a:p>
          <a:p>
            <a:pPr marL="361950" indent="-361950"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marL="361950" indent="-361950"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marL="361950" indent="-361950" algn="just">
              <a:lnSpc>
                <a:spcPct val="140000"/>
              </a:lnSpc>
              <a:spcBef>
                <a:spcPct val="20000"/>
              </a:spcBef>
              <a:buClr>
                <a:srgbClr val="0000FF"/>
              </a:buClr>
              <a:buSzPct val="85000"/>
              <a:buFont typeface="Wingdings" pitchFamily="2" charset="2"/>
              <a:buNone/>
            </a:pPr>
            <a:endParaRPr kumimoji="0" lang="zh-TW" altLang="en-US" sz="2400">
              <a:latin typeface="標楷體" pitchFamily="65" charset="-120"/>
              <a:ea typeface="標楷體" pitchFamily="65" charset="-120"/>
            </a:endParaRPr>
          </a:p>
          <a:p>
            <a:pPr marL="812800" lvl="1" indent="-269875" algn="just">
              <a:lnSpc>
                <a:spcPct val="140000"/>
              </a:lnSpc>
              <a:spcBef>
                <a:spcPct val="20000"/>
              </a:spcBef>
              <a:buClr>
                <a:srgbClr val="CC0000"/>
              </a:buClr>
              <a:buSzPct val="85000"/>
              <a:buFont typeface="Wingdings" pitchFamily="2" charset="2"/>
              <a:buChar char="Ø"/>
            </a:pPr>
            <a:endParaRPr kumimoji="0" lang="zh-TW" altLang="en-US" sz="2400">
              <a:latin typeface="標楷體" pitchFamily="65" charset="-120"/>
              <a:ea typeface="標楷體" pitchFamily="65" charset="-120"/>
            </a:endParaRPr>
          </a:p>
          <a:p>
            <a:pPr marL="361950" indent="-361950" algn="just">
              <a:lnSpc>
                <a:spcPct val="140000"/>
              </a:lnSpc>
              <a:spcBef>
                <a:spcPct val="20000"/>
              </a:spcBef>
              <a:buClr>
                <a:srgbClr val="CC0000"/>
              </a:buClr>
              <a:buSzPct val="85000"/>
              <a:buFont typeface="Wingdings" pitchFamily="2" charset="2"/>
              <a:buChar char="n"/>
            </a:pPr>
            <a:endParaRPr kumimoji="0" lang="zh-TW" altLang="en-US" sz="3200">
              <a:latin typeface="標楷體" pitchFamily="65" charset="-120"/>
              <a:ea typeface="標楷體" pitchFamily="65" charset="-120"/>
            </a:endParaRPr>
          </a:p>
          <a:p>
            <a:pPr marL="361950" indent="-361950" algn="just">
              <a:lnSpc>
                <a:spcPct val="140000"/>
              </a:lnSpc>
              <a:spcBef>
                <a:spcPct val="20000"/>
              </a:spcBef>
              <a:buClr>
                <a:srgbClr val="CC0000"/>
              </a:buClr>
              <a:buSzPct val="85000"/>
              <a:buFont typeface="Wingdings" pitchFamily="2" charset="2"/>
              <a:buNone/>
            </a:pPr>
            <a:r>
              <a:rPr kumimoji="0" lang="zh-TW" altLang="en-US" sz="2800">
                <a:solidFill>
                  <a:srgbClr val="0000FF"/>
                </a:solidFill>
                <a:latin typeface="標楷體" pitchFamily="65" charset="-120"/>
                <a:ea typeface="標楷體" pitchFamily="65" charset="-120"/>
              </a:rPr>
              <a:t>　　　</a:t>
            </a:r>
          </a:p>
          <a:p>
            <a:pPr marL="361950" indent="-361950" algn="just">
              <a:lnSpc>
                <a:spcPct val="140000"/>
              </a:lnSpc>
              <a:spcBef>
                <a:spcPct val="20000"/>
              </a:spcBef>
              <a:buClr>
                <a:srgbClr val="CC0000"/>
              </a:buClr>
              <a:buSzPct val="85000"/>
              <a:buFont typeface="Wingdings" pitchFamily="2" charset="2"/>
              <a:buNone/>
            </a:pPr>
            <a:endParaRPr kumimoji="0" lang="en-US" altLang="zh-TW" sz="2800">
              <a:solidFill>
                <a:srgbClr val="0000FF"/>
              </a:solidFill>
              <a:latin typeface="標楷體" pitchFamily="65" charset="-120"/>
              <a:ea typeface="標楷體" pitchFamily="65" charset="-120"/>
            </a:endParaRPr>
          </a:p>
          <a:p>
            <a:pPr marL="361950" indent="-361950" algn="just">
              <a:lnSpc>
                <a:spcPct val="140000"/>
              </a:lnSpc>
              <a:spcBef>
                <a:spcPct val="20000"/>
              </a:spcBef>
              <a:buClr>
                <a:srgbClr val="CC0000"/>
              </a:buClr>
              <a:buSzPct val="85000"/>
              <a:buFont typeface="Wingdings" pitchFamily="2" charset="2"/>
              <a:buChar char="Ø"/>
            </a:pPr>
            <a:endParaRPr kumimoji="0" lang="en-US" altLang="zh-TW" sz="2400">
              <a:latin typeface="標楷體" pitchFamily="65" charset="-120"/>
              <a:ea typeface="標楷體" pitchFamily="65" charset="-120"/>
            </a:endParaRPr>
          </a:p>
        </p:txBody>
      </p:sp>
      <p:sp>
        <p:nvSpPr>
          <p:cNvPr id="49156" name="AutoShape 4"/>
          <p:cNvSpPr>
            <a:spLocks noChangeArrowheads="1"/>
          </p:cNvSpPr>
          <p:nvPr/>
        </p:nvSpPr>
        <p:spPr bwMode="auto">
          <a:xfrm>
            <a:off x="179388" y="981075"/>
            <a:ext cx="8785225" cy="5543550"/>
          </a:xfrm>
          <a:prstGeom prst="flowChartAlternateProcess">
            <a:avLst/>
          </a:prstGeom>
          <a:noFill/>
          <a:ln w="28575"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52965" name="Rectangle 5"/>
          <p:cNvSpPr>
            <a:spLocks noChangeArrowheads="1"/>
          </p:cNvSpPr>
          <p:nvPr/>
        </p:nvSpPr>
        <p:spPr bwMode="auto">
          <a:xfrm>
            <a:off x="684213" y="981075"/>
            <a:ext cx="89535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TW" altLang="en-US" sz="2800" b="1">
                <a:solidFill>
                  <a:srgbClr val="A50021"/>
                </a:solidFill>
                <a:effectLst>
                  <a:outerShdw blurRad="38100" dist="38100" dir="2700000" algn="tl">
                    <a:srgbClr val="C0C0C0"/>
                  </a:outerShdw>
                </a:effectLst>
                <a:ea typeface="標楷體" pitchFamily="65" charset="-120"/>
              </a:rPr>
              <a:t>範例</a:t>
            </a:r>
          </a:p>
        </p:txBody>
      </p:sp>
      <p:graphicFrame>
        <p:nvGraphicFramePr>
          <p:cNvPr id="552966" name="Group 6"/>
          <p:cNvGraphicFramePr>
            <a:graphicFrameLocks noGrp="1"/>
          </p:cNvGraphicFramePr>
          <p:nvPr>
            <p:extLst>
              <p:ext uri="{D42A27DB-BD31-4B8C-83A1-F6EECF244321}">
                <p14:modId xmlns:p14="http://schemas.microsoft.com/office/powerpoint/2010/main" val="36743531"/>
              </p:ext>
            </p:extLst>
          </p:nvPr>
        </p:nvGraphicFramePr>
        <p:xfrm>
          <a:off x="468313" y="1773238"/>
          <a:ext cx="8208962" cy="4475798"/>
        </p:xfrm>
        <a:graphic>
          <a:graphicData uri="http://schemas.openxmlformats.org/drawingml/2006/table">
            <a:tbl>
              <a:tblPr/>
              <a:tblGrid>
                <a:gridCol w="647700"/>
                <a:gridCol w="1512887"/>
                <a:gridCol w="1727200"/>
                <a:gridCol w="2016125"/>
                <a:gridCol w="2305050"/>
              </a:tblGrid>
              <a:tr h="3238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項次</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稽核項目</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稽核發現</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稽核結論</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建議意見</a:t>
                      </a:r>
                      <a:endParaRPr kumimoji="1"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110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XXXX</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XXXXX</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XXXXX</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XXXXXX</a:t>
                      </a:r>
                      <a:endPar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2986" name="Rectangle 26"/>
          <p:cNvSpPr>
            <a:spLocks noChangeArrowheads="1"/>
          </p:cNvSpPr>
          <p:nvPr/>
        </p:nvSpPr>
        <p:spPr bwMode="auto">
          <a:xfrm>
            <a:off x="0" y="297180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zh-TW" altLang="en-US">
              <a:ea typeface="新細明體" pitchFamily="18" charset="-120"/>
            </a:endParaRPr>
          </a:p>
        </p:txBody>
      </p:sp>
      <p:sp>
        <p:nvSpPr>
          <p:cNvPr id="552987" name="Rectangle 27"/>
          <p:cNvSpPr>
            <a:spLocks noChangeArrowheads="1"/>
          </p:cNvSpPr>
          <p:nvPr/>
        </p:nvSpPr>
        <p:spPr bwMode="auto">
          <a:xfrm>
            <a:off x="3132138" y="1052513"/>
            <a:ext cx="2470150" cy="701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zh-TW" altLang="en-US" sz="2000" b="1">
                <a:latin typeface="標楷體" pitchFamily="65" charset="-120"/>
                <a:ea typeface="標楷體" pitchFamily="65" charset="-120"/>
              </a:rPr>
              <a:t>○○機關</a:t>
            </a:r>
            <a:endParaRPr lang="zh-TW" altLang="en-US" sz="2000">
              <a:ea typeface="新細明體" pitchFamily="18" charset="-120"/>
            </a:endParaRPr>
          </a:p>
          <a:p>
            <a:pPr algn="ctr" eaLnBrk="0" hangingPunct="0">
              <a:defRPr/>
            </a:pPr>
            <a:r>
              <a:rPr lang="zh-TW" altLang="en-US" sz="2000" b="1">
                <a:latin typeface="標楷體" pitchFamily="65" charset="-120"/>
                <a:ea typeface="標楷體" pitchFamily="65" charset="-120"/>
                <a:cs typeface="Times New Roman" pitchFamily="18" charset="0"/>
              </a:rPr>
              <a:t>○○年度稽核結果表</a:t>
            </a:r>
            <a:endParaRPr lang="zh-TW" altLang="en-US" sz="2000">
              <a:ea typeface="新細明體" pitchFamily="18" charset="-120"/>
            </a:endParaRPr>
          </a:p>
        </p:txBody>
      </p:sp>
      <p:sp>
        <p:nvSpPr>
          <p:cNvPr id="49180" name="Text Box 28"/>
          <p:cNvSpPr txBox="1">
            <a:spLocks noChangeArrowheads="1"/>
          </p:cNvSpPr>
          <p:nvPr/>
        </p:nvSpPr>
        <p:spPr bwMode="auto">
          <a:xfrm>
            <a:off x="7956550" y="1268413"/>
            <a:ext cx="800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charset="-120"/>
              </a:defRPr>
            </a:lvl1pPr>
            <a:lvl2pPr marL="742950" indent="-285750" eaLnBrk="0" hangingPunct="0">
              <a:defRPr kumimoji="1">
                <a:solidFill>
                  <a:schemeClr val="tx1"/>
                </a:solidFill>
                <a:latin typeface="Tahoma" pitchFamily="34" charset="0"/>
                <a:ea typeface="新細明體" charset="-120"/>
              </a:defRPr>
            </a:lvl2pPr>
            <a:lvl3pPr marL="1143000" indent="-228600" eaLnBrk="0" hangingPunct="0">
              <a:defRPr kumimoji="1">
                <a:solidFill>
                  <a:schemeClr val="tx1"/>
                </a:solidFill>
                <a:latin typeface="Tahoma" pitchFamily="34" charset="0"/>
                <a:ea typeface="新細明體" charset="-120"/>
              </a:defRPr>
            </a:lvl3pPr>
            <a:lvl4pPr marL="1600200" indent="-228600" eaLnBrk="0" hangingPunct="0">
              <a:defRPr kumimoji="1">
                <a:solidFill>
                  <a:schemeClr val="tx1"/>
                </a:solidFill>
                <a:latin typeface="Tahoma" pitchFamily="34" charset="0"/>
                <a:ea typeface="新細明體" charset="-120"/>
              </a:defRPr>
            </a:lvl4pPr>
            <a:lvl5pPr marL="2057400" indent="-228600" eaLnBrk="0" hangingPunct="0">
              <a:defRPr kumimoji="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charset="-120"/>
              </a:defRPr>
            </a:lvl9pPr>
          </a:lstStyle>
          <a:p>
            <a:pPr eaLnBrk="1" hangingPunct="1"/>
            <a:r>
              <a:rPr lang="zh-TW" altLang="en-US" sz="2000">
                <a:latin typeface="標楷體" pitchFamily="65" charset="-120"/>
                <a:ea typeface="標楷體" pitchFamily="65" charset="-120"/>
              </a:rPr>
              <a:t>附表</a:t>
            </a:r>
            <a:endParaRPr lang="zh-TW" altLang="en-US" sz="2000"/>
          </a:p>
        </p:txBody>
      </p:sp>
      <p:sp>
        <p:nvSpPr>
          <p:cNvPr id="7" name="投影片編號版面配置區 5"/>
          <p:cNvSpPr txBox="1">
            <a:spLocks noGrp="1"/>
          </p:cNvSpPr>
          <p:nvPr/>
        </p:nvSpPr>
        <p:spPr bwMode="auto">
          <a:xfrm>
            <a:off x="7734300" y="6383338"/>
            <a:ext cx="1452563" cy="457200"/>
          </a:xfrm>
          <a:prstGeom prst="rect">
            <a:avLst/>
          </a:prstGeom>
          <a:noFill/>
          <a:ln>
            <a:miter lim="800000"/>
            <a:headEnd/>
            <a:tailEnd/>
          </a:ln>
        </p:spPr>
        <p:txBody>
          <a:bodyPr/>
          <a:lstStyle/>
          <a:p>
            <a:pPr algn="r">
              <a:defRPr/>
            </a:pPr>
            <a:fld id="{C51E9CB0-9AB3-4921-8F02-83EF89F2DA56}" type="slidenum">
              <a:rPr kumimoji="0" lang="en-US" altLang="zh-TW" sz="1000">
                <a:latin typeface="+mn-lt"/>
                <a:ea typeface="新細明體" pitchFamily="18" charset="-120"/>
              </a:rPr>
              <a:pPr algn="r">
                <a:defRPr/>
              </a:pPr>
              <a:t>59</a:t>
            </a:fld>
            <a:endParaRPr kumimoji="0" lang="en-US" altLang="zh-TW" sz="1000">
              <a:latin typeface="+mn-lt"/>
              <a:ea typeface="新細明體" pitchFamily="18" charset="-120"/>
            </a:endParaRPr>
          </a:p>
        </p:txBody>
      </p:sp>
    </p:spTree>
    <p:extLst>
      <p:ext uri="{BB962C8B-B14F-4D97-AF65-F5344CB8AC3E}">
        <p14:creationId xmlns:p14="http://schemas.microsoft.com/office/powerpoint/2010/main" val="203550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pPr marL="0" indent="0" algn="ctr">
              <a:buNone/>
            </a:pPr>
            <a:endParaRPr lang="en-US" altLang="zh-TW" sz="4400" dirty="0" smtClean="0"/>
          </a:p>
          <a:p>
            <a:pPr marL="0" indent="0" algn="ctr">
              <a:buNone/>
            </a:pPr>
            <a:endParaRPr lang="en-US" altLang="zh-TW" sz="4400" dirty="0"/>
          </a:p>
          <a:p>
            <a:pPr marL="0" indent="0" algn="ctr">
              <a:buNone/>
            </a:pPr>
            <a:r>
              <a:rPr lang="zh-TW" altLang="en-US" sz="4400" dirty="0" smtClean="0"/>
              <a:t>內部稽核流程</a:t>
            </a:r>
            <a:endParaRPr lang="zh-TW" altLang="en-US" sz="4400" dirty="0"/>
          </a:p>
        </p:txBody>
      </p:sp>
    </p:spTree>
    <p:extLst>
      <p:ext uri="{BB962C8B-B14F-4D97-AF65-F5344CB8AC3E}">
        <p14:creationId xmlns:p14="http://schemas.microsoft.com/office/powerpoint/2010/main" val="182441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100013"/>
            <a:ext cx="8229600" cy="1143001"/>
          </a:xfrm>
        </p:spPr>
        <p:txBody>
          <a:bodyPr/>
          <a:lstStyle/>
          <a:p>
            <a:pPr>
              <a:defRPr/>
            </a:pPr>
            <a:r>
              <a:rPr lang="zh-TW" altLang="en-US" sz="4000" dirty="0" smtClean="0">
                <a:solidFill>
                  <a:srgbClr val="A50021"/>
                </a:solidFill>
                <a:effectLst>
                  <a:outerShdw blurRad="38100" dist="38100" dir="2700000" algn="tl">
                    <a:srgbClr val="C0C0C0"/>
                  </a:outerShdw>
                </a:effectLst>
                <a:latin typeface="文鼎中特廣告體" panose="02010609010101010101" pitchFamily="49" charset="-120"/>
                <a:ea typeface="文鼎中特廣告體" panose="02010609010101010101" pitchFamily="49" charset="-120"/>
                <a:cs typeface="文鼎中特廣告體" panose="02010609010101010101" pitchFamily="49" charset="-120"/>
              </a:rPr>
              <a:t>分送稽核報告</a:t>
            </a:r>
          </a:p>
        </p:txBody>
      </p:sp>
      <p:sp>
        <p:nvSpPr>
          <p:cNvPr id="553987" name="Text Box 3"/>
          <p:cNvSpPr txBox="1">
            <a:spLocks noChangeArrowheads="1"/>
          </p:cNvSpPr>
          <p:nvPr/>
        </p:nvSpPr>
        <p:spPr bwMode="auto">
          <a:xfrm>
            <a:off x="396875" y="836613"/>
            <a:ext cx="8351838" cy="822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63538" indent="-363538">
              <a:spcBef>
                <a:spcPct val="50000"/>
              </a:spcBef>
              <a:buClr>
                <a:srgbClr val="FF0000"/>
              </a:buClr>
              <a:buFont typeface="Wingdings" pitchFamily="2" charset="2"/>
              <a:buChar char="n"/>
              <a:defRPr/>
            </a:pPr>
            <a:r>
              <a:rPr lang="zh-TW" altLang="en-US" sz="2400">
                <a:ea typeface="標楷體" pitchFamily="65" charset="-120"/>
              </a:rPr>
              <a:t>分送內部稽核報告，請相關單位就內部控制缺失確實檢討改善，以利後續追蹤改善情形。</a:t>
            </a:r>
          </a:p>
        </p:txBody>
      </p:sp>
      <p:sp>
        <p:nvSpPr>
          <p:cNvPr id="50180" name="AutoShape 4"/>
          <p:cNvSpPr>
            <a:spLocks noChangeArrowheads="1"/>
          </p:cNvSpPr>
          <p:nvPr/>
        </p:nvSpPr>
        <p:spPr bwMode="auto">
          <a:xfrm>
            <a:off x="179388" y="1700213"/>
            <a:ext cx="8785225" cy="4824412"/>
          </a:xfrm>
          <a:prstGeom prst="flowChartAlternateProcess">
            <a:avLst/>
          </a:prstGeom>
          <a:noFill/>
          <a:ln w="28575"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 name="投影片編號版面配置區 5"/>
          <p:cNvSpPr txBox="1">
            <a:spLocks noGrp="1"/>
          </p:cNvSpPr>
          <p:nvPr/>
        </p:nvSpPr>
        <p:spPr bwMode="auto">
          <a:xfrm>
            <a:off x="7734300" y="6383338"/>
            <a:ext cx="1452563" cy="457200"/>
          </a:xfrm>
          <a:prstGeom prst="rect">
            <a:avLst/>
          </a:prstGeom>
          <a:noFill/>
          <a:ln>
            <a:miter lim="800000"/>
            <a:headEnd/>
            <a:tailEnd/>
          </a:ln>
        </p:spPr>
        <p:txBody>
          <a:bodyPr/>
          <a:lstStyle/>
          <a:p>
            <a:pPr algn="r">
              <a:defRPr/>
            </a:pPr>
            <a:fld id="{5A4B735E-47C9-4E9A-966C-0632E9DB9C40}" type="slidenum">
              <a:rPr kumimoji="0" lang="en-US" altLang="zh-TW" sz="1000">
                <a:latin typeface="+mn-lt"/>
                <a:ea typeface="新細明體" pitchFamily="18" charset="-120"/>
              </a:rPr>
              <a:pPr algn="r">
                <a:defRPr/>
              </a:pPr>
              <a:t>60</a:t>
            </a:fld>
            <a:endParaRPr kumimoji="0" lang="en-US" altLang="zh-TW" sz="1000">
              <a:latin typeface="+mn-lt"/>
              <a:ea typeface="新細明體" pitchFamily="18" charset="-120"/>
            </a:endParaRPr>
          </a:p>
        </p:txBody>
      </p:sp>
      <p:sp>
        <p:nvSpPr>
          <p:cNvPr id="553990" name="Text Box 6"/>
          <p:cNvSpPr txBox="1">
            <a:spLocks noChangeArrowheads="1"/>
          </p:cNvSpPr>
          <p:nvPr/>
        </p:nvSpPr>
        <p:spPr bwMode="auto">
          <a:xfrm>
            <a:off x="900113" y="2060575"/>
            <a:ext cx="7200900" cy="41195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150000"/>
              </a:lnSpc>
              <a:defRPr/>
            </a:pPr>
            <a:r>
              <a:rPr lang="zh-TW" altLang="en-US" sz="2000" b="1" dirty="0">
                <a:latin typeface="標楷體" pitchFamily="65" charset="-120"/>
                <a:ea typeface="標楷體" pitchFamily="65" charset="-120"/>
              </a:rPr>
              <a:t>○○機關函</a:t>
            </a:r>
          </a:p>
          <a:p>
            <a:pPr>
              <a:defRPr/>
            </a:pPr>
            <a:r>
              <a:rPr lang="zh-TW" altLang="en-US" sz="1200" dirty="0">
                <a:latin typeface="標楷體" pitchFamily="65" charset="-120"/>
                <a:ea typeface="標楷體" pitchFamily="65" charset="-120"/>
              </a:rPr>
              <a:t>				</a:t>
            </a:r>
          </a:p>
          <a:p>
            <a:pPr>
              <a:defRPr/>
            </a:pPr>
            <a:r>
              <a:rPr lang="zh-TW" altLang="en-US" sz="1200" dirty="0">
                <a:latin typeface="標楷體" pitchFamily="65" charset="-120"/>
                <a:ea typeface="標楷體" pitchFamily="65" charset="-120"/>
              </a:rPr>
              <a:t>					機關地址：</a:t>
            </a:r>
          </a:p>
          <a:p>
            <a:pPr>
              <a:defRPr/>
            </a:pPr>
            <a:r>
              <a:rPr lang="zh-TW" altLang="en-US" sz="1200" dirty="0">
                <a:latin typeface="標楷體" pitchFamily="65" charset="-120"/>
                <a:ea typeface="標楷體" pitchFamily="65" charset="-120"/>
              </a:rPr>
              <a:t>					傳真：</a:t>
            </a:r>
            <a:r>
              <a:rPr lang="zh-TW" altLang="en-US" sz="1400" dirty="0">
                <a:latin typeface="標楷體" pitchFamily="65" charset="-120"/>
                <a:ea typeface="標楷體" pitchFamily="65" charset="-120"/>
              </a:rPr>
              <a:t> </a:t>
            </a:r>
          </a:p>
          <a:p>
            <a:pPr>
              <a:defRPr/>
            </a:pPr>
            <a:r>
              <a:rPr lang="zh-TW" altLang="en-US" sz="1600" dirty="0">
                <a:latin typeface="標楷體" pitchFamily="65" charset="-120"/>
                <a:ea typeface="標楷體" pitchFamily="65" charset="-120"/>
              </a:rPr>
              <a:t>受文者：如行文單位</a:t>
            </a:r>
          </a:p>
          <a:p>
            <a:pPr>
              <a:defRPr/>
            </a:pPr>
            <a:endParaRPr lang="zh-TW" altLang="en-US" sz="1600" dirty="0">
              <a:latin typeface="標楷體" pitchFamily="65" charset="-120"/>
              <a:ea typeface="標楷體" pitchFamily="65" charset="-120"/>
            </a:endParaRPr>
          </a:p>
          <a:p>
            <a:pPr>
              <a:defRPr/>
            </a:pPr>
            <a:r>
              <a:rPr lang="zh-TW" altLang="en-US" sz="1600" dirty="0">
                <a:latin typeface="標楷體" pitchFamily="65" charset="-120"/>
                <a:ea typeface="標楷體" pitchFamily="65" charset="-120"/>
              </a:rPr>
              <a:t>發文日期：中華民國</a:t>
            </a:r>
            <a:r>
              <a:rPr lang="en-US" altLang="zh-TW" sz="1600" dirty="0">
                <a:latin typeface="標楷體" pitchFamily="65" charset="-120"/>
                <a:ea typeface="標楷體" pitchFamily="65" charset="-120"/>
              </a:rPr>
              <a:t>100</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12</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11</a:t>
            </a:r>
            <a:r>
              <a:rPr lang="zh-TW" altLang="en-US" sz="1600" dirty="0">
                <a:latin typeface="標楷體" pitchFamily="65" charset="-120"/>
                <a:ea typeface="標楷體" pitchFamily="65" charset="-120"/>
              </a:rPr>
              <a:t>日</a:t>
            </a:r>
          </a:p>
          <a:p>
            <a:pPr>
              <a:defRPr/>
            </a:pPr>
            <a:r>
              <a:rPr lang="zh-TW" altLang="en-US" sz="1600" dirty="0">
                <a:latin typeface="標楷體" pitchFamily="65" charset="-120"/>
                <a:ea typeface="標楷體" pitchFamily="65" charset="-120"/>
              </a:rPr>
              <a:t>發文字號：○○字第</a:t>
            </a:r>
            <a:r>
              <a:rPr lang="en-US" altLang="zh-TW" sz="1600" dirty="0">
                <a:latin typeface="標楷體" pitchFamily="65" charset="-120"/>
                <a:ea typeface="標楷體" pitchFamily="65" charset="-120"/>
              </a:rPr>
              <a:t>1000600001</a:t>
            </a:r>
            <a:r>
              <a:rPr lang="zh-TW" altLang="en-US" sz="1600" dirty="0">
                <a:latin typeface="標楷體" pitchFamily="65" charset="-120"/>
                <a:ea typeface="標楷體" pitchFamily="65" charset="-120"/>
              </a:rPr>
              <a:t>號</a:t>
            </a:r>
          </a:p>
          <a:p>
            <a:pPr>
              <a:defRPr/>
            </a:pPr>
            <a:r>
              <a:rPr lang="zh-TW" altLang="en-US" sz="1600" dirty="0">
                <a:latin typeface="標楷體" pitchFamily="65" charset="-120"/>
                <a:ea typeface="標楷體" pitchFamily="65" charset="-120"/>
              </a:rPr>
              <a:t>速別：普通件</a:t>
            </a:r>
          </a:p>
          <a:p>
            <a:pPr>
              <a:defRPr/>
            </a:pPr>
            <a:r>
              <a:rPr lang="zh-TW" altLang="en-US" sz="1600" dirty="0">
                <a:latin typeface="標楷體" pitchFamily="65" charset="-120"/>
                <a:ea typeface="標楷體" pitchFamily="65" charset="-120"/>
              </a:rPr>
              <a:t>密等及解密條件或保密期限：</a:t>
            </a:r>
          </a:p>
          <a:p>
            <a:pPr>
              <a:defRPr/>
            </a:pPr>
            <a:r>
              <a:rPr lang="zh-TW" altLang="en-US" sz="1600" dirty="0">
                <a:latin typeface="標楷體" pitchFamily="65" charset="-120"/>
                <a:ea typeface="標楷體" pitchFamily="65" charset="-120"/>
              </a:rPr>
              <a:t>附件：如主旨</a:t>
            </a:r>
          </a:p>
          <a:p>
            <a:pPr>
              <a:defRPr/>
            </a:pPr>
            <a:r>
              <a:rPr lang="zh-TW" altLang="en-US" sz="1600" dirty="0">
                <a:latin typeface="標楷體" pitchFamily="65" charset="-120"/>
                <a:ea typeface="標楷體" pitchFamily="65" charset="-120"/>
              </a:rPr>
              <a:t>主旨：檢送○○機關本</a:t>
            </a:r>
            <a:r>
              <a:rPr lang="zh-TW" altLang="en-US" sz="1600" dirty="0" smtClean="0">
                <a:latin typeface="標楷體" pitchFamily="65" charset="-120"/>
                <a:ea typeface="標楷體" pitchFamily="65" charset="-120"/>
              </a:rPr>
              <a:t>（</a:t>
            </a:r>
            <a:r>
              <a:rPr lang="en-US" altLang="zh-TW" sz="1600" dirty="0" smtClean="0">
                <a:latin typeface="標楷體" pitchFamily="65" charset="-120"/>
                <a:ea typeface="標楷體" pitchFamily="65" charset="-120"/>
              </a:rPr>
              <a:t>105</a:t>
            </a:r>
            <a:r>
              <a:rPr lang="zh-TW" altLang="en-US" sz="1600" dirty="0" smtClean="0">
                <a:latin typeface="標楷體" pitchFamily="65" charset="-120"/>
                <a:ea typeface="標楷體" pitchFamily="65" charset="-120"/>
              </a:rPr>
              <a:t>）</a:t>
            </a:r>
            <a:r>
              <a:rPr lang="zh-TW" altLang="en-US" sz="1600" dirty="0">
                <a:latin typeface="標楷體" pitchFamily="65" charset="-120"/>
                <a:ea typeface="標楷體" pitchFamily="65" charset="-120"/>
              </a:rPr>
              <a:t>年度第</a:t>
            </a:r>
            <a:r>
              <a:rPr lang="en-US" altLang="zh-TW" sz="1600" dirty="0">
                <a:latin typeface="標楷體" pitchFamily="65" charset="-120"/>
                <a:ea typeface="標楷體" pitchFamily="65" charset="-120"/>
              </a:rPr>
              <a:t>1</a:t>
            </a:r>
            <a:r>
              <a:rPr lang="zh-TW" altLang="en-US" sz="1600" dirty="0">
                <a:latin typeface="標楷體" pitchFamily="65" charset="-120"/>
                <a:ea typeface="標楷體" pitchFamily="65" charset="-120"/>
              </a:rPr>
              <a:t>次稽核報告，請就所列內部控制缺失確實檢討改善，以利後續追蹤改善情形，請  查照。</a:t>
            </a:r>
          </a:p>
          <a:p>
            <a:pPr>
              <a:defRPr/>
            </a:pPr>
            <a:endParaRPr lang="zh-TW" altLang="en-US" sz="1600" dirty="0">
              <a:latin typeface="標楷體" pitchFamily="65" charset="-120"/>
              <a:ea typeface="標楷體" pitchFamily="65" charset="-120"/>
            </a:endParaRPr>
          </a:p>
          <a:p>
            <a:pPr>
              <a:defRPr/>
            </a:pPr>
            <a:r>
              <a:rPr lang="zh-TW" altLang="en-US" sz="1200" dirty="0">
                <a:latin typeface="標楷體" pitchFamily="65" charset="-120"/>
                <a:ea typeface="標楷體" pitchFamily="65" charset="-120"/>
              </a:rPr>
              <a:t>正本：○○機關○○單位</a:t>
            </a:r>
          </a:p>
          <a:p>
            <a:pPr>
              <a:defRPr/>
            </a:pPr>
            <a:r>
              <a:rPr lang="zh-TW" altLang="en-US" sz="1200" dirty="0">
                <a:latin typeface="標楷體" pitchFamily="65" charset="-120"/>
                <a:ea typeface="標楷體" pitchFamily="65" charset="-120"/>
              </a:rPr>
              <a:t>副本：</a:t>
            </a:r>
          </a:p>
          <a:p>
            <a:pPr>
              <a:defRPr/>
            </a:pPr>
            <a:endParaRPr lang="zh-TW" altLang="en-US" sz="1200" dirty="0">
              <a:latin typeface="標楷體" pitchFamily="65" charset="-120"/>
              <a:ea typeface="標楷體" pitchFamily="65" charset="-120"/>
            </a:endParaRPr>
          </a:p>
        </p:txBody>
      </p:sp>
      <p:sp>
        <p:nvSpPr>
          <p:cNvPr id="553991" name="Rectangle 7"/>
          <p:cNvSpPr>
            <a:spLocks noChangeArrowheads="1"/>
          </p:cNvSpPr>
          <p:nvPr/>
        </p:nvSpPr>
        <p:spPr bwMode="auto">
          <a:xfrm>
            <a:off x="539750" y="1844675"/>
            <a:ext cx="89535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zh-TW" altLang="en-US" sz="2800" b="1">
                <a:solidFill>
                  <a:srgbClr val="A50021"/>
                </a:solidFill>
                <a:effectLst>
                  <a:outerShdw blurRad="38100" dist="38100" dir="2700000" algn="tl">
                    <a:srgbClr val="C0C0C0"/>
                  </a:outerShdw>
                </a:effectLst>
                <a:ea typeface="標楷體" pitchFamily="65" charset="-120"/>
              </a:rPr>
              <a:t>範例</a:t>
            </a:r>
          </a:p>
        </p:txBody>
      </p:sp>
    </p:spTree>
    <p:extLst>
      <p:ext uri="{BB962C8B-B14F-4D97-AF65-F5344CB8AC3E}">
        <p14:creationId xmlns:p14="http://schemas.microsoft.com/office/powerpoint/2010/main" val="2036588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sz="quarter" idx="13"/>
          </p:nvPr>
        </p:nvSpPr>
        <p:spPr/>
        <p:txBody>
          <a:bodyPr/>
          <a:lstStyle/>
          <a:p>
            <a:pPr marL="0" indent="0">
              <a:buNone/>
            </a:pPr>
            <a:r>
              <a:rPr lang="zh-TW" altLang="en-US"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rPr>
              <a:t>結語</a:t>
            </a:r>
            <a:endParaRPr lang="en-US" altLang="zh-TW" dirty="0" smtClean="0">
              <a:latin typeface="文鼎中特廣告體" panose="02010609010101010101" pitchFamily="49" charset="-120"/>
              <a:ea typeface="文鼎中特廣告體" panose="02010609010101010101" pitchFamily="49" charset="-120"/>
              <a:cs typeface="文鼎中特廣告體" panose="02010609010101010101" pitchFamily="49" charset="-120"/>
            </a:endParaRPr>
          </a:p>
          <a:p>
            <a:pPr marL="719138" indent="-719138">
              <a:buNone/>
            </a:pPr>
            <a:r>
              <a:rPr lang="zh-TW" altLang="en-US" dirty="0">
                <a:latin typeface="微軟正黑體" panose="020B0604030504040204" pitchFamily="34" charset="-120"/>
                <a:ea typeface="微軟正黑體" panose="020B0604030504040204" pitchFamily="34" charset="-120"/>
              </a:rPr>
              <a:t>一</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hlinkClick r:id="rId2" action="ppaction://hlinkfile"/>
              </a:rPr>
              <a:t>105</a:t>
            </a:r>
            <a:r>
              <a:rPr lang="zh-TW" altLang="en-US" dirty="0" smtClean="0">
                <a:latin typeface="微軟正黑體" panose="020B0604030504040204" pitchFamily="34" charset="-120"/>
                <a:ea typeface="微軟正黑體" panose="020B0604030504040204" pitchFamily="34" charset="-120"/>
                <a:hlinkClick r:id="rId2" action="ppaction://hlinkfile"/>
              </a:rPr>
              <a:t>年度龍井區公所內部稽核工作分派</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719138" indent="-719138">
              <a:buNone/>
            </a:pPr>
            <a:r>
              <a:rPr lang="zh-TW" altLang="en-US" dirty="0">
                <a:latin typeface="微軟正黑體" panose="020B0604030504040204" pitchFamily="34" charset="-120"/>
                <a:ea typeface="微軟正黑體" panose="020B0604030504040204" pitchFamily="34" charset="-120"/>
              </a:rPr>
              <a:t>二、</a:t>
            </a:r>
            <a:r>
              <a:rPr lang="en-US" altLang="zh-TW" dirty="0" smtClean="0">
                <a:latin typeface="微軟正黑體" panose="020B0604030504040204" pitchFamily="34" charset="-120"/>
                <a:ea typeface="微軟正黑體" panose="020B0604030504040204" pitchFamily="34" charset="-120"/>
              </a:rPr>
              <a:t>21</a:t>
            </a:r>
            <a:r>
              <a:rPr lang="zh-TW" altLang="en-US" dirty="0">
                <a:latin typeface="微軟正黑體" panose="020B0604030504040204" pitchFamily="34" charset="-120"/>
                <a:ea typeface="微軟正黑體" panose="020B0604030504040204" pitchFamily="34" charset="-120"/>
              </a:rPr>
              <a:t>世紀，沒有危機感是最大的危機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哈佛商學院教授理查德</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帕斯卡爾</a:t>
            </a:r>
            <a:r>
              <a:rPr lang="en-US" altLang="zh-TW" dirty="0">
                <a:latin typeface="微軟正黑體" panose="020B0604030504040204" pitchFamily="34" charset="-120"/>
                <a:ea typeface="微軟正黑體" panose="020B0604030504040204" pitchFamily="34" charset="-120"/>
              </a:rPr>
              <a:t>)</a:t>
            </a:r>
          </a:p>
          <a:p>
            <a:pPr marL="719138" indent="-719138">
              <a:buNone/>
            </a:pPr>
            <a:r>
              <a:rPr lang="zh-TW" altLang="en-US" dirty="0" smtClean="0">
                <a:latin typeface="微軟正黑體" panose="020B0604030504040204" pitchFamily="34" charset="-120"/>
                <a:ea typeface="微軟正黑體" panose="020B0604030504040204" pitchFamily="34" charset="-120"/>
              </a:rPr>
              <a:t>三、</a:t>
            </a:r>
            <a:r>
              <a:rPr lang="zh-TW" altLang="en-US" dirty="0">
                <a:latin typeface="微軟正黑體" panose="020B0604030504040204" pitchFamily="34" charset="-120"/>
                <a:ea typeface="微軟正黑體" panose="020B0604030504040204" pitchFamily="34" charset="-120"/>
              </a:rPr>
              <a:t>企業的核心競爭力，就在於執行力。沒有執行力，一切都是空談。</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26690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b="18158"/>
          <a:stretch/>
        </p:blipFill>
        <p:spPr>
          <a:xfrm>
            <a:off x="2568761" y="1824699"/>
            <a:ext cx="3962400" cy="1177434"/>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013" y="3857973"/>
            <a:ext cx="2039364" cy="1443236"/>
          </a:xfrm>
          <a:prstGeom prst="rect">
            <a:avLst/>
          </a:prstGeom>
        </p:spPr>
      </p:pic>
      <p:sp>
        <p:nvSpPr>
          <p:cNvPr id="10" name="文字方塊 9"/>
          <p:cNvSpPr txBox="1"/>
          <p:nvPr/>
        </p:nvSpPr>
        <p:spPr>
          <a:xfrm>
            <a:off x="5337574" y="5445224"/>
            <a:ext cx="3198242" cy="461665"/>
          </a:xfrm>
          <a:prstGeom prst="rect">
            <a:avLst/>
          </a:prstGeom>
          <a:noFill/>
        </p:spPr>
        <p:txBody>
          <a:bodyPr wrap="square" rtlCol="0">
            <a:spAutoFit/>
          </a:bodyPr>
          <a:lstStyle/>
          <a:p>
            <a:r>
              <a:rPr lang="zh-TW" altLang="en-US" sz="2400" b="1" dirty="0" smtClean="0"/>
              <a:t>                陳玉梅敬上</a:t>
            </a:r>
            <a:endParaRPr lang="zh-TW" altLang="en-US" sz="2400" b="1" dirty="0"/>
          </a:p>
        </p:txBody>
      </p:sp>
      <p:sp>
        <p:nvSpPr>
          <p:cNvPr id="2" name="內容版面配置區 1"/>
          <p:cNvSpPr>
            <a:spLocks noGrp="1"/>
          </p:cNvSpPr>
          <p:nvPr>
            <p:ph idx="1"/>
          </p:nvPr>
        </p:nvSpPr>
        <p:spPr>
          <a:xfrm>
            <a:off x="1023167" y="836712"/>
            <a:ext cx="7498080" cy="5193287"/>
          </a:xfrm>
        </p:spPr>
        <p:txBody>
          <a:bodyPr/>
          <a:lstStyle/>
          <a:p>
            <a:endParaRPr lang="zh-TW" altLang="en-US" dirty="0"/>
          </a:p>
        </p:txBody>
      </p:sp>
    </p:spTree>
    <p:extLst>
      <p:ext uri="{BB962C8B-B14F-4D97-AF65-F5344CB8AC3E}">
        <p14:creationId xmlns:p14="http://schemas.microsoft.com/office/powerpoint/2010/main" val="108324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03166899"/>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32656"/>
            <a:ext cx="3744416" cy="1152128"/>
          </a:xfrm>
          <a:prstGeom prst="rect">
            <a:avLst/>
          </a:prstGeom>
          <a:noFill/>
          <a:ln>
            <a:noFill/>
          </a:ln>
          <a:effectLst>
            <a:glow rad="101600">
              <a:schemeClr val="accent1">
                <a:alpha val="40000"/>
              </a:schemeClr>
            </a:glow>
            <a:outerShdw dist="35921" dir="2700000" algn="ctr" rotWithShape="0">
              <a:schemeClr val="bg2"/>
            </a:outerShdw>
            <a:softEdge rad="31750"/>
          </a:effectLst>
          <a:scene3d>
            <a:camera prst="orthographicFront"/>
            <a:lightRig rig="soft" dir="t">
              <a:rot lat="0" lon="0" rev="0"/>
            </a:lightRig>
          </a:scene3d>
          <a:sp3d prstMaterial="plastic">
            <a:bevelT w="12700"/>
            <a:bevelB w="190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4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0728"/>
            <a:ext cx="8229600" cy="5145435"/>
          </a:xfrm>
        </p:spPr>
        <p:txBody>
          <a:bodyPr>
            <a:normAutofit/>
          </a:bodyPr>
          <a:lstStyle/>
          <a:p>
            <a:pPr marL="0" indent="0" algn="ctr">
              <a:buNone/>
            </a:pPr>
            <a:endParaRPr lang="en-US" altLang="zh-TW" sz="4400" dirty="0" smtClean="0"/>
          </a:p>
          <a:p>
            <a:pPr marL="0" indent="0" algn="ctr">
              <a:buNone/>
            </a:pPr>
            <a:endParaRPr lang="en-US" altLang="zh-TW" sz="4400" dirty="0"/>
          </a:p>
          <a:p>
            <a:pPr marL="0" indent="0" algn="ctr">
              <a:buNone/>
            </a:pPr>
            <a:r>
              <a:rPr lang="zh-TW" altLang="en-US" sz="4400" dirty="0" smtClean="0"/>
              <a:t>內部稽核技巧</a:t>
            </a:r>
            <a:endParaRPr lang="zh-TW" altLang="en-US" sz="4400" dirty="0"/>
          </a:p>
        </p:txBody>
      </p:sp>
    </p:spTree>
    <p:extLst>
      <p:ext uri="{BB962C8B-B14F-4D97-AF65-F5344CB8AC3E}">
        <p14:creationId xmlns:p14="http://schemas.microsoft.com/office/powerpoint/2010/main" val="1724153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zh-TW" altLang="en-US" dirty="0">
                <a:latin typeface="文鼎中特廣告體" panose="02010609010101010101" pitchFamily="49" charset="-120"/>
                <a:ea typeface="文鼎中特廣告體" panose="02010609010101010101" pitchFamily="49" charset="-120"/>
                <a:cs typeface="文鼎中特廣告體" panose="02010609010101010101" pitchFamily="49" charset="-120"/>
              </a:rPr>
              <a:t>內部稽核人員應有之素養</a:t>
            </a:r>
          </a:p>
        </p:txBody>
      </p:sp>
      <p:sp>
        <p:nvSpPr>
          <p:cNvPr id="4" name="文字版面配置區 2"/>
          <p:cNvSpPr>
            <a:spLocks noGrp="1"/>
          </p:cNvSpPr>
          <p:nvPr>
            <p:ph idx="1"/>
          </p:nvPr>
        </p:nvSpPr>
        <p:spPr/>
        <p:txBody>
          <a:bodyPr>
            <a:normAutofit fontScale="92500" lnSpcReduction="20000"/>
          </a:bodyPr>
          <a:lstStyle/>
          <a:p>
            <a:pPr marL="622300"/>
            <a:r>
              <a:rPr lang="zh-TW" altLang="en-US" dirty="0" smtClean="0">
                <a:latin typeface="微軟正黑體" panose="020B0604030504040204" pitchFamily="34" charset="-120"/>
                <a:ea typeface="微軟正黑體" panose="020B0604030504040204" pitchFamily="34" charset="-120"/>
              </a:rPr>
              <a:t>獨立性</a:t>
            </a:r>
            <a:r>
              <a:rPr lang="zh-TW" altLang="en-US" dirty="0">
                <a:latin typeface="微軟正黑體" panose="020B0604030504040204" pitchFamily="34" charset="-120"/>
                <a:ea typeface="微軟正黑體" panose="020B0604030504040204" pitchFamily="34" charset="-120"/>
              </a:rPr>
              <a:t>：應本職權中立性、專業性表達對內部控制作業檢查之意見。</a:t>
            </a:r>
            <a:endParaRPr lang="en-US" altLang="zh-TW" dirty="0">
              <a:latin typeface="微軟正黑體" panose="020B0604030504040204" pitchFamily="34" charset="-120"/>
              <a:ea typeface="微軟正黑體" panose="020B0604030504040204" pitchFamily="34" charset="-120"/>
            </a:endParaRPr>
          </a:p>
          <a:p>
            <a:pPr marL="622300"/>
            <a:r>
              <a:rPr lang="zh-TW" altLang="en-US" dirty="0">
                <a:latin typeface="微軟正黑體" panose="020B0604030504040204" pitchFamily="34" charset="-120"/>
                <a:ea typeface="微軟正黑體" panose="020B0604030504040204" pitchFamily="34" charset="-120"/>
              </a:rPr>
              <a:t>專業性：應熟知主管機關之規定及機關內部控制、各作業活動之流程及稽核技巧。</a:t>
            </a:r>
            <a:endParaRPr lang="en-US" altLang="zh-TW" dirty="0">
              <a:latin typeface="微軟正黑體" panose="020B0604030504040204" pitchFamily="34" charset="-120"/>
              <a:ea typeface="微軟正黑體" panose="020B0604030504040204" pitchFamily="34" charset="-120"/>
            </a:endParaRPr>
          </a:p>
          <a:p>
            <a:pPr marL="622300"/>
            <a:r>
              <a:rPr lang="zh-TW" altLang="en-US" dirty="0">
                <a:latin typeface="微軟正黑體" panose="020B0604030504040204" pitchFamily="34" charset="-120"/>
                <a:ea typeface="微軟正黑體" panose="020B0604030504040204" pitchFamily="34" charset="-120"/>
              </a:rPr>
              <a:t>客觀性：</a:t>
            </a:r>
            <a:endParaRPr lang="en-US" altLang="zh-TW" dirty="0">
              <a:latin typeface="微軟正黑體" panose="020B0604030504040204" pitchFamily="34" charset="-120"/>
              <a:ea typeface="微軟正黑體" panose="020B0604030504040204" pitchFamily="34" charset="-120"/>
            </a:endParaRPr>
          </a:p>
          <a:p>
            <a:pPr marL="979488" indent="-457200">
              <a:buClr>
                <a:srgbClr val="00B050"/>
              </a:buClr>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中立、公正、保密。</a:t>
            </a:r>
            <a:endParaRPr lang="en-US" altLang="zh-TW" dirty="0">
              <a:latin typeface="微軟正黑體" panose="020B0604030504040204" pitchFamily="34" charset="-120"/>
              <a:ea typeface="微軟正黑體" panose="020B0604030504040204" pitchFamily="34" charset="-120"/>
            </a:endParaRPr>
          </a:p>
          <a:p>
            <a:pPr marL="979488" indent="-457200">
              <a:buClr>
                <a:srgbClr val="00B050"/>
              </a:buClr>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風險意識。</a:t>
            </a:r>
            <a:endParaRPr lang="en-US" altLang="zh-TW" dirty="0">
              <a:latin typeface="微軟正黑體" panose="020B0604030504040204" pitchFamily="34" charset="-120"/>
              <a:ea typeface="微軟正黑體" panose="020B0604030504040204" pitchFamily="34" charset="-120"/>
            </a:endParaRPr>
          </a:p>
          <a:p>
            <a:pPr marL="979488" indent="-457200">
              <a:buClr>
                <a:srgbClr val="00B050"/>
              </a:buClr>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發現異常及缺失時，應本客觀之敍述、表達並提出改善意見</a:t>
            </a:r>
            <a:endParaRPr lang="en-US" altLang="zh-TW" dirty="0">
              <a:latin typeface="微軟正黑體" panose="020B0604030504040204" pitchFamily="34" charset="-120"/>
              <a:ea typeface="微軟正黑體" panose="020B0604030504040204" pitchFamily="34" charset="-120"/>
            </a:endParaRPr>
          </a:p>
          <a:p>
            <a:pPr marL="623888" indent="-258763"/>
            <a:r>
              <a:rPr lang="zh-TW" altLang="en-US" sz="3100" dirty="0">
                <a:latin typeface="微軟正黑體" panose="020B0604030504040204" pitchFamily="34" charset="-120"/>
                <a:ea typeface="微軟正黑體" panose="020B0604030504040204" pitchFamily="34" charset="-120"/>
              </a:rPr>
              <a:t>溝通能力</a:t>
            </a:r>
          </a:p>
        </p:txBody>
      </p:sp>
    </p:spTree>
    <p:extLst>
      <p:ext uri="{BB962C8B-B14F-4D97-AF65-F5344CB8AC3E}">
        <p14:creationId xmlns:p14="http://schemas.microsoft.com/office/powerpoint/2010/main" val="24445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p:cTn id="4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p:cTn id="5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4048</Words>
  <Application>Microsoft Office PowerPoint</Application>
  <PresentationFormat>如螢幕大小 (4:3)</PresentationFormat>
  <Paragraphs>502</Paragraphs>
  <Slides>62</Slides>
  <Notes>1</Notes>
  <HiddenSlides>0</HiddenSlides>
  <MMClips>0</MMClips>
  <ScaleCrop>false</ScaleCrop>
  <HeadingPairs>
    <vt:vector size="4" baseType="variant">
      <vt:variant>
        <vt:lpstr>佈景主題</vt:lpstr>
      </vt:variant>
      <vt:variant>
        <vt:i4>1</vt:i4>
      </vt:variant>
      <vt:variant>
        <vt:lpstr>投影片標題</vt:lpstr>
      </vt:variant>
      <vt:variant>
        <vt:i4>62</vt:i4>
      </vt:variant>
    </vt:vector>
  </HeadingPairs>
  <TitlesOfParts>
    <vt:vector size="63" baseType="lpstr">
      <vt:lpstr>Office 佈景主題</vt:lpstr>
      <vt:lpstr>內部稽核實作</vt:lpstr>
      <vt:lpstr>大綱</vt:lpstr>
      <vt:lpstr>前言</vt:lpstr>
      <vt:lpstr>前言</vt:lpstr>
      <vt:lpstr>PowerPoint 簡報</vt:lpstr>
      <vt:lpstr>PowerPoint 簡報</vt:lpstr>
      <vt:lpstr>PowerPoint 簡報</vt:lpstr>
      <vt:lpstr>PowerPoint 簡報</vt:lpstr>
      <vt:lpstr>內部稽核人員應有之素養</vt:lpstr>
      <vt:lpstr>內部稽核實作之前置工作</vt:lpstr>
      <vt:lpstr>蒐集資料</vt:lpstr>
      <vt:lpstr>查核作業</vt:lpstr>
      <vt:lpstr>查核作業</vt:lpstr>
      <vt:lpstr>查核作業</vt:lpstr>
      <vt:lpstr>查核作業</vt:lpstr>
      <vt:lpstr>共通性稽核技巧</vt:lpstr>
      <vt:lpstr>常用之查核方法</vt:lpstr>
      <vt:lpstr>常用之查核方法</vt:lpstr>
      <vt:lpstr>查核方法－詢問</vt:lpstr>
      <vt:lpstr>查核方法－觀察</vt:lpstr>
      <vt:lpstr>查核方法－統計抽樣</vt:lpstr>
      <vt:lpstr>查核方法－分析性覆核</vt:lpstr>
      <vt:lpstr>比較性分析－施政目標之關鍵策略目標及關鍵績效指標達成績效</vt:lpstr>
      <vt:lpstr>稽核紀錄</vt:lpstr>
      <vt:lpstr>稽核記錄記載之事項</vt:lpstr>
      <vt:lpstr>PowerPoint 簡報</vt:lpstr>
      <vt:lpstr>PowerPoint 簡報</vt:lpstr>
      <vt:lpstr>後續追蹤</vt:lpstr>
      <vt:lpstr>PowerPoint 簡報</vt:lpstr>
      <vt:lpstr>104年度資本門預算保留情形 及後續執行情形查核方法</vt:lpstr>
      <vt:lpstr>1.找出100-104年保留項目及金額</vt:lpstr>
      <vt:lpstr>2.將各年度保留項目依業務計畫分類</vt:lpstr>
      <vt:lpstr>3.算出每月執行率</vt:lpstr>
      <vt:lpstr>4.列出保留原因</vt:lpstr>
      <vt:lpstr>5.列出各業務計畫執行情形</vt:lpstr>
      <vt:lpstr>6.將稽核過程寫入稽核紀錄</vt:lpstr>
      <vt:lpstr>對民間團體及個人補捐助經費規範及對民間團體補捐助經費支用及督導情形</vt:lpstr>
      <vt:lpstr>1.瞭解補捐助經費規範</vt:lpstr>
      <vt:lpstr>2.蒐集本所對民間團體及個人補捐助經費支用資料</vt:lpstr>
      <vt:lpstr>3.分析補助對象</vt:lpstr>
      <vt:lpstr>4.抽查</vt:lpstr>
      <vt:lpstr>5.檢視各業務單位監督情形</vt:lpstr>
      <vt:lpstr>6.將稽核過程寫入稽核紀錄</vt:lpstr>
      <vt:lpstr>查核本所對民間團體補捐助經費資訊之揭露情形</vt:lpstr>
      <vt:lpstr>將稽核過程寫入稽核紀錄</vt:lpstr>
      <vt:lpstr>控制作業之查核</vt:lpstr>
      <vt:lpstr>PowerPoint 簡報</vt:lpstr>
      <vt:lpstr>將稽核過程寫入稽核紀錄</vt:lpstr>
      <vt:lpstr>資訊系統自動處理作業 -財產管理資訊系統</vt:lpstr>
      <vt:lpstr>將稽核過程寫入稽核紀錄</vt:lpstr>
      <vt:lpstr>各項收入內部控制之辦理情形</vt:lpstr>
      <vt:lpstr>都市計畫分區使用證明費查核</vt:lpstr>
      <vt:lpstr>自行收納款項統一收據查核</vt:lpstr>
      <vt:lpstr>各項收入憑證查核</vt:lpstr>
      <vt:lpstr>將稽核過程寫入稽核紀錄</vt:lpstr>
      <vt:lpstr>稽核報告(1/4)</vt:lpstr>
      <vt:lpstr>稽核報告(2/4)</vt:lpstr>
      <vt:lpstr>稽核報告(3/4)</vt:lpstr>
      <vt:lpstr>稽核報告(4/4)</vt:lpstr>
      <vt:lpstr>分送稽核報告</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g9320823</dc:creator>
  <cp:lastModifiedBy>g9320823</cp:lastModifiedBy>
  <cp:revision>63</cp:revision>
  <dcterms:created xsi:type="dcterms:W3CDTF">2017-01-17T07:36:05Z</dcterms:created>
  <dcterms:modified xsi:type="dcterms:W3CDTF">2017-02-02T04:23:03Z</dcterms:modified>
</cp:coreProperties>
</file>