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8" r:id="rId2"/>
    <p:sldId id="256" r:id="rId3"/>
    <p:sldId id="259" r:id="rId4"/>
    <p:sldId id="368" r:id="rId5"/>
    <p:sldId id="260" r:id="rId6"/>
    <p:sldId id="266" r:id="rId7"/>
    <p:sldId id="268" r:id="rId8"/>
    <p:sldId id="270" r:id="rId9"/>
    <p:sldId id="271" r:id="rId10"/>
    <p:sldId id="273" r:id="rId11"/>
    <p:sldId id="277" r:id="rId12"/>
    <p:sldId id="281" r:id="rId13"/>
    <p:sldId id="276" r:id="rId14"/>
    <p:sldId id="274" r:id="rId15"/>
    <p:sldId id="275" r:id="rId16"/>
    <p:sldId id="278" r:id="rId17"/>
    <p:sldId id="284" r:id="rId18"/>
    <p:sldId id="272" r:id="rId19"/>
    <p:sldId id="291" r:id="rId20"/>
    <p:sldId id="285" r:id="rId21"/>
    <p:sldId id="287" r:id="rId22"/>
    <p:sldId id="288" r:id="rId23"/>
    <p:sldId id="292" r:id="rId24"/>
    <p:sldId id="286" r:id="rId25"/>
    <p:sldId id="296" r:id="rId26"/>
    <p:sldId id="290" r:id="rId27"/>
    <p:sldId id="289" r:id="rId28"/>
    <p:sldId id="297" r:id="rId29"/>
    <p:sldId id="301" r:id="rId30"/>
    <p:sldId id="302" r:id="rId31"/>
    <p:sldId id="303" r:id="rId32"/>
    <p:sldId id="304" r:id="rId33"/>
    <p:sldId id="307" r:id="rId34"/>
    <p:sldId id="308" r:id="rId35"/>
    <p:sldId id="310" r:id="rId36"/>
    <p:sldId id="309" r:id="rId37"/>
    <p:sldId id="313" r:id="rId38"/>
    <p:sldId id="314" r:id="rId39"/>
    <p:sldId id="316" r:id="rId40"/>
    <p:sldId id="317" r:id="rId41"/>
    <p:sldId id="315" r:id="rId42"/>
    <p:sldId id="318" r:id="rId43"/>
    <p:sldId id="320" r:id="rId44"/>
    <p:sldId id="321" r:id="rId45"/>
    <p:sldId id="322" r:id="rId46"/>
    <p:sldId id="323" r:id="rId47"/>
    <p:sldId id="325" r:id="rId48"/>
    <p:sldId id="326" r:id="rId49"/>
    <p:sldId id="324" r:id="rId50"/>
    <p:sldId id="327" r:id="rId51"/>
    <p:sldId id="328" r:id="rId52"/>
    <p:sldId id="329" r:id="rId53"/>
    <p:sldId id="330" r:id="rId54"/>
    <p:sldId id="331" r:id="rId55"/>
    <p:sldId id="333" r:id="rId56"/>
    <p:sldId id="332" r:id="rId57"/>
    <p:sldId id="334" r:id="rId58"/>
    <p:sldId id="335" r:id="rId59"/>
    <p:sldId id="349" r:id="rId60"/>
    <p:sldId id="336" r:id="rId61"/>
    <p:sldId id="337" r:id="rId62"/>
    <p:sldId id="338" r:id="rId63"/>
    <p:sldId id="358" r:id="rId64"/>
    <p:sldId id="359" r:id="rId65"/>
    <p:sldId id="339" r:id="rId66"/>
    <p:sldId id="340" r:id="rId67"/>
    <p:sldId id="341" r:id="rId68"/>
    <p:sldId id="342" r:id="rId69"/>
    <p:sldId id="343" r:id="rId70"/>
    <p:sldId id="344" r:id="rId71"/>
    <p:sldId id="345" r:id="rId72"/>
    <p:sldId id="346" r:id="rId73"/>
    <p:sldId id="347" r:id="rId74"/>
    <p:sldId id="348" r:id="rId75"/>
    <p:sldId id="350" r:id="rId76"/>
    <p:sldId id="351" r:id="rId77"/>
    <p:sldId id="352" r:id="rId78"/>
    <p:sldId id="353" r:id="rId79"/>
    <p:sldId id="354" r:id="rId80"/>
    <p:sldId id="355" r:id="rId81"/>
    <p:sldId id="357" r:id="rId82"/>
    <p:sldId id="360" r:id="rId83"/>
    <p:sldId id="361" r:id="rId84"/>
    <p:sldId id="362" r:id="rId85"/>
    <p:sldId id="363" r:id="rId86"/>
    <p:sldId id="364" r:id="rId87"/>
    <p:sldId id="365" r:id="rId88"/>
    <p:sldId id="366" r:id="rId89"/>
    <p:sldId id="367" r:id="rId9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661B9-A82E-4E14-9887-DA9D63502B7C}" type="datetimeFigureOut">
              <a:rPr lang="zh-TW" altLang="en-US" smtClean="0"/>
              <a:t>2017/3/10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A9890-7E67-47BE-BC2F-74AA131767F4}" type="slidenum">
              <a:rPr lang="zh-TW" altLang="en-US" smtClean="0"/>
              <a:t>‹#›</a:t>
            </a:fld>
            <a:endParaRPr lang="zh-TW" altLang="en-US"/>
          </a:p>
        </p:txBody>
      </p:sp>
    </p:spTree>
    <p:extLst>
      <p:ext uri="{BB962C8B-B14F-4D97-AF65-F5344CB8AC3E}">
        <p14:creationId xmlns:p14="http://schemas.microsoft.com/office/powerpoint/2010/main" val="409723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48479B-4DCB-4B44-A0A1-1EE844BFF1E3}" type="slidenum">
              <a:rPr lang="zh-TW" altLang="en-US" smtClean="0"/>
              <a:t>3</a:t>
            </a:fld>
            <a:endParaRPr lang="zh-TW" altLang="en-US"/>
          </a:p>
        </p:txBody>
      </p:sp>
    </p:spTree>
    <p:extLst>
      <p:ext uri="{BB962C8B-B14F-4D97-AF65-F5344CB8AC3E}">
        <p14:creationId xmlns:p14="http://schemas.microsoft.com/office/powerpoint/2010/main" val="227024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43000" y="685800"/>
            <a:ext cx="4570413" cy="3427413"/>
          </a:xfrm>
          <a:ln/>
        </p:spPr>
      </p:sp>
      <p:sp>
        <p:nvSpPr>
          <p:cNvPr id="174083" name="Rectangle 3"/>
          <p:cNvSpPr>
            <a:spLocks noGrp="1" noChangeArrowheads="1"/>
          </p:cNvSpPr>
          <p:nvPr>
            <p:ph type="body" idx="1"/>
          </p:nvPr>
        </p:nvSpPr>
        <p:spPr>
          <a:xfrm>
            <a:off x="685494" y="4342939"/>
            <a:ext cx="5487013" cy="4114587"/>
          </a:xfrm>
        </p:spPr>
        <p:txBody>
          <a:bodyPr/>
          <a:lstStyle/>
          <a:p>
            <a:r>
              <a:rPr lang="zh-TW" altLang="en-US" sz="1300"/>
              <a:t>未能察覺業務推動過程潛在之風險、未將重要之內、外在風險因素納入評估或低估風險等級等。</a:t>
            </a:r>
          </a:p>
          <a:p>
            <a:pPr lvl="1"/>
            <a:r>
              <a:rPr lang="zh-TW" altLang="en-US" sz="1300"/>
              <a:t>對於主管業務所建立之檢（查）驗機制，欠缺風險意識，致所列查驗品項過少，且未納入高風險之品項，影響民眾使用安全。</a:t>
            </a:r>
          </a:p>
          <a:p>
            <a:pPr lvl="1"/>
            <a:r>
              <a:rPr lang="zh-TW" altLang="en-US" sz="1300"/>
              <a:t>忽視存在某型病毒之事實，致未依風險程度召開會議，徒增防疫風險，影響防治效能。</a:t>
            </a:r>
          </a:p>
          <a:p>
            <a:r>
              <a:rPr lang="zh-TW" altLang="en-US" sz="1300"/>
              <a:t>某機關籌設計畫於規劃徵收用地時未審慎考量在地住民之意見，辨識重大風險及評估其影響程度，遭致住民抗爭而重新變更基地範圍，無法達成預期經濟效益。</a:t>
            </a:r>
          </a:p>
          <a:p>
            <a:r>
              <a:rPr lang="zh-TW" altLang="en-US" sz="1300"/>
              <a:t>某機關辦理設備採購案，規劃階段未審慎考量該設備使用率偏低，仍陸續購置，造成閒置及投資效益偏低。</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7763" y="685800"/>
            <a:ext cx="4568825" cy="3427413"/>
          </a:xfrm>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DE240FAB-46DE-494D-97A1-26D72DBCCEF6}" type="slidenum">
              <a:rPr lang="zh-TW" altLang="en-US" smtClean="0"/>
              <a:t>75</a:t>
            </a:fld>
            <a:endParaRPr lang="zh-TW" altLang="en-US"/>
          </a:p>
        </p:txBody>
      </p:sp>
    </p:spTree>
    <p:extLst>
      <p:ext uri="{BB962C8B-B14F-4D97-AF65-F5344CB8AC3E}">
        <p14:creationId xmlns:p14="http://schemas.microsoft.com/office/powerpoint/2010/main" val="2035047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DE240FAB-46DE-494D-97A1-26D72DBCCEF6}" type="slidenum">
              <a:rPr lang="zh-TW" altLang="en-US" smtClean="0"/>
              <a:t>76</a:t>
            </a:fld>
            <a:endParaRPr lang="zh-TW" altLang="en-US"/>
          </a:p>
        </p:txBody>
      </p:sp>
    </p:spTree>
    <p:extLst>
      <p:ext uri="{BB962C8B-B14F-4D97-AF65-F5344CB8AC3E}">
        <p14:creationId xmlns:p14="http://schemas.microsoft.com/office/powerpoint/2010/main" val="2035047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8154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162729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119661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2A46046A-76D0-4529-96DA-1309071C2672}" type="datetime1">
              <a:rPr lang="zh-TW" altLang="en-US" smtClean="0"/>
              <a:t>2017/3/10</a:t>
            </a:fld>
            <a:endParaRPr lang="zh-TW" altLang="en-US" dirty="0"/>
          </a:p>
        </p:txBody>
      </p:sp>
      <p:sp>
        <p:nvSpPr>
          <p:cNvPr id="4" name="頁尾版面配置區 3"/>
          <p:cNvSpPr>
            <a:spLocks noGrp="1"/>
          </p:cNvSpPr>
          <p:nvPr>
            <p:ph type="ftr" sz="quarter" idx="11"/>
          </p:nvPr>
        </p:nvSpPr>
        <p:spPr/>
        <p:txBody>
          <a:bodyPr/>
          <a:lstStyle/>
          <a:p>
            <a:r>
              <a:rPr lang="zh-TW" altLang="en-US" dirty="0" smtClean="0"/>
              <a:t>內部控制教育訓練</a:t>
            </a:r>
            <a:endParaRPr lang="zh-TW" altLang="en-US" dirty="0"/>
          </a:p>
        </p:txBody>
      </p:sp>
      <p:sp>
        <p:nvSpPr>
          <p:cNvPr id="5" name="投影片編號版面配置區 4"/>
          <p:cNvSpPr>
            <a:spLocks noGrp="1"/>
          </p:cNvSpPr>
          <p:nvPr>
            <p:ph type="sldNum" sz="quarter" idx="12"/>
          </p:nvPr>
        </p:nvSpPr>
        <p:spPr/>
        <p:txBody>
          <a:bodyPr/>
          <a:lstStyle/>
          <a:p>
            <a:r>
              <a:rPr lang="zh-TW" altLang="en-US" dirty="0" smtClean="0"/>
              <a:t>陳玉梅</a:t>
            </a:r>
            <a:endParaRPr lang="zh-TW" altLang="en-US" dirty="0"/>
          </a:p>
        </p:txBody>
      </p:sp>
      <p:pic>
        <p:nvPicPr>
          <p:cNvPr id="6" name="圖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260648"/>
            <a:ext cx="8280920" cy="1152128"/>
          </a:xfrm>
          <a:prstGeom prst="rect">
            <a:avLst/>
          </a:prstGeom>
        </p:spPr>
      </p:pic>
      <p:sp>
        <p:nvSpPr>
          <p:cNvPr id="8" name="內容版面配置區 7"/>
          <p:cNvSpPr>
            <a:spLocks noGrp="1"/>
          </p:cNvSpPr>
          <p:nvPr>
            <p:ph sz="quarter" idx="13"/>
          </p:nvPr>
        </p:nvSpPr>
        <p:spPr>
          <a:xfrm>
            <a:off x="467544" y="1700808"/>
            <a:ext cx="8281169" cy="4392017"/>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endParaRPr lang="zh-TW" altLang="en-US" dirty="0"/>
          </a:p>
        </p:txBody>
      </p:sp>
    </p:spTree>
    <p:extLst>
      <p:ext uri="{BB962C8B-B14F-4D97-AF65-F5344CB8AC3E}">
        <p14:creationId xmlns:p14="http://schemas.microsoft.com/office/powerpoint/2010/main" val="24191705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131074" name="Rectangle 2"/>
          <p:cNvSpPr>
            <a:spLocks noGrp="1"/>
          </p:cNvSpPr>
          <p:nvPr/>
        </p:nvSpPr>
        <p:spPr bwMode="auto">
          <a:xfrm>
            <a:off x="457200" y="274638"/>
            <a:ext cx="8229600" cy="1143000"/>
          </a:xfrm>
          <a:prstGeom prst="rect">
            <a:avLst/>
          </a:prstGeom>
        </p:spPr>
        <p:txBody>
          <a:bodyPr anchor="ctr"/>
          <a:lstStyle/>
          <a:p>
            <a:pPr algn="ctr"/>
            <a:endParaRPr kumimoji="0" lang="zh-TW" altLang="en-US" sz="4400">
              <a:latin typeface="Calibri" pitchFamily="34" charset="0"/>
            </a:endParaRPr>
          </a:p>
        </p:txBody>
      </p:sp>
      <p:sp>
        <p:nvSpPr>
          <p:cNvPr id="131075" name="Rectangle 3"/>
          <p:cNvSpPr>
            <a:spLocks noGrp="1"/>
          </p:cNvSpPr>
          <p:nvPr/>
        </p:nvSpPr>
        <p:spPr bwMode="auto">
          <a:xfrm>
            <a:off x="457200" y="1600200"/>
            <a:ext cx="8229600" cy="4525963"/>
          </a:xfrm>
          <a:prstGeom prst="rect">
            <a:avLst/>
          </a:prstGeom>
        </p:spPr>
        <p:txBody>
          <a:bodyPr/>
          <a:lstStyle/>
          <a:p>
            <a:pPr marL="342900" indent="-342900">
              <a:spcBef>
                <a:spcPct val="20000"/>
              </a:spcBef>
              <a:buFont typeface="Arial" charset="0"/>
              <a:buChar char="•"/>
            </a:pPr>
            <a:endParaRPr kumimoji="0" lang="zh-TW" altLang="en-US" sz="3200">
              <a:latin typeface="Calibri" pitchFamily="34" charset="0"/>
            </a:endParaRPr>
          </a:p>
        </p:txBody>
      </p:sp>
    </p:spTree>
    <p:extLst>
      <p:ext uri="{BB962C8B-B14F-4D97-AF65-F5344CB8AC3E}">
        <p14:creationId xmlns:p14="http://schemas.microsoft.com/office/powerpoint/2010/main" val="357982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850"/>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35163"/>
            <a:ext cx="8229600" cy="4389437"/>
          </a:xfrm>
        </p:spPr>
        <p:txBody>
          <a:bodyPr rtlCol="0">
            <a:normAutofit/>
          </a:bodyPr>
          <a:lstStyle/>
          <a:p>
            <a:pPr lvl="0"/>
            <a:endParaRPr lang="zh-TW" altLang="en-US" noProof="0"/>
          </a:p>
        </p:txBody>
      </p:sp>
      <p:sp>
        <p:nvSpPr>
          <p:cNvPr id="4" name="日期版面配置區 9"/>
          <p:cNvSpPr>
            <a:spLocks noGrp="1"/>
          </p:cNvSpPr>
          <p:nvPr>
            <p:ph type="dt" sz="half" idx="10"/>
          </p:nvPr>
        </p:nvSpPr>
        <p:spPr/>
        <p:txBody>
          <a:bodyPr/>
          <a:lstStyle>
            <a:lvl1pPr>
              <a:defRPr/>
            </a:lvl1pPr>
          </a:lstStyle>
          <a:p>
            <a:pPr>
              <a:defRPr/>
            </a:pPr>
            <a:fld id="{F34547F0-85A3-46E6-B6CB-DF1FFF1831B1}" type="datetime1">
              <a:rPr lang="en-US" altLang="zh-TW"/>
              <a:pPr>
                <a:defRPr/>
              </a:pPr>
              <a:t>3/10/2017</a:t>
            </a:fld>
            <a:endParaRPr lang="en-US" altLang="zh-TW"/>
          </a:p>
        </p:txBody>
      </p:sp>
      <p:sp>
        <p:nvSpPr>
          <p:cNvPr id="5" name="頁尾版面配置區 21"/>
          <p:cNvSpPr>
            <a:spLocks noGrp="1"/>
          </p:cNvSpPr>
          <p:nvPr>
            <p:ph type="ftr" sz="quarter" idx="11"/>
          </p:nvPr>
        </p:nvSpPr>
        <p:spPr/>
        <p:txBody>
          <a:bodyPr/>
          <a:lstStyle>
            <a:lvl1pPr>
              <a:defRPr/>
            </a:lvl1pPr>
          </a:lstStyle>
          <a:p>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16DF3002-A07B-4129-9A58-DCF0B75E61F0}" type="slidenum">
              <a:rPr lang="en-US" altLang="zh-TW"/>
              <a:pPr>
                <a:defRPr/>
              </a:pPr>
              <a:t>‹#›</a:t>
            </a:fld>
            <a:endParaRPr lang="en-US" altLang="zh-TW"/>
          </a:p>
        </p:txBody>
      </p:sp>
    </p:spTree>
    <p:extLst>
      <p:ext uri="{BB962C8B-B14F-4D97-AF65-F5344CB8AC3E}">
        <p14:creationId xmlns:p14="http://schemas.microsoft.com/office/powerpoint/2010/main" val="3026687248"/>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04850"/>
            <a:ext cx="8229600" cy="56197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9"/>
          <p:cNvSpPr>
            <a:spLocks noGrp="1"/>
          </p:cNvSpPr>
          <p:nvPr>
            <p:ph type="dt" sz="half" idx="10"/>
          </p:nvPr>
        </p:nvSpPr>
        <p:spPr/>
        <p:txBody>
          <a:bodyPr/>
          <a:lstStyle>
            <a:lvl1pPr>
              <a:defRPr/>
            </a:lvl1pPr>
          </a:lstStyle>
          <a:p>
            <a:pPr>
              <a:defRPr/>
            </a:pPr>
            <a:fld id="{B659B582-BA0F-4777-A754-26486414E342}" type="datetime1">
              <a:rPr lang="en-US" altLang="zh-TW"/>
              <a:pPr>
                <a:defRPr/>
              </a:pPr>
              <a:t>3/10/2017</a:t>
            </a:fld>
            <a:endParaRPr lang="en-US" altLang="zh-TW"/>
          </a:p>
        </p:txBody>
      </p:sp>
      <p:sp>
        <p:nvSpPr>
          <p:cNvPr id="4" name="頁尾版面配置區 21"/>
          <p:cNvSpPr>
            <a:spLocks noGrp="1"/>
          </p:cNvSpPr>
          <p:nvPr>
            <p:ph type="ftr" sz="quarter" idx="11"/>
          </p:nvPr>
        </p:nvSpPr>
        <p:spPr/>
        <p:txBody>
          <a:bodyPr/>
          <a:lstStyle>
            <a:lvl1pPr>
              <a:defRPr/>
            </a:lvl1pPr>
          </a:lstStyle>
          <a:p>
            <a:endParaRPr lang="en-US" altLang="zh-TW"/>
          </a:p>
        </p:txBody>
      </p:sp>
      <p:sp>
        <p:nvSpPr>
          <p:cNvPr id="5" name="投影片編號版面配置區 17"/>
          <p:cNvSpPr>
            <a:spLocks noGrp="1"/>
          </p:cNvSpPr>
          <p:nvPr>
            <p:ph type="sldNum" sz="quarter" idx="12"/>
          </p:nvPr>
        </p:nvSpPr>
        <p:spPr/>
        <p:txBody>
          <a:bodyPr/>
          <a:lstStyle>
            <a:lvl1pPr>
              <a:defRPr/>
            </a:lvl1pPr>
          </a:lstStyle>
          <a:p>
            <a:pPr>
              <a:defRPr/>
            </a:pPr>
            <a:fld id="{AD5C53A7-88F1-4CFB-B1F3-47332D1CB517}" type="slidenum">
              <a:rPr lang="en-US" altLang="zh-TW"/>
              <a:pPr>
                <a:defRPr/>
              </a:pPr>
              <a:t>‹#›</a:t>
            </a:fld>
            <a:endParaRPr lang="en-US" altLang="zh-TW"/>
          </a:p>
        </p:txBody>
      </p:sp>
    </p:spTree>
    <p:extLst>
      <p:ext uri="{BB962C8B-B14F-4D97-AF65-F5344CB8AC3E}">
        <p14:creationId xmlns:p14="http://schemas.microsoft.com/office/powerpoint/2010/main" val="2232592430"/>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85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935163"/>
            <a:ext cx="4038600" cy="43894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35163"/>
            <a:ext cx="4038600" cy="43894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9"/>
          <p:cNvSpPr>
            <a:spLocks noGrp="1"/>
          </p:cNvSpPr>
          <p:nvPr>
            <p:ph type="dt" sz="half" idx="10"/>
          </p:nvPr>
        </p:nvSpPr>
        <p:spPr/>
        <p:txBody>
          <a:bodyPr/>
          <a:lstStyle>
            <a:lvl1pPr>
              <a:defRPr/>
            </a:lvl1pPr>
          </a:lstStyle>
          <a:p>
            <a:pPr>
              <a:defRPr/>
            </a:pPr>
            <a:fld id="{6EA28462-ECCF-4345-9217-BA82BE2D0DDF}" type="datetime1">
              <a:rPr lang="en-US" altLang="zh-TW"/>
              <a:pPr>
                <a:defRPr/>
              </a:pPr>
              <a:t>3/10/2017</a:t>
            </a:fld>
            <a:endParaRPr lang="en-US" altLang="zh-TW"/>
          </a:p>
        </p:txBody>
      </p:sp>
      <p:sp>
        <p:nvSpPr>
          <p:cNvPr id="6" name="頁尾版面配置區 21"/>
          <p:cNvSpPr>
            <a:spLocks noGrp="1"/>
          </p:cNvSpPr>
          <p:nvPr>
            <p:ph type="ftr" sz="quarter" idx="11"/>
          </p:nvPr>
        </p:nvSpPr>
        <p:spPr/>
        <p:txBody>
          <a:bodyPr/>
          <a:lstStyle>
            <a:lvl1pPr>
              <a:defRPr/>
            </a:lvl1pPr>
          </a:lstStyle>
          <a:p>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BBFCB70A-FF49-47A4-83B8-64E3205A8A24}" type="slidenum">
              <a:rPr lang="en-US" altLang="zh-TW"/>
              <a:pPr>
                <a:defRPr/>
              </a:pPr>
              <a:t>‹#›</a:t>
            </a:fld>
            <a:endParaRPr lang="en-US" altLang="zh-TW"/>
          </a:p>
        </p:txBody>
      </p:sp>
    </p:spTree>
    <p:extLst>
      <p:ext uri="{BB962C8B-B14F-4D97-AF65-F5344CB8AC3E}">
        <p14:creationId xmlns:p14="http://schemas.microsoft.com/office/powerpoint/2010/main" val="2546529684"/>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18453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280238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85050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68599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371589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198417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140321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2EA3A4C-7B46-419B-8110-D6FA84D4A62B}" type="datetimeFigureOut">
              <a:rPr lang="zh-TW" altLang="en-US" smtClean="0"/>
              <a:t>2017/3/10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93590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18" cstate="print">
            <a:extLst>
              <a:ext uri="{BEBA8EAE-BF5A-486C-A8C5-ECC9F3942E4B}">
                <a14:imgProps xmlns:a14="http://schemas.microsoft.com/office/drawing/2010/main">
                  <a14:imgLayer r:embed="rId19">
                    <a14:imgEffect>
                      <a14:artisticTexturizer/>
                    </a14:imgEffect>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990488" y="2503944"/>
            <a:ext cx="5214816" cy="2824434"/>
          </a:xfrm>
          <a:prstGeom prst="rect">
            <a:avLst/>
          </a:prstGeom>
          <a:effectLst>
            <a:glow rad="1270000">
              <a:schemeClr val="accent2">
                <a:alpha val="15000"/>
              </a:schemeClr>
            </a:glow>
            <a:outerShdw blurRad="177800" dist="50800" dir="5400000" algn="ctr" rotWithShape="0">
              <a:srgbClr val="000000">
                <a:alpha val="24000"/>
              </a:srgbClr>
            </a:outerShdw>
            <a:softEdge rad="1016000"/>
          </a:effectLst>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A3A4C-7B46-419B-8110-D6FA84D4A62B}" type="datetimeFigureOut">
              <a:rPr lang="zh-TW" altLang="en-US" smtClean="0"/>
              <a:t>2017/3/10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10992-E58B-484D-BBC6-94313D9CA35F}" type="slidenum">
              <a:rPr lang="zh-TW" altLang="en-US" smtClean="0"/>
              <a:t>‹#›</a:t>
            </a:fld>
            <a:endParaRPr lang="zh-TW" altLang="en-US" dirty="0"/>
          </a:p>
        </p:txBody>
      </p:sp>
      <p:pic>
        <p:nvPicPr>
          <p:cNvPr id="8" name="圖片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529813" y="6237272"/>
            <a:ext cx="3539430" cy="432048"/>
          </a:xfrm>
          <a:prstGeom prst="rect">
            <a:avLst/>
          </a:prstGeom>
        </p:spPr>
      </p:pic>
    </p:spTree>
    <p:extLst>
      <p:ext uri="{BB962C8B-B14F-4D97-AF65-F5344CB8AC3E}">
        <p14:creationId xmlns:p14="http://schemas.microsoft.com/office/powerpoint/2010/main" val="3038190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spcBef>
          <a:spcPct val="0"/>
        </a:spcBef>
        <a:buNone/>
        <a:defRPr sz="4000" kern="1200">
          <a:solidFill>
            <a:schemeClr val="tx1"/>
          </a:solidFill>
          <a:latin typeface="文鼎中特廣告體" panose="02010609010101010101" pitchFamily="49" charset="-120"/>
          <a:ea typeface="文鼎中特廣告體" panose="02010609010101010101" pitchFamily="49" charset="-120"/>
          <a:cs typeface="文鼎中特廣告體" panose="02010609010101010101" pitchFamily="49" charset="-12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標楷體" panose="03000509000000000000" pitchFamily="65" charset="-120"/>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32291;&#24066;&#25919;&#24220;&#24120;&#35211;&#38364;&#37749;&#39080;&#38570;&#38917;&#30446;&#24409;&#32317;&#34920;.xls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44467" y="1916832"/>
            <a:ext cx="7772400" cy="1368152"/>
          </a:xfrm>
        </p:spPr>
        <p:txBody>
          <a:bodyPr>
            <a:normAutofit/>
          </a:bodyPr>
          <a:lstStyle/>
          <a:p>
            <a:pPr algn="ctr"/>
            <a:r>
              <a:rPr lang="zh-TW" altLang="en-US" dirty="0">
                <a:latin typeface="微軟正黑體" panose="020B0604030504040204" pitchFamily="34" charset="-120"/>
                <a:ea typeface="微軟正黑體" panose="020B0604030504040204" pitchFamily="34" charset="-120"/>
              </a:rPr>
              <a:t>風險評估與自行評估</a:t>
            </a:r>
          </a:p>
        </p:txBody>
      </p:sp>
      <p:sp>
        <p:nvSpPr>
          <p:cNvPr id="7" name="副標題 4"/>
          <p:cNvSpPr txBox="1">
            <a:spLocks noGrp="1"/>
          </p:cNvSpPr>
          <p:nvPr>
            <p:ph type="subTitle" idx="1"/>
          </p:nvPr>
        </p:nvSpPr>
        <p:spPr bwMode="auto">
          <a:xfrm>
            <a:off x="2339752" y="3789040"/>
            <a:ext cx="2733575" cy="76765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None/>
              <a:defRPr/>
            </a:pPr>
            <a:r>
              <a:rPr kumimoji="0" lang="zh-TW" altLang="en-US" sz="2000" dirty="0" smtClean="0">
                <a:latin typeface="標楷體" panose="03000509000000000000" pitchFamily="65" charset="-120"/>
                <a:ea typeface="標楷體" panose="03000509000000000000" pitchFamily="65" charset="-120"/>
              </a:rPr>
              <a:t>      </a:t>
            </a:r>
            <a:r>
              <a:rPr kumimoji="0" lang="zh-TW" altLang="en-US" sz="2000" dirty="0" smtClean="0">
                <a:latin typeface="微軟正黑體" panose="020B0604030504040204" pitchFamily="34" charset="-120"/>
                <a:ea typeface="微軟正黑體" panose="020B0604030504040204" pitchFamily="34" charset="-120"/>
              </a:rPr>
              <a:t>報告人</a:t>
            </a:r>
            <a:r>
              <a:rPr kumimoji="0" lang="zh-TW" altLang="en-US" sz="2000" dirty="0" smtClean="0">
                <a:latin typeface="標楷體" panose="03000509000000000000" pitchFamily="65" charset="-120"/>
                <a:ea typeface="標楷體" panose="03000509000000000000" pitchFamily="65" charset="-120"/>
              </a:rPr>
              <a:t> 陳玉梅</a:t>
            </a:r>
            <a:endParaRPr kumimoji="0" lang="en-US" altLang="zh-TW" sz="2000" dirty="0" smtClean="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a:xfrm>
            <a:off x="6588224" y="6309320"/>
            <a:ext cx="2133600" cy="365125"/>
          </a:xfrm>
        </p:spPr>
        <p:txBody>
          <a:bodyPr/>
          <a:lstStyle/>
          <a:p>
            <a:fld id="{A13AFC9A-44ED-4353-B37C-CFC18A3B5BAC}" type="slidenum">
              <a:rPr lang="zh-TW" altLang="en-US" smtClean="0"/>
              <a:t>1</a:t>
            </a:fld>
            <a:endParaRPr lang="zh-TW" altLang="en-US"/>
          </a:p>
        </p:txBody>
      </p:sp>
      <p:sp>
        <p:nvSpPr>
          <p:cNvPr id="6" name="文字方塊 7"/>
          <p:cNvSpPr txBox="1">
            <a:spLocks noChangeArrowheads="1"/>
          </p:cNvSpPr>
          <p:nvPr/>
        </p:nvSpPr>
        <p:spPr bwMode="auto">
          <a:xfrm>
            <a:off x="472393" y="692696"/>
            <a:ext cx="7416800" cy="830997"/>
          </a:xfrm>
          <a:prstGeom prst="rect">
            <a:avLst/>
          </a:prstGeom>
          <a:noFill/>
          <a:ln w="9525">
            <a:noFill/>
            <a:miter lim="800000"/>
            <a:headEnd/>
            <a:tailEnd/>
          </a:ln>
        </p:spPr>
        <p:txBody>
          <a:bodyPr>
            <a:spAutoFit/>
          </a:bodyPr>
          <a:lstStyle/>
          <a:p>
            <a:r>
              <a:rPr lang="zh-TW" altLang="en-US" sz="2400" dirty="0">
                <a:latin typeface="微軟正黑體" panose="020B0604030504040204" pitchFamily="34" charset="-120"/>
                <a:ea typeface="微軟正黑體" panose="020B0604030504040204" pitchFamily="34" charset="-120"/>
              </a:rPr>
              <a:t>臺</a:t>
            </a:r>
            <a:r>
              <a:rPr lang="zh-TW" altLang="en-US" sz="2400" dirty="0" smtClean="0">
                <a:latin typeface="微軟正黑體" panose="020B0604030504040204" pitchFamily="34" charset="-120"/>
                <a:ea typeface="微軟正黑體" panose="020B0604030504040204" pitchFamily="34" charset="-120"/>
              </a:rPr>
              <a:t>中市</a:t>
            </a:r>
            <a:r>
              <a:rPr lang="zh-TW" altLang="en-US" sz="2400" dirty="0">
                <a:latin typeface="微軟正黑體" panose="020B0604030504040204" pitchFamily="34" charset="-120"/>
                <a:ea typeface="微軟正黑體" panose="020B0604030504040204" pitchFamily="34" charset="-120"/>
              </a:rPr>
              <a:t>龍井</a:t>
            </a:r>
            <a:r>
              <a:rPr lang="zh-TW" altLang="en-US" sz="2400" dirty="0" smtClean="0">
                <a:latin typeface="微軟正黑體" panose="020B0604030504040204" pitchFamily="34" charset="-120"/>
                <a:ea typeface="微軟正黑體" panose="020B0604030504040204" pitchFamily="34" charset="-120"/>
              </a:rPr>
              <a:t>區公所</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smtClean="0">
                <a:latin typeface="微軟正黑體" panose="020B0604030504040204" pitchFamily="34" charset="-120"/>
                <a:ea typeface="微軟正黑體" panose="020B0604030504040204" pitchFamily="34" charset="-120"/>
              </a:rPr>
              <a:t>106</a:t>
            </a:r>
            <a:r>
              <a:rPr lang="zh-TW" altLang="en-US" sz="2400" dirty="0" smtClean="0">
                <a:latin typeface="微軟正黑體" panose="020B0604030504040204" pitchFamily="34" charset="-120"/>
                <a:ea typeface="微軟正黑體" panose="020B0604030504040204" pitchFamily="34" charset="-120"/>
              </a:rPr>
              <a:t>年度</a:t>
            </a:r>
            <a:r>
              <a:rPr kumimoji="0" lang="zh-TW" altLang="en-US" sz="2400" dirty="0" smtClean="0">
                <a:latin typeface="微軟正黑體" panose="020B0604030504040204" pitchFamily="34" charset="-120"/>
                <a:ea typeface="微軟正黑體" panose="020B0604030504040204" pitchFamily="34" charset="-120"/>
              </a:rPr>
              <a:t>內部</a:t>
            </a:r>
            <a:r>
              <a:rPr kumimoji="0" lang="zh-TW" altLang="en-US" sz="2400" dirty="0">
                <a:latin typeface="微軟正黑體" panose="020B0604030504040204" pitchFamily="34" charset="-120"/>
                <a:ea typeface="微軟正黑體" panose="020B0604030504040204" pitchFamily="34" charset="-120"/>
              </a:rPr>
              <a:t>控制教育訓練</a:t>
            </a:r>
          </a:p>
        </p:txBody>
      </p:sp>
      <p:pic>
        <p:nvPicPr>
          <p:cNvPr id="8" name="圖片 7"/>
          <p:cNvPicPr>
            <a:picLocks noChangeAspect="1"/>
          </p:cNvPicPr>
          <p:nvPr/>
        </p:nvPicPr>
        <p:blipFill>
          <a:blip r:embed="rId2" cstate="print">
            <a:extLst>
              <a:ext uri="{BEBA8EAE-BF5A-486C-A8C5-ECC9F3942E4B}">
                <a14:imgProps xmlns:a14="http://schemas.microsoft.com/office/drawing/2010/main">
                  <a14:imgLayer r:embed="rId3">
                    <a14:imgEffect>
                      <a14:sharpenSoften amount="31000"/>
                    </a14:imgEffect>
                  </a14:imgLayer>
                </a14:imgProps>
              </a:ext>
              <a:ext uri="{28A0092B-C50C-407E-A947-70E740481C1C}">
                <a14:useLocalDpi xmlns:a14="http://schemas.microsoft.com/office/drawing/2010/main" val="0"/>
              </a:ext>
            </a:extLst>
          </a:blip>
          <a:stretch>
            <a:fillRect/>
          </a:stretch>
        </p:blipFill>
        <p:spPr>
          <a:xfrm>
            <a:off x="5292080" y="3723662"/>
            <a:ext cx="3384377" cy="2441114"/>
          </a:xfrm>
          <a:prstGeom prst="rect">
            <a:avLst/>
          </a:prstGeom>
          <a:effectLst>
            <a:softEdge rad="368300"/>
          </a:effectLst>
        </p:spPr>
      </p:pic>
    </p:spTree>
    <p:extLst>
      <p:ext uri="{BB962C8B-B14F-4D97-AF65-F5344CB8AC3E}">
        <p14:creationId xmlns:p14="http://schemas.microsoft.com/office/powerpoint/2010/main" val="3272873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t>內部控制教育訓練</a:t>
            </a:r>
            <a:endParaRPr lang="zh-TW" altLang="en-US"/>
          </a:p>
        </p:txBody>
      </p:sp>
      <p:sp>
        <p:nvSpPr>
          <p:cNvPr id="3" name="投影片編號版面配置區 2"/>
          <p:cNvSpPr>
            <a:spLocks noGrp="1"/>
          </p:cNvSpPr>
          <p:nvPr>
            <p:ph type="sldNum" sz="quarter" idx="12"/>
          </p:nvPr>
        </p:nvSpPr>
        <p:spPr/>
        <p:txBody>
          <a:bodyPr/>
          <a:lstStyle/>
          <a:p>
            <a:fld id="{1FCBC0D2-356E-4FA3-89C8-47DA2CC48A1A}" type="slidenum">
              <a:rPr lang="zh-TW" altLang="en-US" smtClean="0"/>
              <a:t>10</a:t>
            </a:fld>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60" y="1556792"/>
            <a:ext cx="5052276" cy="3744416"/>
          </a:xfrm>
          <a:prstGeom prst="rect">
            <a:avLst/>
          </a:prstGeom>
        </p:spPr>
      </p:pic>
      <p:sp>
        <p:nvSpPr>
          <p:cNvPr id="5" name="文字方塊 4"/>
          <p:cNvSpPr txBox="1"/>
          <p:nvPr/>
        </p:nvSpPr>
        <p:spPr>
          <a:xfrm>
            <a:off x="1115616" y="692696"/>
            <a:ext cx="3456384" cy="523220"/>
          </a:xfrm>
          <a:prstGeom prst="rect">
            <a:avLst/>
          </a:prstGeom>
          <a:noFill/>
        </p:spPr>
        <p:txBody>
          <a:bodyPr wrap="square" rtlCol="0">
            <a:spAutoFit/>
          </a:bodyPr>
          <a:lstStyle/>
          <a:p>
            <a:r>
              <a:rPr lang="zh-TW" altLang="en-US" sz="2800" b="1" dirty="0" smtClean="0">
                <a:solidFill>
                  <a:srgbClr val="FF0000"/>
                </a:solidFill>
                <a:latin typeface="文鼎中特廣告體" panose="02010609010101010101" pitchFamily="49" charset="-120"/>
                <a:ea typeface="文鼎中特廣告體" panose="02010609010101010101" pitchFamily="49" charset="-120"/>
                <a:cs typeface="文鼎中特廣告體" panose="02010609010101010101" pitchFamily="49" charset="-120"/>
              </a:rPr>
              <a:t>風險管理之目標</a:t>
            </a:r>
            <a:endParaRPr lang="zh-TW" altLang="en-US" sz="2800" b="1" dirty="0">
              <a:solidFill>
                <a:srgbClr val="FF0000"/>
              </a:solidFill>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
        <p:nvSpPr>
          <p:cNvPr id="6" name="文字方塊 5"/>
          <p:cNvSpPr txBox="1"/>
          <p:nvPr/>
        </p:nvSpPr>
        <p:spPr>
          <a:xfrm>
            <a:off x="3419872" y="2420888"/>
            <a:ext cx="5184576" cy="2492990"/>
          </a:xfrm>
          <a:prstGeom prst="rect">
            <a:avLst/>
          </a:prstGeom>
          <a:noFill/>
        </p:spPr>
        <p:txBody>
          <a:bodyPr wrap="square" rtlCol="0">
            <a:spAutoFit/>
          </a:bodyPr>
          <a:lstStyle/>
          <a:p>
            <a:pPr marL="2690813" indent="-285750">
              <a:spcBef>
                <a:spcPts val="2400"/>
              </a:spcBef>
              <a:buFont typeface="Arial" pitchFamily="34" charset="0"/>
              <a:buChar char="•"/>
            </a:pPr>
            <a:r>
              <a:rPr lang="zh-TW" altLang="en-US" sz="2400" dirty="0" smtClean="0">
                <a:solidFill>
                  <a:srgbClr val="FF0000"/>
                </a:solidFill>
                <a:latin typeface="微軟正黑體" pitchFamily="34" charset="-120"/>
                <a:ea typeface="微軟正黑體" pitchFamily="34" charset="-120"/>
              </a:rPr>
              <a:t>減少發生機率</a:t>
            </a:r>
            <a:endParaRPr lang="en-US" altLang="zh-TW" sz="2400" dirty="0" smtClean="0">
              <a:solidFill>
                <a:srgbClr val="FF0000"/>
              </a:solidFill>
              <a:latin typeface="微軟正黑體" pitchFamily="34" charset="-120"/>
              <a:ea typeface="微軟正黑體" pitchFamily="34" charset="-120"/>
            </a:endParaRPr>
          </a:p>
          <a:p>
            <a:pPr marL="1879600" indent="-271463">
              <a:spcBef>
                <a:spcPts val="2400"/>
              </a:spcBef>
              <a:buFont typeface="Arial" pitchFamily="34" charset="0"/>
              <a:buChar char="•"/>
            </a:pPr>
            <a:r>
              <a:rPr lang="zh-TW" altLang="en-US" sz="2400" dirty="0" smtClean="0">
                <a:solidFill>
                  <a:srgbClr val="23B50B"/>
                </a:solidFill>
                <a:latin typeface="微軟正黑體" pitchFamily="34" charset="-120"/>
                <a:ea typeface="微軟正黑體" pitchFamily="34" charset="-120"/>
              </a:rPr>
              <a:t>降低損害之程度</a:t>
            </a:r>
            <a:endParaRPr lang="en-US" altLang="zh-TW" sz="2400" dirty="0" smtClean="0">
              <a:solidFill>
                <a:srgbClr val="23B50B"/>
              </a:solidFill>
              <a:latin typeface="微軟正黑體" pitchFamily="34" charset="-120"/>
              <a:ea typeface="微軟正黑體" pitchFamily="34" charset="-120"/>
            </a:endParaRPr>
          </a:p>
          <a:p>
            <a:pPr marL="2151063" indent="-271463">
              <a:spcBef>
                <a:spcPts val="2400"/>
              </a:spcBef>
              <a:buFont typeface="Arial" pitchFamily="34" charset="0"/>
              <a:buChar char="•"/>
            </a:pPr>
            <a:r>
              <a:rPr lang="zh-TW" altLang="en-US" sz="2400" dirty="0" smtClean="0">
                <a:solidFill>
                  <a:srgbClr val="0000CC"/>
                </a:solidFill>
                <a:latin typeface="微軟正黑體" pitchFamily="34" charset="-120"/>
                <a:ea typeface="微軟正黑體" pitchFamily="34" charset="-120"/>
              </a:rPr>
              <a:t>增進效能</a:t>
            </a:r>
            <a:endParaRPr lang="en-US" altLang="zh-TW" sz="2400" dirty="0" smtClean="0">
              <a:solidFill>
                <a:srgbClr val="0000CC"/>
              </a:solidFill>
              <a:latin typeface="微軟正黑體" pitchFamily="34" charset="-120"/>
              <a:ea typeface="微軟正黑體" pitchFamily="34" charset="-120"/>
            </a:endParaRPr>
          </a:p>
          <a:p>
            <a:pPr marL="1522413" indent="-285750">
              <a:spcBef>
                <a:spcPts val="2400"/>
              </a:spcBef>
              <a:buFont typeface="Arial" pitchFamily="34" charset="0"/>
              <a:buChar char="•"/>
            </a:pPr>
            <a:r>
              <a:rPr lang="zh-TW" altLang="en-US" sz="2400" dirty="0" smtClean="0">
                <a:latin typeface="微軟正黑體" pitchFamily="34" charset="-120"/>
                <a:ea typeface="微軟正黑體" pitchFamily="34" charset="-120"/>
              </a:rPr>
              <a:t>合理確保安全</a:t>
            </a:r>
            <a:endParaRPr lang="zh-TW" altLang="en-US"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2081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t>內部控制教育訓練</a:t>
            </a:r>
            <a:endParaRPr lang="zh-TW" altLang="en-US"/>
          </a:p>
        </p:txBody>
      </p:sp>
      <p:sp>
        <p:nvSpPr>
          <p:cNvPr id="3" name="投影片編號版面配置區 2"/>
          <p:cNvSpPr>
            <a:spLocks noGrp="1"/>
          </p:cNvSpPr>
          <p:nvPr>
            <p:ph type="sldNum" sz="quarter" idx="12"/>
          </p:nvPr>
        </p:nvSpPr>
        <p:spPr/>
        <p:txBody>
          <a:bodyPr/>
          <a:lstStyle/>
          <a:p>
            <a:fld id="{1FCBC0D2-356E-4FA3-89C8-47DA2CC48A1A}" type="slidenum">
              <a:rPr lang="zh-TW" altLang="en-US" smtClean="0"/>
              <a:t>11</a:t>
            </a:fld>
            <a:endParaRPr lang="zh-TW" altLang="en-US"/>
          </a:p>
        </p:txBody>
      </p:sp>
      <p:cxnSp>
        <p:nvCxnSpPr>
          <p:cNvPr id="11" name="直線單箭頭接點 10"/>
          <p:cNvCxnSpPr/>
          <p:nvPr/>
        </p:nvCxnSpPr>
        <p:spPr>
          <a:xfrm flipV="1">
            <a:off x="1979711" y="1616523"/>
            <a:ext cx="1" cy="396044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1965647" y="5537676"/>
            <a:ext cx="5544615" cy="36004"/>
          </a:xfrm>
          <a:prstGeom prst="straightConnector1">
            <a:avLst/>
          </a:prstGeom>
          <a:ln w="50800" cmpd="sng">
            <a:tailEnd type="arrow"/>
          </a:ln>
        </p:spPr>
        <p:style>
          <a:lnRef idx="1">
            <a:schemeClr val="accent1"/>
          </a:lnRef>
          <a:fillRef idx="0">
            <a:schemeClr val="accent1"/>
          </a:fillRef>
          <a:effectRef idx="0">
            <a:schemeClr val="accent1"/>
          </a:effectRef>
          <a:fontRef idx="minor">
            <a:schemeClr val="tx1"/>
          </a:fontRef>
        </p:style>
      </p:cxnSp>
      <p:sp>
        <p:nvSpPr>
          <p:cNvPr id="19" name="手繪多邊形 18"/>
          <p:cNvSpPr/>
          <p:nvPr/>
        </p:nvSpPr>
        <p:spPr>
          <a:xfrm>
            <a:off x="1998131" y="2765368"/>
            <a:ext cx="5094147" cy="2790310"/>
          </a:xfrm>
          <a:custGeom>
            <a:avLst/>
            <a:gdLst>
              <a:gd name="connsiteX0" fmla="*/ 0 w 4893734"/>
              <a:gd name="connsiteY0" fmla="*/ 2745150 h 2745150"/>
              <a:gd name="connsiteX1" fmla="*/ 2167467 w 4893734"/>
              <a:gd name="connsiteY1" fmla="*/ 1950 h 2745150"/>
              <a:gd name="connsiteX2" fmla="*/ 4893734 w 4893734"/>
              <a:gd name="connsiteY2" fmla="*/ 2271017 h 2745150"/>
              <a:gd name="connsiteX3" fmla="*/ 4893734 w 4893734"/>
              <a:gd name="connsiteY3" fmla="*/ 2271017 h 2745150"/>
            </a:gdLst>
            <a:ahLst/>
            <a:cxnLst>
              <a:cxn ang="0">
                <a:pos x="connsiteX0" y="connsiteY0"/>
              </a:cxn>
              <a:cxn ang="0">
                <a:pos x="connsiteX1" y="connsiteY1"/>
              </a:cxn>
              <a:cxn ang="0">
                <a:pos x="connsiteX2" y="connsiteY2"/>
              </a:cxn>
              <a:cxn ang="0">
                <a:pos x="connsiteX3" y="connsiteY3"/>
              </a:cxn>
            </a:cxnLst>
            <a:rect l="l" t="t" r="r" b="b"/>
            <a:pathLst>
              <a:path w="4893734" h="2745150">
                <a:moveTo>
                  <a:pt x="0" y="2745150"/>
                </a:moveTo>
                <a:cubicBezTo>
                  <a:pt x="675922" y="1413061"/>
                  <a:pt x="1351845" y="80972"/>
                  <a:pt x="2167467" y="1950"/>
                </a:cubicBezTo>
                <a:cubicBezTo>
                  <a:pt x="2983089" y="-77072"/>
                  <a:pt x="4893734" y="2271017"/>
                  <a:pt x="4893734" y="2271017"/>
                </a:cubicBezTo>
                <a:lnTo>
                  <a:pt x="4893734" y="2271017"/>
                </a:lnTo>
              </a:path>
            </a:pathLst>
          </a:cu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21" name="直線接點 20"/>
          <p:cNvCxnSpPr/>
          <p:nvPr/>
        </p:nvCxnSpPr>
        <p:spPr>
          <a:xfrm>
            <a:off x="3707408" y="2066573"/>
            <a:ext cx="0" cy="35103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H="1">
            <a:off x="4868828" y="2044456"/>
            <a:ext cx="6247" cy="352559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13737" y="2276872"/>
            <a:ext cx="1175969" cy="3241231"/>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rPr>
              <a:t>“Sweet Spot”</a:t>
            </a:r>
            <a:endParaRPr lang="zh-TW" altLang="en-US" dirty="0">
              <a:solidFill>
                <a:schemeClr val="tx1"/>
              </a:solidFill>
            </a:endParaRPr>
          </a:p>
        </p:txBody>
      </p:sp>
      <p:sp>
        <p:nvSpPr>
          <p:cNvPr id="35" name="矩形 34"/>
          <p:cNvSpPr/>
          <p:nvPr/>
        </p:nvSpPr>
        <p:spPr>
          <a:xfrm>
            <a:off x="611560" y="2451599"/>
            <a:ext cx="1296144" cy="923330"/>
          </a:xfrm>
          <a:prstGeom prst="rect">
            <a:avLst/>
          </a:prstGeom>
        </p:spPr>
        <p:txBody>
          <a:bodyPr wrap="square">
            <a:spAutoFit/>
          </a:bodyPr>
          <a:lstStyle/>
          <a:p>
            <a:r>
              <a:rPr lang="en-US" altLang="zh-TW" b="1" dirty="0"/>
              <a:t>Expected</a:t>
            </a:r>
            <a:endParaRPr lang="en-US" altLang="zh-TW" dirty="0"/>
          </a:p>
          <a:p>
            <a:r>
              <a:rPr lang="en-US" altLang="zh-TW" b="1" dirty="0"/>
              <a:t>Enterprise Value</a:t>
            </a:r>
            <a:endParaRPr lang="zh-TW" altLang="en-US" dirty="0"/>
          </a:p>
        </p:txBody>
      </p:sp>
      <p:sp>
        <p:nvSpPr>
          <p:cNvPr id="36" name="矩形 35"/>
          <p:cNvSpPr/>
          <p:nvPr/>
        </p:nvSpPr>
        <p:spPr>
          <a:xfrm>
            <a:off x="3707408" y="5661248"/>
            <a:ext cx="1115947" cy="369332"/>
          </a:xfrm>
          <a:prstGeom prst="rect">
            <a:avLst/>
          </a:prstGeom>
        </p:spPr>
        <p:txBody>
          <a:bodyPr wrap="none">
            <a:spAutoFit/>
          </a:bodyPr>
          <a:lstStyle/>
          <a:p>
            <a:r>
              <a:rPr lang="en-US" altLang="zh-TW" b="1" dirty="0"/>
              <a:t>Risk Level</a:t>
            </a:r>
            <a:endParaRPr lang="zh-TW" altLang="en-US" dirty="0"/>
          </a:p>
        </p:txBody>
      </p:sp>
      <p:sp>
        <p:nvSpPr>
          <p:cNvPr id="37" name="矩形 36"/>
          <p:cNvSpPr/>
          <p:nvPr/>
        </p:nvSpPr>
        <p:spPr>
          <a:xfrm>
            <a:off x="2229272" y="1161618"/>
            <a:ext cx="1277888" cy="646331"/>
          </a:xfrm>
          <a:prstGeom prst="rect">
            <a:avLst/>
          </a:prstGeom>
        </p:spPr>
        <p:txBody>
          <a:bodyPr wrap="square">
            <a:spAutoFit/>
          </a:bodyPr>
          <a:lstStyle/>
          <a:p>
            <a:r>
              <a:rPr lang="en-US" altLang="zh-TW" b="1" dirty="0"/>
              <a:t>Insufficient</a:t>
            </a:r>
            <a:endParaRPr lang="en-US" altLang="zh-TW" dirty="0"/>
          </a:p>
          <a:p>
            <a:r>
              <a:rPr lang="en-US" altLang="zh-TW" b="1" dirty="0"/>
              <a:t>Risk-Taking</a:t>
            </a:r>
            <a:endParaRPr lang="zh-TW" altLang="en-US" dirty="0"/>
          </a:p>
        </p:txBody>
      </p:sp>
      <p:sp>
        <p:nvSpPr>
          <p:cNvPr id="38" name="矩形 37"/>
          <p:cNvSpPr/>
          <p:nvPr/>
        </p:nvSpPr>
        <p:spPr>
          <a:xfrm>
            <a:off x="3707408" y="1161727"/>
            <a:ext cx="1349896" cy="646331"/>
          </a:xfrm>
          <a:prstGeom prst="rect">
            <a:avLst/>
          </a:prstGeom>
        </p:spPr>
        <p:txBody>
          <a:bodyPr wrap="square">
            <a:spAutoFit/>
          </a:bodyPr>
          <a:lstStyle/>
          <a:p>
            <a:r>
              <a:rPr lang="en-US" altLang="zh-TW" b="1" dirty="0"/>
              <a:t>Optimal</a:t>
            </a:r>
            <a:endParaRPr lang="en-US" altLang="zh-TW" dirty="0"/>
          </a:p>
          <a:p>
            <a:r>
              <a:rPr lang="en-US" altLang="zh-TW" b="1" dirty="0"/>
              <a:t>Risk-Taking</a:t>
            </a:r>
            <a:endParaRPr lang="zh-TW" altLang="en-US" dirty="0"/>
          </a:p>
        </p:txBody>
      </p:sp>
      <p:sp>
        <p:nvSpPr>
          <p:cNvPr id="41" name="矩形 40"/>
          <p:cNvSpPr/>
          <p:nvPr/>
        </p:nvSpPr>
        <p:spPr>
          <a:xfrm>
            <a:off x="5280331" y="1124743"/>
            <a:ext cx="1247469" cy="646331"/>
          </a:xfrm>
          <a:prstGeom prst="rect">
            <a:avLst/>
          </a:prstGeom>
        </p:spPr>
        <p:txBody>
          <a:bodyPr wrap="square">
            <a:spAutoFit/>
          </a:bodyPr>
          <a:lstStyle/>
          <a:p>
            <a:r>
              <a:rPr lang="en-US" altLang="zh-TW" b="1" dirty="0"/>
              <a:t>Excessive</a:t>
            </a:r>
            <a:endParaRPr lang="en-US" altLang="zh-TW" dirty="0"/>
          </a:p>
          <a:p>
            <a:r>
              <a:rPr lang="en-US" altLang="zh-TW" b="1" dirty="0"/>
              <a:t>Risk-Taking</a:t>
            </a:r>
            <a:endParaRPr lang="zh-TW" altLang="en-US" dirty="0"/>
          </a:p>
        </p:txBody>
      </p:sp>
      <p:sp>
        <p:nvSpPr>
          <p:cNvPr id="42" name="矩形 41"/>
          <p:cNvSpPr/>
          <p:nvPr/>
        </p:nvSpPr>
        <p:spPr>
          <a:xfrm>
            <a:off x="1190718" y="548680"/>
            <a:ext cx="2715359" cy="461665"/>
          </a:xfrm>
          <a:prstGeom prst="rect">
            <a:avLst/>
          </a:prstGeom>
          <a:ln w="25400">
            <a:solidFill>
              <a:srgbClr val="C00000"/>
            </a:solidFill>
          </a:ln>
        </p:spPr>
        <p:txBody>
          <a:bodyPr wrap="none">
            <a:spAutoFit/>
          </a:bodyPr>
          <a:lstStyle/>
          <a:p>
            <a:r>
              <a:rPr lang="en-US" altLang="zh-TW" sz="2400" b="1" dirty="0"/>
              <a:t>Optimal Risk-Taking</a:t>
            </a:r>
            <a:endParaRPr lang="zh-TW" altLang="en-US" sz="2400" dirty="0"/>
          </a:p>
        </p:txBody>
      </p:sp>
      <p:sp>
        <p:nvSpPr>
          <p:cNvPr id="43" name="文字方塊 42"/>
          <p:cNvSpPr txBox="1"/>
          <p:nvPr/>
        </p:nvSpPr>
        <p:spPr>
          <a:xfrm>
            <a:off x="5446712" y="5799747"/>
            <a:ext cx="3096344" cy="461665"/>
          </a:xfrm>
          <a:prstGeom prst="rect">
            <a:avLst/>
          </a:prstGeom>
          <a:noFill/>
        </p:spPr>
        <p:txBody>
          <a:bodyPr wrap="square" rtlCol="0">
            <a:spAutoFit/>
          </a:bodyPr>
          <a:lstStyle/>
          <a:p>
            <a:r>
              <a:rPr lang="zh-TW" altLang="en-US" sz="1200" b="1" dirty="0" smtClean="0">
                <a:latin typeface="+mj-lt"/>
              </a:rPr>
              <a:t>資料來源</a:t>
            </a:r>
            <a:r>
              <a:rPr lang="en-US" altLang="zh-TW" sz="1200" b="1" dirty="0" smtClean="0">
                <a:latin typeface="+mj-lt"/>
              </a:rPr>
              <a:t>:</a:t>
            </a:r>
            <a:r>
              <a:rPr lang="zh-TW" altLang="en-US" sz="1200" b="1" dirty="0" smtClean="0">
                <a:latin typeface="+mj-lt"/>
              </a:rPr>
              <a:t> </a:t>
            </a:r>
            <a:r>
              <a:rPr lang="en-US" altLang="zh-TW" sz="1200" b="1" dirty="0"/>
              <a:t>Thought Leadership in ERM </a:t>
            </a:r>
            <a:r>
              <a:rPr lang="en-US" altLang="zh-TW" sz="1200" b="1" dirty="0" smtClean="0"/>
              <a:t>-</a:t>
            </a:r>
            <a:r>
              <a:rPr lang="en-US" altLang="zh-TW" sz="1200" b="1" dirty="0"/>
              <a:t>Risk Assessment in Practice </a:t>
            </a:r>
            <a:r>
              <a:rPr lang="en-US" altLang="zh-TW" sz="1200" b="1" dirty="0" smtClean="0"/>
              <a:t>(COSO,2012)</a:t>
            </a:r>
            <a:endParaRPr lang="zh-TW" altLang="en-US" sz="1200" dirty="0"/>
          </a:p>
        </p:txBody>
      </p:sp>
    </p:spTree>
    <p:extLst>
      <p:ext uri="{BB962C8B-B14F-4D97-AF65-F5344CB8AC3E}">
        <p14:creationId xmlns:p14="http://schemas.microsoft.com/office/powerpoint/2010/main" val="44461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heel(1)">
                                      <p:cBhvr>
                                        <p:cTn id="38" dur="2000"/>
                                        <p:tgtEl>
                                          <p:spTgt spid="31"/>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1" grpId="0" animBg="1"/>
      <p:bldP spid="35" grpId="0"/>
      <p:bldP spid="36" grpId="0"/>
      <p:bldP spid="37" grpId="0"/>
      <p:bldP spid="38"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noChangeAspect="1"/>
          </p:cNvGrpSpPr>
          <p:nvPr/>
        </p:nvGrpSpPr>
        <p:grpSpPr bwMode="auto">
          <a:xfrm>
            <a:off x="539750" y="692150"/>
            <a:ext cx="8388350" cy="5932488"/>
            <a:chOff x="1797" y="1624"/>
            <a:chExt cx="8742" cy="9798"/>
          </a:xfrm>
        </p:grpSpPr>
        <p:sp>
          <p:nvSpPr>
            <p:cNvPr id="14342" name="AutoShape 3"/>
            <p:cNvSpPr>
              <a:spLocks noChangeAspect="1" noChangeArrowheads="1"/>
            </p:cNvSpPr>
            <p:nvPr/>
          </p:nvSpPr>
          <p:spPr bwMode="auto">
            <a:xfrm>
              <a:off x="1797" y="1624"/>
              <a:ext cx="8742" cy="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43" name="Rectangle 4"/>
            <p:cNvSpPr>
              <a:spLocks noChangeArrowheads="1"/>
            </p:cNvSpPr>
            <p:nvPr/>
          </p:nvSpPr>
          <p:spPr bwMode="auto">
            <a:xfrm>
              <a:off x="2974" y="3723"/>
              <a:ext cx="5515" cy="5566"/>
            </a:xfrm>
            <a:prstGeom prst="rect">
              <a:avLst/>
            </a:prstGeom>
            <a:solidFill>
              <a:srgbClr val="FFFF00"/>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44" name="Rectangle 5"/>
            <p:cNvSpPr>
              <a:spLocks noChangeArrowheads="1"/>
            </p:cNvSpPr>
            <p:nvPr/>
          </p:nvSpPr>
          <p:spPr bwMode="auto">
            <a:xfrm>
              <a:off x="5122" y="2074"/>
              <a:ext cx="1165"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45" name="Rectangle 6"/>
            <p:cNvSpPr>
              <a:spLocks noChangeArrowheads="1"/>
            </p:cNvSpPr>
            <p:nvPr/>
          </p:nvSpPr>
          <p:spPr bwMode="auto">
            <a:xfrm>
              <a:off x="4454" y="2057"/>
              <a:ext cx="248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46" name="Rectangle 7"/>
            <p:cNvSpPr>
              <a:spLocks noChangeArrowheads="1"/>
            </p:cNvSpPr>
            <p:nvPr/>
          </p:nvSpPr>
          <p:spPr bwMode="auto">
            <a:xfrm>
              <a:off x="4234" y="2094"/>
              <a:ext cx="292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47" name="Rectangle 8"/>
            <p:cNvSpPr>
              <a:spLocks noChangeArrowheads="1"/>
            </p:cNvSpPr>
            <p:nvPr/>
          </p:nvSpPr>
          <p:spPr bwMode="auto">
            <a:xfrm>
              <a:off x="4234" y="2109"/>
              <a:ext cx="365"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48" name="Rectangle 9"/>
            <p:cNvSpPr>
              <a:spLocks noChangeArrowheads="1"/>
            </p:cNvSpPr>
            <p:nvPr/>
          </p:nvSpPr>
          <p:spPr bwMode="auto">
            <a:xfrm>
              <a:off x="4509" y="2021"/>
              <a:ext cx="55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49" name="Rectangle 11"/>
            <p:cNvSpPr>
              <a:spLocks noChangeArrowheads="1"/>
            </p:cNvSpPr>
            <p:nvPr/>
          </p:nvSpPr>
          <p:spPr bwMode="auto">
            <a:xfrm>
              <a:off x="4949" y="2132"/>
              <a:ext cx="231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50" name="Rectangle 12"/>
            <p:cNvSpPr>
              <a:spLocks noChangeArrowheads="1"/>
            </p:cNvSpPr>
            <p:nvPr/>
          </p:nvSpPr>
          <p:spPr bwMode="auto">
            <a:xfrm>
              <a:off x="4233" y="2011"/>
              <a:ext cx="220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建立風險管理執行背景體系</a:t>
              </a:r>
              <a:endParaRPr lang="zh-TW" altLang="en-US" b="1">
                <a:latin typeface="Arial" pitchFamily="34" charset="0"/>
              </a:endParaRPr>
            </a:p>
          </p:txBody>
        </p:sp>
        <p:sp>
          <p:nvSpPr>
            <p:cNvPr id="14351" name="Rectangle 13"/>
            <p:cNvSpPr>
              <a:spLocks noChangeArrowheads="1"/>
            </p:cNvSpPr>
            <p:nvPr/>
          </p:nvSpPr>
          <p:spPr bwMode="auto">
            <a:xfrm>
              <a:off x="4182" y="2153"/>
              <a:ext cx="1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52" name="Rectangle 15"/>
            <p:cNvSpPr>
              <a:spLocks noChangeArrowheads="1"/>
            </p:cNvSpPr>
            <p:nvPr/>
          </p:nvSpPr>
          <p:spPr bwMode="auto">
            <a:xfrm>
              <a:off x="4259" y="2211"/>
              <a:ext cx="132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53" name="Rectangle 16"/>
            <p:cNvSpPr>
              <a:spLocks noChangeArrowheads="1"/>
            </p:cNvSpPr>
            <p:nvPr/>
          </p:nvSpPr>
          <p:spPr bwMode="auto">
            <a:xfrm>
              <a:off x="4259" y="2246"/>
              <a:ext cx="154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54" name="Rectangle 17"/>
            <p:cNvSpPr>
              <a:spLocks noChangeArrowheads="1"/>
            </p:cNvSpPr>
            <p:nvPr/>
          </p:nvSpPr>
          <p:spPr bwMode="auto">
            <a:xfrm>
              <a:off x="4259" y="2281"/>
              <a:ext cx="3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55" name="Rectangle 18"/>
            <p:cNvSpPr>
              <a:spLocks noChangeArrowheads="1"/>
            </p:cNvSpPr>
            <p:nvPr/>
          </p:nvSpPr>
          <p:spPr bwMode="auto">
            <a:xfrm>
              <a:off x="4259" y="2316"/>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356" name="Rectangle 19"/>
            <p:cNvSpPr>
              <a:spLocks noChangeArrowheads="1"/>
            </p:cNvSpPr>
            <p:nvPr/>
          </p:nvSpPr>
          <p:spPr bwMode="auto">
            <a:xfrm>
              <a:off x="4479" y="2281"/>
              <a:ext cx="55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57" name="Rectangle 21"/>
            <p:cNvSpPr>
              <a:spLocks noChangeArrowheads="1"/>
            </p:cNvSpPr>
            <p:nvPr/>
          </p:nvSpPr>
          <p:spPr bwMode="auto">
            <a:xfrm>
              <a:off x="4919" y="2281"/>
              <a:ext cx="99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58" name="Rectangle 22"/>
            <p:cNvSpPr>
              <a:spLocks noChangeArrowheads="1"/>
            </p:cNvSpPr>
            <p:nvPr/>
          </p:nvSpPr>
          <p:spPr bwMode="auto">
            <a:xfrm>
              <a:off x="4477" y="2316"/>
              <a:ext cx="1056"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建立環境要素</a:t>
              </a:r>
              <a:endParaRPr lang="zh-TW" altLang="en-US" b="1">
                <a:latin typeface="Arial" pitchFamily="34" charset="0"/>
              </a:endParaRPr>
            </a:p>
          </p:txBody>
        </p:sp>
        <p:sp>
          <p:nvSpPr>
            <p:cNvPr id="14359" name="Rectangle 23"/>
            <p:cNvSpPr>
              <a:spLocks noChangeArrowheads="1"/>
            </p:cNvSpPr>
            <p:nvPr/>
          </p:nvSpPr>
          <p:spPr bwMode="auto">
            <a:xfrm>
              <a:off x="4182" y="2366"/>
              <a:ext cx="17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60" name="Rectangle 24"/>
            <p:cNvSpPr>
              <a:spLocks noChangeArrowheads="1"/>
            </p:cNvSpPr>
            <p:nvPr/>
          </p:nvSpPr>
          <p:spPr bwMode="auto">
            <a:xfrm>
              <a:off x="4259" y="2388"/>
              <a:ext cx="144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61" name="Rectangle 25"/>
            <p:cNvSpPr>
              <a:spLocks noChangeArrowheads="1"/>
            </p:cNvSpPr>
            <p:nvPr/>
          </p:nvSpPr>
          <p:spPr bwMode="auto">
            <a:xfrm>
              <a:off x="4259" y="2423"/>
              <a:ext cx="132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62" name="Rectangle 26"/>
            <p:cNvSpPr>
              <a:spLocks noChangeArrowheads="1"/>
            </p:cNvSpPr>
            <p:nvPr/>
          </p:nvSpPr>
          <p:spPr bwMode="auto">
            <a:xfrm>
              <a:off x="4259" y="2458"/>
              <a:ext cx="154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63" name="Rectangle 27"/>
            <p:cNvSpPr>
              <a:spLocks noChangeArrowheads="1"/>
            </p:cNvSpPr>
            <p:nvPr/>
          </p:nvSpPr>
          <p:spPr bwMode="auto">
            <a:xfrm>
              <a:off x="4259" y="2493"/>
              <a:ext cx="33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64" name="Rectangle 28"/>
            <p:cNvSpPr>
              <a:spLocks noChangeArrowheads="1"/>
            </p:cNvSpPr>
            <p:nvPr/>
          </p:nvSpPr>
          <p:spPr bwMode="auto">
            <a:xfrm>
              <a:off x="4259" y="2528"/>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365" name="Rectangle 29"/>
            <p:cNvSpPr>
              <a:spLocks noChangeArrowheads="1"/>
            </p:cNvSpPr>
            <p:nvPr/>
          </p:nvSpPr>
          <p:spPr bwMode="auto">
            <a:xfrm>
              <a:off x="4479" y="2493"/>
              <a:ext cx="55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66" name="Rectangle 31"/>
            <p:cNvSpPr>
              <a:spLocks noChangeArrowheads="1"/>
            </p:cNvSpPr>
            <p:nvPr/>
          </p:nvSpPr>
          <p:spPr bwMode="auto">
            <a:xfrm>
              <a:off x="4919" y="2369"/>
              <a:ext cx="99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67" name="Rectangle 32"/>
            <p:cNvSpPr>
              <a:spLocks noChangeArrowheads="1"/>
            </p:cNvSpPr>
            <p:nvPr/>
          </p:nvSpPr>
          <p:spPr bwMode="auto">
            <a:xfrm>
              <a:off x="4490" y="2528"/>
              <a:ext cx="96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建立機關要素</a:t>
              </a:r>
              <a:endParaRPr lang="zh-TW" altLang="en-US" b="1">
                <a:latin typeface="Arial" pitchFamily="34" charset="0"/>
              </a:endParaRPr>
            </a:p>
          </p:txBody>
        </p:sp>
        <p:sp>
          <p:nvSpPr>
            <p:cNvPr id="14368" name="Rectangle 33"/>
            <p:cNvSpPr>
              <a:spLocks noChangeArrowheads="1"/>
            </p:cNvSpPr>
            <p:nvPr/>
          </p:nvSpPr>
          <p:spPr bwMode="auto">
            <a:xfrm>
              <a:off x="4182" y="2578"/>
              <a:ext cx="1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69" name="Rectangle 34"/>
            <p:cNvSpPr>
              <a:spLocks noChangeArrowheads="1"/>
            </p:cNvSpPr>
            <p:nvPr/>
          </p:nvSpPr>
          <p:spPr bwMode="auto">
            <a:xfrm>
              <a:off x="4259" y="2601"/>
              <a:ext cx="144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70" name="Rectangle 36"/>
            <p:cNvSpPr>
              <a:spLocks noChangeArrowheads="1"/>
            </p:cNvSpPr>
            <p:nvPr/>
          </p:nvSpPr>
          <p:spPr bwMode="auto">
            <a:xfrm>
              <a:off x="4259" y="2671"/>
              <a:ext cx="154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71" name="Rectangle 37"/>
            <p:cNvSpPr>
              <a:spLocks noChangeArrowheads="1"/>
            </p:cNvSpPr>
            <p:nvPr/>
          </p:nvSpPr>
          <p:spPr bwMode="auto">
            <a:xfrm>
              <a:off x="4259" y="2706"/>
              <a:ext cx="3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72" name="Rectangle 38"/>
            <p:cNvSpPr>
              <a:spLocks noChangeArrowheads="1"/>
            </p:cNvSpPr>
            <p:nvPr/>
          </p:nvSpPr>
          <p:spPr bwMode="auto">
            <a:xfrm>
              <a:off x="4259" y="2741"/>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373" name="Rectangle 39"/>
            <p:cNvSpPr>
              <a:spLocks noChangeArrowheads="1"/>
            </p:cNvSpPr>
            <p:nvPr/>
          </p:nvSpPr>
          <p:spPr bwMode="auto">
            <a:xfrm>
              <a:off x="4479" y="2706"/>
              <a:ext cx="14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a:latin typeface="Verdana" pitchFamily="34" charset="0"/>
              </a:endParaRPr>
            </a:p>
          </p:txBody>
        </p:sp>
        <p:sp>
          <p:nvSpPr>
            <p:cNvPr id="14374" name="Rectangle 40"/>
            <p:cNvSpPr>
              <a:spLocks noChangeArrowheads="1"/>
            </p:cNvSpPr>
            <p:nvPr/>
          </p:nvSpPr>
          <p:spPr bwMode="auto">
            <a:xfrm>
              <a:off x="4479" y="2741"/>
              <a:ext cx="13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風險管理架構</a:t>
              </a:r>
              <a:endParaRPr lang="zh-TW" altLang="en-US" b="1">
                <a:latin typeface="Arial" pitchFamily="34" charset="0"/>
              </a:endParaRPr>
            </a:p>
          </p:txBody>
        </p:sp>
        <p:sp>
          <p:nvSpPr>
            <p:cNvPr id="14375" name="Rectangle 41"/>
            <p:cNvSpPr>
              <a:spLocks noChangeArrowheads="1"/>
            </p:cNvSpPr>
            <p:nvPr/>
          </p:nvSpPr>
          <p:spPr bwMode="auto">
            <a:xfrm>
              <a:off x="4182" y="2791"/>
              <a:ext cx="17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76" name="Rectangle 42"/>
            <p:cNvSpPr>
              <a:spLocks noChangeArrowheads="1"/>
            </p:cNvSpPr>
            <p:nvPr/>
          </p:nvSpPr>
          <p:spPr bwMode="auto">
            <a:xfrm>
              <a:off x="4259" y="2813"/>
              <a:ext cx="188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77" name="Rectangle 43"/>
            <p:cNvSpPr>
              <a:spLocks noChangeArrowheads="1"/>
            </p:cNvSpPr>
            <p:nvPr/>
          </p:nvSpPr>
          <p:spPr bwMode="auto">
            <a:xfrm>
              <a:off x="4259" y="2848"/>
              <a:ext cx="187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78" name="Rectangle 44"/>
            <p:cNvSpPr>
              <a:spLocks noChangeArrowheads="1"/>
            </p:cNvSpPr>
            <p:nvPr/>
          </p:nvSpPr>
          <p:spPr bwMode="auto">
            <a:xfrm>
              <a:off x="4259" y="2883"/>
              <a:ext cx="198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79" name="Rectangle 45"/>
            <p:cNvSpPr>
              <a:spLocks noChangeArrowheads="1"/>
            </p:cNvSpPr>
            <p:nvPr/>
          </p:nvSpPr>
          <p:spPr bwMode="auto">
            <a:xfrm>
              <a:off x="4259" y="2918"/>
              <a:ext cx="33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80" name="Rectangle 46"/>
            <p:cNvSpPr>
              <a:spLocks noChangeArrowheads="1"/>
            </p:cNvSpPr>
            <p:nvPr/>
          </p:nvSpPr>
          <p:spPr bwMode="auto">
            <a:xfrm>
              <a:off x="4259" y="2953"/>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381" name="Rectangle 47"/>
            <p:cNvSpPr>
              <a:spLocks noChangeArrowheads="1"/>
            </p:cNvSpPr>
            <p:nvPr/>
          </p:nvSpPr>
          <p:spPr bwMode="auto">
            <a:xfrm>
              <a:off x="4479" y="2918"/>
              <a:ext cx="187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82" name="Rectangle 48"/>
            <p:cNvSpPr>
              <a:spLocks noChangeArrowheads="1"/>
            </p:cNvSpPr>
            <p:nvPr/>
          </p:nvSpPr>
          <p:spPr bwMode="auto">
            <a:xfrm>
              <a:off x="4479" y="2953"/>
              <a:ext cx="176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發展風險評量標準</a:t>
              </a:r>
              <a:endParaRPr lang="zh-TW" altLang="en-US" b="1">
                <a:latin typeface="Arial" pitchFamily="34" charset="0"/>
              </a:endParaRPr>
            </a:p>
          </p:txBody>
        </p:sp>
        <p:sp>
          <p:nvSpPr>
            <p:cNvPr id="14383" name="Rectangle 49"/>
            <p:cNvSpPr>
              <a:spLocks noChangeArrowheads="1"/>
            </p:cNvSpPr>
            <p:nvPr/>
          </p:nvSpPr>
          <p:spPr bwMode="auto">
            <a:xfrm>
              <a:off x="4182" y="3003"/>
              <a:ext cx="1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84" name="Rectangle 50"/>
            <p:cNvSpPr>
              <a:spLocks noChangeArrowheads="1"/>
            </p:cNvSpPr>
            <p:nvPr/>
          </p:nvSpPr>
          <p:spPr bwMode="auto">
            <a:xfrm>
              <a:off x="4259" y="3026"/>
              <a:ext cx="100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85" name="Rectangle 51"/>
            <p:cNvSpPr>
              <a:spLocks noChangeArrowheads="1"/>
            </p:cNvSpPr>
            <p:nvPr/>
          </p:nvSpPr>
          <p:spPr bwMode="auto">
            <a:xfrm>
              <a:off x="4259" y="3061"/>
              <a:ext cx="176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86" name="Rectangle 52"/>
            <p:cNvSpPr>
              <a:spLocks noChangeArrowheads="1"/>
            </p:cNvSpPr>
            <p:nvPr/>
          </p:nvSpPr>
          <p:spPr bwMode="auto">
            <a:xfrm>
              <a:off x="4259" y="3207"/>
              <a:ext cx="198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87" name="Rectangle 53"/>
            <p:cNvSpPr>
              <a:spLocks noChangeArrowheads="1"/>
            </p:cNvSpPr>
            <p:nvPr/>
          </p:nvSpPr>
          <p:spPr bwMode="auto">
            <a:xfrm>
              <a:off x="4259" y="3242"/>
              <a:ext cx="3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88" name="Rectangle 54"/>
            <p:cNvSpPr>
              <a:spLocks noChangeArrowheads="1"/>
            </p:cNvSpPr>
            <p:nvPr/>
          </p:nvSpPr>
          <p:spPr bwMode="auto">
            <a:xfrm>
              <a:off x="4259" y="3153"/>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800080"/>
                  </a:solidFill>
                  <a:latin typeface="標楷體" pitchFamily="65" charset="-120"/>
                  <a:ea typeface="標楷體" pitchFamily="65" charset="-120"/>
                </a:rPr>
                <a:t>--</a:t>
              </a:r>
              <a:endParaRPr lang="zh-TW" altLang="zh-TW" b="1">
                <a:latin typeface="Arial" pitchFamily="34" charset="0"/>
              </a:endParaRPr>
            </a:p>
          </p:txBody>
        </p:sp>
        <p:sp>
          <p:nvSpPr>
            <p:cNvPr id="14389" name="Rectangle 55"/>
            <p:cNvSpPr>
              <a:spLocks noChangeArrowheads="1"/>
            </p:cNvSpPr>
            <p:nvPr/>
          </p:nvSpPr>
          <p:spPr bwMode="auto">
            <a:xfrm>
              <a:off x="4479" y="3242"/>
              <a:ext cx="187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90" name="Rectangle 56"/>
            <p:cNvSpPr>
              <a:spLocks noChangeArrowheads="1"/>
            </p:cNvSpPr>
            <p:nvPr/>
          </p:nvSpPr>
          <p:spPr bwMode="auto">
            <a:xfrm>
              <a:off x="4479" y="3153"/>
              <a:ext cx="176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定義風險分析對象</a:t>
              </a:r>
              <a:endParaRPr lang="zh-TW" altLang="en-US" b="1">
                <a:latin typeface="Arial" pitchFamily="34" charset="0"/>
              </a:endParaRPr>
            </a:p>
          </p:txBody>
        </p:sp>
        <p:sp>
          <p:nvSpPr>
            <p:cNvPr id="14391" name="Rectangle 57"/>
            <p:cNvSpPr>
              <a:spLocks noChangeArrowheads="1"/>
            </p:cNvSpPr>
            <p:nvPr/>
          </p:nvSpPr>
          <p:spPr bwMode="auto">
            <a:xfrm>
              <a:off x="4029" y="4107"/>
              <a:ext cx="3345" cy="1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92" name="Rectangle 58"/>
            <p:cNvSpPr>
              <a:spLocks noChangeArrowheads="1"/>
            </p:cNvSpPr>
            <p:nvPr/>
          </p:nvSpPr>
          <p:spPr bwMode="auto">
            <a:xfrm>
              <a:off x="4182" y="4182"/>
              <a:ext cx="122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93" name="Rectangle 59"/>
            <p:cNvSpPr>
              <a:spLocks noChangeArrowheads="1"/>
            </p:cNvSpPr>
            <p:nvPr/>
          </p:nvSpPr>
          <p:spPr bwMode="auto">
            <a:xfrm>
              <a:off x="4182" y="4046"/>
              <a:ext cx="121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94" name="Rectangle 60"/>
            <p:cNvSpPr>
              <a:spLocks noChangeArrowheads="1"/>
            </p:cNvSpPr>
            <p:nvPr/>
          </p:nvSpPr>
          <p:spPr bwMode="auto">
            <a:xfrm>
              <a:off x="4182" y="4081"/>
              <a:ext cx="121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95" name="Rectangle 61"/>
            <p:cNvSpPr>
              <a:spLocks noChangeArrowheads="1"/>
            </p:cNvSpPr>
            <p:nvPr/>
          </p:nvSpPr>
          <p:spPr bwMode="auto">
            <a:xfrm>
              <a:off x="4182" y="4116"/>
              <a:ext cx="1212"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96" name="Rectangle 62"/>
            <p:cNvSpPr>
              <a:spLocks noChangeArrowheads="1"/>
            </p:cNvSpPr>
            <p:nvPr/>
          </p:nvSpPr>
          <p:spPr bwMode="auto">
            <a:xfrm>
              <a:off x="5109" y="4182"/>
              <a:ext cx="1165"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97" name="Rectangle 63"/>
            <p:cNvSpPr>
              <a:spLocks noChangeArrowheads="1"/>
            </p:cNvSpPr>
            <p:nvPr/>
          </p:nvSpPr>
          <p:spPr bwMode="auto">
            <a:xfrm>
              <a:off x="5109" y="4197"/>
              <a:ext cx="3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98" name="Rectangle 64"/>
            <p:cNvSpPr>
              <a:spLocks noChangeArrowheads="1"/>
            </p:cNvSpPr>
            <p:nvPr/>
          </p:nvSpPr>
          <p:spPr bwMode="auto">
            <a:xfrm>
              <a:off x="5384" y="4048"/>
              <a:ext cx="99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399" name="Rectangle 65"/>
            <p:cNvSpPr>
              <a:spLocks noChangeArrowheads="1"/>
            </p:cNvSpPr>
            <p:nvPr/>
          </p:nvSpPr>
          <p:spPr bwMode="auto">
            <a:xfrm>
              <a:off x="5114" y="4058"/>
              <a:ext cx="116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00" name="Rectangle 66"/>
            <p:cNvSpPr>
              <a:spLocks noChangeArrowheads="1"/>
            </p:cNvSpPr>
            <p:nvPr/>
          </p:nvSpPr>
          <p:spPr bwMode="auto">
            <a:xfrm>
              <a:off x="5114" y="4073"/>
              <a:ext cx="365"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01" name="Rectangle 67"/>
            <p:cNvSpPr>
              <a:spLocks noChangeArrowheads="1"/>
            </p:cNvSpPr>
            <p:nvPr/>
          </p:nvSpPr>
          <p:spPr bwMode="auto">
            <a:xfrm>
              <a:off x="5389" y="4096"/>
              <a:ext cx="99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02" name="Rectangle 68"/>
            <p:cNvSpPr>
              <a:spLocks noChangeArrowheads="1"/>
            </p:cNvSpPr>
            <p:nvPr/>
          </p:nvSpPr>
          <p:spPr bwMode="auto">
            <a:xfrm>
              <a:off x="5389" y="4131"/>
              <a:ext cx="88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風險辨識</a:t>
              </a:r>
              <a:endParaRPr lang="zh-TW" altLang="en-US" b="1">
                <a:latin typeface="Arial" pitchFamily="34" charset="0"/>
              </a:endParaRPr>
            </a:p>
          </p:txBody>
        </p:sp>
        <p:sp>
          <p:nvSpPr>
            <p:cNvPr id="14403" name="Rectangle 69"/>
            <p:cNvSpPr>
              <a:spLocks noChangeArrowheads="1"/>
            </p:cNvSpPr>
            <p:nvPr/>
          </p:nvSpPr>
          <p:spPr bwMode="auto">
            <a:xfrm>
              <a:off x="4182" y="4201"/>
              <a:ext cx="17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04" name="Rectangle 70"/>
            <p:cNvSpPr>
              <a:spLocks noChangeArrowheads="1"/>
            </p:cNvSpPr>
            <p:nvPr/>
          </p:nvSpPr>
          <p:spPr bwMode="auto">
            <a:xfrm>
              <a:off x="4259" y="4223"/>
              <a:ext cx="122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05" name="Rectangle 71"/>
            <p:cNvSpPr>
              <a:spLocks noChangeArrowheads="1"/>
            </p:cNvSpPr>
            <p:nvPr/>
          </p:nvSpPr>
          <p:spPr bwMode="auto">
            <a:xfrm>
              <a:off x="4259" y="4258"/>
              <a:ext cx="121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06" name="Rectangle 72"/>
            <p:cNvSpPr>
              <a:spLocks noChangeArrowheads="1"/>
            </p:cNvSpPr>
            <p:nvPr/>
          </p:nvSpPr>
          <p:spPr bwMode="auto">
            <a:xfrm>
              <a:off x="4259" y="4293"/>
              <a:ext cx="132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07" name="Rectangle 73"/>
            <p:cNvSpPr>
              <a:spLocks noChangeArrowheads="1"/>
            </p:cNvSpPr>
            <p:nvPr/>
          </p:nvSpPr>
          <p:spPr bwMode="auto">
            <a:xfrm>
              <a:off x="4259" y="4328"/>
              <a:ext cx="33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08" name="Rectangle 74"/>
            <p:cNvSpPr>
              <a:spLocks noChangeArrowheads="1"/>
            </p:cNvSpPr>
            <p:nvPr/>
          </p:nvSpPr>
          <p:spPr bwMode="auto">
            <a:xfrm>
              <a:off x="4259" y="4363"/>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409" name="Rectangle 75"/>
            <p:cNvSpPr>
              <a:spLocks noChangeArrowheads="1"/>
            </p:cNvSpPr>
            <p:nvPr/>
          </p:nvSpPr>
          <p:spPr bwMode="auto">
            <a:xfrm>
              <a:off x="4479" y="4328"/>
              <a:ext cx="121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10" name="Rectangle 76"/>
            <p:cNvSpPr>
              <a:spLocks noChangeArrowheads="1"/>
            </p:cNvSpPr>
            <p:nvPr/>
          </p:nvSpPr>
          <p:spPr bwMode="auto">
            <a:xfrm>
              <a:off x="4479" y="4363"/>
              <a:ext cx="110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會發生什麼</a:t>
              </a:r>
              <a:r>
                <a:rPr lang="en-US" altLang="zh-TW" sz="1100" b="1">
                  <a:solidFill>
                    <a:srgbClr val="000000"/>
                  </a:solidFill>
                  <a:latin typeface="標楷體" pitchFamily="65" charset="-120"/>
                  <a:ea typeface="標楷體" pitchFamily="65" charset="-120"/>
                </a:rPr>
                <a:t>?</a:t>
              </a:r>
              <a:endParaRPr lang="en-US" altLang="zh-TW" b="1">
                <a:latin typeface="Arial" pitchFamily="34" charset="0"/>
              </a:endParaRPr>
            </a:p>
          </p:txBody>
        </p:sp>
        <p:sp>
          <p:nvSpPr>
            <p:cNvPr id="14411" name="Rectangle 77"/>
            <p:cNvSpPr>
              <a:spLocks noChangeArrowheads="1"/>
            </p:cNvSpPr>
            <p:nvPr/>
          </p:nvSpPr>
          <p:spPr bwMode="auto">
            <a:xfrm>
              <a:off x="5359" y="4223"/>
              <a:ext cx="23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12" name="Rectangle 78"/>
            <p:cNvSpPr>
              <a:spLocks noChangeArrowheads="1"/>
            </p:cNvSpPr>
            <p:nvPr/>
          </p:nvSpPr>
          <p:spPr bwMode="auto">
            <a:xfrm>
              <a:off x="5359" y="4258"/>
              <a:ext cx="22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13" name="Rectangle 79"/>
            <p:cNvSpPr>
              <a:spLocks noChangeArrowheads="1"/>
            </p:cNvSpPr>
            <p:nvPr/>
          </p:nvSpPr>
          <p:spPr bwMode="auto">
            <a:xfrm>
              <a:off x="5359" y="4293"/>
              <a:ext cx="22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14" name="Rectangle 80"/>
            <p:cNvSpPr>
              <a:spLocks noChangeArrowheads="1"/>
            </p:cNvSpPr>
            <p:nvPr/>
          </p:nvSpPr>
          <p:spPr bwMode="auto">
            <a:xfrm>
              <a:off x="5584" y="4328"/>
              <a:ext cx="11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15" name="Rectangle 81"/>
            <p:cNvSpPr>
              <a:spLocks noChangeArrowheads="1"/>
            </p:cNvSpPr>
            <p:nvPr/>
          </p:nvSpPr>
          <p:spPr bwMode="auto">
            <a:xfrm>
              <a:off x="5584" y="4363"/>
              <a:ext cx="11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zh-TW" altLang="zh-TW" b="1">
                <a:latin typeface="Arial" pitchFamily="34" charset="0"/>
              </a:endParaRPr>
            </a:p>
          </p:txBody>
        </p:sp>
        <p:sp>
          <p:nvSpPr>
            <p:cNvPr id="14416" name="Rectangle 82"/>
            <p:cNvSpPr>
              <a:spLocks noChangeArrowheads="1"/>
            </p:cNvSpPr>
            <p:nvPr/>
          </p:nvSpPr>
          <p:spPr bwMode="auto">
            <a:xfrm>
              <a:off x="4182" y="4413"/>
              <a:ext cx="1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17" name="Rectangle 85"/>
            <p:cNvSpPr>
              <a:spLocks noChangeArrowheads="1"/>
            </p:cNvSpPr>
            <p:nvPr/>
          </p:nvSpPr>
          <p:spPr bwMode="auto">
            <a:xfrm>
              <a:off x="4259" y="4506"/>
              <a:ext cx="286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18" name="Rectangle 86"/>
            <p:cNvSpPr>
              <a:spLocks noChangeArrowheads="1"/>
            </p:cNvSpPr>
            <p:nvPr/>
          </p:nvSpPr>
          <p:spPr bwMode="auto">
            <a:xfrm>
              <a:off x="4259" y="4541"/>
              <a:ext cx="3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19" name="Rectangle 87"/>
            <p:cNvSpPr>
              <a:spLocks noChangeArrowheads="1"/>
            </p:cNvSpPr>
            <p:nvPr/>
          </p:nvSpPr>
          <p:spPr bwMode="auto">
            <a:xfrm>
              <a:off x="4259" y="4576"/>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420" name="Rectangle 88"/>
            <p:cNvSpPr>
              <a:spLocks noChangeArrowheads="1"/>
            </p:cNvSpPr>
            <p:nvPr/>
          </p:nvSpPr>
          <p:spPr bwMode="auto">
            <a:xfrm>
              <a:off x="4479" y="4712"/>
              <a:ext cx="275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21" name="Rectangle 89"/>
            <p:cNvSpPr>
              <a:spLocks noChangeArrowheads="1"/>
            </p:cNvSpPr>
            <p:nvPr/>
          </p:nvSpPr>
          <p:spPr bwMode="auto">
            <a:xfrm>
              <a:off x="4479" y="4576"/>
              <a:ext cx="264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如何、為何、何處、何時發生</a:t>
              </a:r>
              <a:r>
                <a:rPr lang="en-US" altLang="zh-TW" sz="1100" b="1">
                  <a:solidFill>
                    <a:srgbClr val="000000"/>
                  </a:solidFill>
                  <a:latin typeface="標楷體" pitchFamily="65" charset="-120"/>
                  <a:ea typeface="標楷體" pitchFamily="65" charset="-120"/>
                </a:rPr>
                <a:t>?</a:t>
              </a:r>
              <a:endParaRPr lang="en-US" altLang="zh-TW" b="1">
                <a:latin typeface="Arial" pitchFamily="34" charset="0"/>
              </a:endParaRPr>
            </a:p>
          </p:txBody>
        </p:sp>
        <p:sp>
          <p:nvSpPr>
            <p:cNvPr id="14422" name="Rectangle 90"/>
            <p:cNvSpPr>
              <a:spLocks noChangeArrowheads="1"/>
            </p:cNvSpPr>
            <p:nvPr/>
          </p:nvSpPr>
          <p:spPr bwMode="auto">
            <a:xfrm>
              <a:off x="4182" y="4648"/>
              <a:ext cx="34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23" name="Rectangle 91"/>
            <p:cNvSpPr>
              <a:spLocks noChangeArrowheads="1"/>
            </p:cNvSpPr>
            <p:nvPr/>
          </p:nvSpPr>
          <p:spPr bwMode="auto">
            <a:xfrm>
              <a:off x="4182" y="4683"/>
              <a:ext cx="337"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24" name="Rectangle 92"/>
            <p:cNvSpPr>
              <a:spLocks noChangeArrowheads="1"/>
            </p:cNvSpPr>
            <p:nvPr/>
          </p:nvSpPr>
          <p:spPr bwMode="auto">
            <a:xfrm>
              <a:off x="4459" y="4718"/>
              <a:ext cx="33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25" name="Rectangle 93"/>
            <p:cNvSpPr>
              <a:spLocks noChangeArrowheads="1"/>
            </p:cNvSpPr>
            <p:nvPr/>
          </p:nvSpPr>
          <p:spPr bwMode="auto">
            <a:xfrm>
              <a:off x="4459" y="4753"/>
              <a:ext cx="33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26" name="Rectangle 94"/>
            <p:cNvSpPr>
              <a:spLocks noChangeArrowheads="1"/>
            </p:cNvSpPr>
            <p:nvPr/>
          </p:nvSpPr>
          <p:spPr bwMode="auto">
            <a:xfrm>
              <a:off x="4459" y="4788"/>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Arial" pitchFamily="34" charset="0"/>
              </a:endParaRPr>
            </a:p>
          </p:txBody>
        </p:sp>
        <p:sp>
          <p:nvSpPr>
            <p:cNvPr id="14427" name="Rectangle 95"/>
            <p:cNvSpPr>
              <a:spLocks noChangeArrowheads="1"/>
            </p:cNvSpPr>
            <p:nvPr/>
          </p:nvSpPr>
          <p:spPr bwMode="auto">
            <a:xfrm>
              <a:off x="4679" y="4753"/>
              <a:ext cx="22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28" name="Rectangle 99"/>
            <p:cNvSpPr>
              <a:spLocks noChangeArrowheads="1"/>
            </p:cNvSpPr>
            <p:nvPr/>
          </p:nvSpPr>
          <p:spPr bwMode="auto">
            <a:xfrm>
              <a:off x="4029" y="5602"/>
              <a:ext cx="3353" cy="13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29" name="Rectangle 100"/>
            <p:cNvSpPr>
              <a:spLocks noChangeArrowheads="1"/>
            </p:cNvSpPr>
            <p:nvPr/>
          </p:nvSpPr>
          <p:spPr bwMode="auto">
            <a:xfrm>
              <a:off x="5134" y="5677"/>
              <a:ext cx="1165"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30" name="Rectangle 101"/>
            <p:cNvSpPr>
              <a:spLocks noChangeArrowheads="1"/>
            </p:cNvSpPr>
            <p:nvPr/>
          </p:nvSpPr>
          <p:spPr bwMode="auto">
            <a:xfrm>
              <a:off x="5134" y="5692"/>
              <a:ext cx="3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31" name="Rectangle 102"/>
            <p:cNvSpPr>
              <a:spLocks noChangeArrowheads="1"/>
            </p:cNvSpPr>
            <p:nvPr/>
          </p:nvSpPr>
          <p:spPr bwMode="auto">
            <a:xfrm>
              <a:off x="5409" y="5714"/>
              <a:ext cx="99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32" name="Rectangle 103"/>
            <p:cNvSpPr>
              <a:spLocks noChangeArrowheads="1"/>
            </p:cNvSpPr>
            <p:nvPr/>
          </p:nvSpPr>
          <p:spPr bwMode="auto">
            <a:xfrm>
              <a:off x="5122" y="5712"/>
              <a:ext cx="116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33" name="Rectangle 104"/>
            <p:cNvSpPr>
              <a:spLocks noChangeArrowheads="1"/>
            </p:cNvSpPr>
            <p:nvPr/>
          </p:nvSpPr>
          <p:spPr bwMode="auto">
            <a:xfrm>
              <a:off x="5122" y="5727"/>
              <a:ext cx="365"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34" name="Rectangle 105"/>
            <p:cNvSpPr>
              <a:spLocks noChangeArrowheads="1"/>
            </p:cNvSpPr>
            <p:nvPr/>
          </p:nvSpPr>
          <p:spPr bwMode="auto">
            <a:xfrm>
              <a:off x="5397" y="5749"/>
              <a:ext cx="99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35" name="Rectangle 106"/>
            <p:cNvSpPr>
              <a:spLocks noChangeArrowheads="1"/>
            </p:cNvSpPr>
            <p:nvPr/>
          </p:nvSpPr>
          <p:spPr bwMode="auto">
            <a:xfrm>
              <a:off x="5397" y="5623"/>
              <a:ext cx="88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風險分析</a:t>
              </a:r>
              <a:endParaRPr lang="zh-TW" altLang="en-US" b="1">
                <a:latin typeface="Arial" pitchFamily="34" charset="0"/>
              </a:endParaRPr>
            </a:p>
          </p:txBody>
        </p:sp>
        <p:sp>
          <p:nvSpPr>
            <p:cNvPr id="14436" name="Rectangle 107"/>
            <p:cNvSpPr>
              <a:spLocks noChangeArrowheads="1"/>
            </p:cNvSpPr>
            <p:nvPr/>
          </p:nvSpPr>
          <p:spPr bwMode="auto">
            <a:xfrm>
              <a:off x="4182" y="5867"/>
              <a:ext cx="17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37" name="Rectangle 108"/>
            <p:cNvSpPr>
              <a:spLocks noChangeArrowheads="1"/>
            </p:cNvSpPr>
            <p:nvPr/>
          </p:nvSpPr>
          <p:spPr bwMode="auto">
            <a:xfrm>
              <a:off x="4259" y="5889"/>
              <a:ext cx="188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38" name="Rectangle 109"/>
            <p:cNvSpPr>
              <a:spLocks noChangeArrowheads="1"/>
            </p:cNvSpPr>
            <p:nvPr/>
          </p:nvSpPr>
          <p:spPr bwMode="auto">
            <a:xfrm>
              <a:off x="4259" y="5924"/>
              <a:ext cx="187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39" name="Rectangle 110"/>
            <p:cNvSpPr>
              <a:spLocks noChangeArrowheads="1"/>
            </p:cNvSpPr>
            <p:nvPr/>
          </p:nvSpPr>
          <p:spPr bwMode="auto">
            <a:xfrm>
              <a:off x="4259" y="5959"/>
              <a:ext cx="198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40" name="Rectangle 111"/>
            <p:cNvSpPr>
              <a:spLocks noChangeArrowheads="1"/>
            </p:cNvSpPr>
            <p:nvPr/>
          </p:nvSpPr>
          <p:spPr bwMode="auto">
            <a:xfrm>
              <a:off x="4259" y="5994"/>
              <a:ext cx="33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41" name="Rectangle 112"/>
            <p:cNvSpPr>
              <a:spLocks noChangeArrowheads="1"/>
            </p:cNvSpPr>
            <p:nvPr/>
          </p:nvSpPr>
          <p:spPr bwMode="auto">
            <a:xfrm>
              <a:off x="4259" y="5913"/>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442" name="Rectangle 113"/>
            <p:cNvSpPr>
              <a:spLocks noChangeArrowheads="1"/>
            </p:cNvSpPr>
            <p:nvPr/>
          </p:nvSpPr>
          <p:spPr bwMode="auto">
            <a:xfrm>
              <a:off x="4479" y="5994"/>
              <a:ext cx="187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43" name="Rectangle 114"/>
            <p:cNvSpPr>
              <a:spLocks noChangeArrowheads="1"/>
            </p:cNvSpPr>
            <p:nvPr/>
          </p:nvSpPr>
          <p:spPr bwMode="auto">
            <a:xfrm>
              <a:off x="4479" y="5898"/>
              <a:ext cx="176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確認既有控制機制</a:t>
              </a:r>
              <a:endParaRPr lang="zh-TW" altLang="en-US" b="1">
                <a:latin typeface="Arial" pitchFamily="34" charset="0"/>
              </a:endParaRPr>
            </a:p>
          </p:txBody>
        </p:sp>
        <p:sp>
          <p:nvSpPr>
            <p:cNvPr id="14444" name="Rectangle 115"/>
            <p:cNvSpPr>
              <a:spLocks noChangeArrowheads="1"/>
            </p:cNvSpPr>
            <p:nvPr/>
          </p:nvSpPr>
          <p:spPr bwMode="auto">
            <a:xfrm>
              <a:off x="4182" y="6079"/>
              <a:ext cx="1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45" name="Rectangle 116"/>
            <p:cNvSpPr>
              <a:spLocks noChangeArrowheads="1"/>
            </p:cNvSpPr>
            <p:nvPr/>
          </p:nvSpPr>
          <p:spPr bwMode="auto">
            <a:xfrm>
              <a:off x="4259" y="6102"/>
              <a:ext cx="166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46" name="Rectangle 117"/>
            <p:cNvSpPr>
              <a:spLocks noChangeArrowheads="1"/>
            </p:cNvSpPr>
            <p:nvPr/>
          </p:nvSpPr>
          <p:spPr bwMode="auto">
            <a:xfrm>
              <a:off x="4259" y="6137"/>
              <a:ext cx="165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47" name="Rectangle 118"/>
            <p:cNvSpPr>
              <a:spLocks noChangeArrowheads="1"/>
            </p:cNvSpPr>
            <p:nvPr/>
          </p:nvSpPr>
          <p:spPr bwMode="auto">
            <a:xfrm>
              <a:off x="4259" y="6172"/>
              <a:ext cx="176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48" name="Rectangle 119"/>
            <p:cNvSpPr>
              <a:spLocks noChangeArrowheads="1"/>
            </p:cNvSpPr>
            <p:nvPr/>
          </p:nvSpPr>
          <p:spPr bwMode="auto">
            <a:xfrm>
              <a:off x="4259" y="6083"/>
              <a:ext cx="3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49" name="Rectangle 120"/>
            <p:cNvSpPr>
              <a:spLocks noChangeArrowheads="1"/>
            </p:cNvSpPr>
            <p:nvPr/>
          </p:nvSpPr>
          <p:spPr bwMode="auto">
            <a:xfrm>
              <a:off x="4259" y="6118"/>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450" name="Rectangle 121"/>
            <p:cNvSpPr>
              <a:spLocks noChangeArrowheads="1"/>
            </p:cNvSpPr>
            <p:nvPr/>
          </p:nvSpPr>
          <p:spPr bwMode="auto">
            <a:xfrm>
              <a:off x="4479" y="6083"/>
              <a:ext cx="165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51" name="Rectangle 122"/>
            <p:cNvSpPr>
              <a:spLocks noChangeArrowheads="1"/>
            </p:cNvSpPr>
            <p:nvPr/>
          </p:nvSpPr>
          <p:spPr bwMode="auto">
            <a:xfrm>
              <a:off x="4479" y="6118"/>
              <a:ext cx="154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找出發生的機率</a:t>
              </a:r>
              <a:endParaRPr lang="zh-TW" altLang="en-US" b="1">
                <a:latin typeface="Arial" pitchFamily="34" charset="0"/>
              </a:endParaRPr>
            </a:p>
          </p:txBody>
        </p:sp>
        <p:sp>
          <p:nvSpPr>
            <p:cNvPr id="14452" name="Rectangle 123"/>
            <p:cNvSpPr>
              <a:spLocks noChangeArrowheads="1"/>
            </p:cNvSpPr>
            <p:nvPr/>
          </p:nvSpPr>
          <p:spPr bwMode="auto">
            <a:xfrm>
              <a:off x="4182" y="6292"/>
              <a:ext cx="17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53" name="Rectangle 124"/>
            <p:cNvSpPr>
              <a:spLocks noChangeArrowheads="1"/>
            </p:cNvSpPr>
            <p:nvPr/>
          </p:nvSpPr>
          <p:spPr bwMode="auto">
            <a:xfrm>
              <a:off x="4259" y="6314"/>
              <a:ext cx="166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54" name="Rectangle 125"/>
            <p:cNvSpPr>
              <a:spLocks noChangeArrowheads="1"/>
            </p:cNvSpPr>
            <p:nvPr/>
          </p:nvSpPr>
          <p:spPr bwMode="auto">
            <a:xfrm>
              <a:off x="4259" y="6349"/>
              <a:ext cx="165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55" name="Rectangle 126"/>
            <p:cNvSpPr>
              <a:spLocks noChangeArrowheads="1"/>
            </p:cNvSpPr>
            <p:nvPr/>
          </p:nvSpPr>
          <p:spPr bwMode="auto">
            <a:xfrm>
              <a:off x="4259" y="6384"/>
              <a:ext cx="176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56" name="Rectangle 127"/>
            <p:cNvSpPr>
              <a:spLocks noChangeArrowheads="1"/>
            </p:cNvSpPr>
            <p:nvPr/>
          </p:nvSpPr>
          <p:spPr bwMode="auto">
            <a:xfrm>
              <a:off x="4259" y="6419"/>
              <a:ext cx="33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57" name="Rectangle 128"/>
            <p:cNvSpPr>
              <a:spLocks noChangeArrowheads="1"/>
            </p:cNvSpPr>
            <p:nvPr/>
          </p:nvSpPr>
          <p:spPr bwMode="auto">
            <a:xfrm>
              <a:off x="4259" y="6364"/>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458" name="Rectangle 129"/>
            <p:cNvSpPr>
              <a:spLocks noChangeArrowheads="1"/>
            </p:cNvSpPr>
            <p:nvPr/>
          </p:nvSpPr>
          <p:spPr bwMode="auto">
            <a:xfrm>
              <a:off x="4479" y="6419"/>
              <a:ext cx="165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59" name="Rectangle 130"/>
            <p:cNvSpPr>
              <a:spLocks noChangeArrowheads="1"/>
            </p:cNvSpPr>
            <p:nvPr/>
          </p:nvSpPr>
          <p:spPr bwMode="auto">
            <a:xfrm>
              <a:off x="4479" y="6573"/>
              <a:ext cx="154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找出事件的影響</a:t>
              </a:r>
              <a:endParaRPr lang="zh-TW" altLang="en-US" b="1">
                <a:latin typeface="Arial" pitchFamily="34" charset="0"/>
              </a:endParaRPr>
            </a:p>
          </p:txBody>
        </p:sp>
        <p:sp>
          <p:nvSpPr>
            <p:cNvPr id="14460" name="Rectangle 131"/>
            <p:cNvSpPr>
              <a:spLocks noChangeArrowheads="1"/>
            </p:cNvSpPr>
            <p:nvPr/>
          </p:nvSpPr>
          <p:spPr bwMode="auto">
            <a:xfrm>
              <a:off x="4182" y="6504"/>
              <a:ext cx="1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61" name="Rectangle 132"/>
            <p:cNvSpPr>
              <a:spLocks noChangeArrowheads="1"/>
            </p:cNvSpPr>
            <p:nvPr/>
          </p:nvSpPr>
          <p:spPr bwMode="auto">
            <a:xfrm>
              <a:off x="4259" y="6527"/>
              <a:ext cx="144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62" name="Rectangle 133"/>
            <p:cNvSpPr>
              <a:spLocks noChangeArrowheads="1"/>
            </p:cNvSpPr>
            <p:nvPr/>
          </p:nvSpPr>
          <p:spPr bwMode="auto">
            <a:xfrm>
              <a:off x="4259" y="6562"/>
              <a:ext cx="143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63" name="Rectangle 134"/>
            <p:cNvSpPr>
              <a:spLocks noChangeArrowheads="1"/>
            </p:cNvSpPr>
            <p:nvPr/>
          </p:nvSpPr>
          <p:spPr bwMode="auto">
            <a:xfrm>
              <a:off x="4259" y="6473"/>
              <a:ext cx="154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64" name="Rectangle 135"/>
            <p:cNvSpPr>
              <a:spLocks noChangeArrowheads="1"/>
            </p:cNvSpPr>
            <p:nvPr/>
          </p:nvSpPr>
          <p:spPr bwMode="auto">
            <a:xfrm>
              <a:off x="4259" y="6508"/>
              <a:ext cx="3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65" name="Rectangle 136"/>
            <p:cNvSpPr>
              <a:spLocks noChangeArrowheads="1"/>
            </p:cNvSpPr>
            <p:nvPr/>
          </p:nvSpPr>
          <p:spPr bwMode="auto">
            <a:xfrm>
              <a:off x="4259" y="6573"/>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466" name="Rectangle 137"/>
            <p:cNvSpPr>
              <a:spLocks noChangeArrowheads="1"/>
            </p:cNvSpPr>
            <p:nvPr/>
          </p:nvSpPr>
          <p:spPr bwMode="auto">
            <a:xfrm>
              <a:off x="4479" y="6632"/>
              <a:ext cx="14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67" name="Rectangle 138"/>
            <p:cNvSpPr>
              <a:spLocks noChangeArrowheads="1"/>
            </p:cNvSpPr>
            <p:nvPr/>
          </p:nvSpPr>
          <p:spPr bwMode="auto">
            <a:xfrm>
              <a:off x="4479" y="6353"/>
              <a:ext cx="13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評估風險等級</a:t>
              </a:r>
              <a:endParaRPr lang="zh-TW" altLang="en-US" b="1">
                <a:latin typeface="Arial" pitchFamily="34" charset="0"/>
              </a:endParaRPr>
            </a:p>
          </p:txBody>
        </p:sp>
        <p:sp>
          <p:nvSpPr>
            <p:cNvPr id="14468" name="Rectangle 139"/>
            <p:cNvSpPr>
              <a:spLocks noChangeArrowheads="1"/>
            </p:cNvSpPr>
            <p:nvPr/>
          </p:nvSpPr>
          <p:spPr bwMode="auto">
            <a:xfrm>
              <a:off x="1809" y="1999"/>
              <a:ext cx="653" cy="9058"/>
            </a:xfrm>
            <a:prstGeom prst="rect">
              <a:avLst/>
            </a:prstGeom>
            <a:solidFill>
              <a:srgbClr val="CC99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69" name="Rectangle 140"/>
            <p:cNvSpPr>
              <a:spLocks noChangeArrowheads="1"/>
            </p:cNvSpPr>
            <p:nvPr/>
          </p:nvSpPr>
          <p:spPr bwMode="auto">
            <a:xfrm>
              <a:off x="1959" y="5422"/>
              <a:ext cx="406" cy="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b="1">
                  <a:solidFill>
                    <a:srgbClr val="000000"/>
                  </a:solidFill>
                  <a:latin typeface="標楷體" pitchFamily="65" charset="-120"/>
                  <a:ea typeface="標楷體" pitchFamily="65" charset="-120"/>
                </a:rPr>
                <a:t>溝</a:t>
              </a:r>
            </a:p>
            <a:p>
              <a:pPr eaLnBrk="1" hangingPunct="1"/>
              <a:r>
                <a:rPr lang="zh-TW" altLang="en-US" b="1">
                  <a:solidFill>
                    <a:srgbClr val="000000"/>
                  </a:solidFill>
                  <a:latin typeface="標楷體" pitchFamily="65" charset="-120"/>
                  <a:ea typeface="標楷體" pitchFamily="65" charset="-120"/>
                </a:rPr>
                <a:t>通</a:t>
              </a:r>
            </a:p>
            <a:p>
              <a:pPr eaLnBrk="1" hangingPunct="1"/>
              <a:r>
                <a:rPr lang="zh-TW" altLang="en-US" b="1">
                  <a:solidFill>
                    <a:srgbClr val="000000"/>
                  </a:solidFill>
                  <a:latin typeface="標楷體" pitchFamily="65" charset="-120"/>
                  <a:ea typeface="標楷體" pitchFamily="65" charset="-120"/>
                </a:rPr>
                <a:t>與</a:t>
              </a:r>
            </a:p>
            <a:p>
              <a:pPr eaLnBrk="1" hangingPunct="1"/>
              <a:r>
                <a:rPr lang="zh-TW" altLang="en-US" b="1">
                  <a:solidFill>
                    <a:srgbClr val="000000"/>
                  </a:solidFill>
                  <a:latin typeface="標楷體" pitchFamily="65" charset="-120"/>
                  <a:ea typeface="標楷體" pitchFamily="65" charset="-120"/>
                </a:rPr>
                <a:t>協</a:t>
              </a:r>
            </a:p>
            <a:p>
              <a:pPr eaLnBrk="1" hangingPunct="1"/>
              <a:r>
                <a:rPr lang="zh-TW" altLang="en-US" b="1">
                  <a:solidFill>
                    <a:srgbClr val="000000"/>
                  </a:solidFill>
                  <a:latin typeface="標楷體" pitchFamily="65" charset="-120"/>
                  <a:ea typeface="標楷體" pitchFamily="65" charset="-120"/>
                </a:rPr>
                <a:t>商</a:t>
              </a:r>
              <a:endParaRPr lang="zh-TW" altLang="en-US" b="1">
                <a:latin typeface="Arial" pitchFamily="34" charset="0"/>
              </a:endParaRPr>
            </a:p>
          </p:txBody>
        </p:sp>
        <p:sp>
          <p:nvSpPr>
            <p:cNvPr id="14470" name="Rectangle 141"/>
            <p:cNvSpPr>
              <a:spLocks noChangeArrowheads="1"/>
            </p:cNvSpPr>
            <p:nvPr/>
          </p:nvSpPr>
          <p:spPr bwMode="auto">
            <a:xfrm>
              <a:off x="4029" y="9559"/>
              <a:ext cx="3353" cy="14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71" name="Rectangle 142"/>
            <p:cNvSpPr>
              <a:spLocks noChangeArrowheads="1"/>
            </p:cNvSpPr>
            <p:nvPr/>
          </p:nvSpPr>
          <p:spPr bwMode="auto">
            <a:xfrm>
              <a:off x="5122" y="9649"/>
              <a:ext cx="1165"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72" name="Rectangle 143"/>
            <p:cNvSpPr>
              <a:spLocks noChangeArrowheads="1"/>
            </p:cNvSpPr>
            <p:nvPr/>
          </p:nvSpPr>
          <p:spPr bwMode="auto">
            <a:xfrm>
              <a:off x="5122" y="9664"/>
              <a:ext cx="3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73" name="Rectangle 144"/>
            <p:cNvSpPr>
              <a:spLocks noChangeArrowheads="1"/>
            </p:cNvSpPr>
            <p:nvPr/>
          </p:nvSpPr>
          <p:spPr bwMode="auto">
            <a:xfrm>
              <a:off x="5397" y="9687"/>
              <a:ext cx="99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74" name="Rectangle 145"/>
            <p:cNvSpPr>
              <a:spLocks noChangeArrowheads="1"/>
            </p:cNvSpPr>
            <p:nvPr/>
          </p:nvSpPr>
          <p:spPr bwMode="auto">
            <a:xfrm>
              <a:off x="5109" y="9664"/>
              <a:ext cx="116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75" name="Rectangle 146"/>
            <p:cNvSpPr>
              <a:spLocks noChangeArrowheads="1"/>
            </p:cNvSpPr>
            <p:nvPr/>
          </p:nvSpPr>
          <p:spPr bwMode="auto">
            <a:xfrm>
              <a:off x="5109" y="9679"/>
              <a:ext cx="365"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76" name="Rectangle 147"/>
            <p:cNvSpPr>
              <a:spLocks noChangeArrowheads="1"/>
            </p:cNvSpPr>
            <p:nvPr/>
          </p:nvSpPr>
          <p:spPr bwMode="auto">
            <a:xfrm>
              <a:off x="5384" y="9702"/>
              <a:ext cx="99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77" name="Rectangle 148"/>
            <p:cNvSpPr>
              <a:spLocks noChangeArrowheads="1"/>
            </p:cNvSpPr>
            <p:nvPr/>
          </p:nvSpPr>
          <p:spPr bwMode="auto">
            <a:xfrm>
              <a:off x="5384" y="9538"/>
              <a:ext cx="88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風險處理</a:t>
              </a:r>
              <a:endParaRPr lang="zh-TW" altLang="en-US" b="1">
                <a:latin typeface="Arial" pitchFamily="34" charset="0"/>
              </a:endParaRPr>
            </a:p>
          </p:txBody>
        </p:sp>
        <p:sp>
          <p:nvSpPr>
            <p:cNvPr id="14478" name="Rectangle 149"/>
            <p:cNvSpPr>
              <a:spLocks noChangeArrowheads="1"/>
            </p:cNvSpPr>
            <p:nvPr/>
          </p:nvSpPr>
          <p:spPr bwMode="auto">
            <a:xfrm>
              <a:off x="4182" y="9603"/>
              <a:ext cx="1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79" name="Rectangle 150"/>
            <p:cNvSpPr>
              <a:spLocks noChangeArrowheads="1"/>
            </p:cNvSpPr>
            <p:nvPr/>
          </p:nvSpPr>
          <p:spPr bwMode="auto">
            <a:xfrm>
              <a:off x="4259" y="9626"/>
              <a:ext cx="188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80" name="Rectangle 151"/>
            <p:cNvSpPr>
              <a:spLocks noChangeArrowheads="1"/>
            </p:cNvSpPr>
            <p:nvPr/>
          </p:nvSpPr>
          <p:spPr bwMode="auto">
            <a:xfrm>
              <a:off x="4259" y="9661"/>
              <a:ext cx="187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81" name="Rectangle 152"/>
            <p:cNvSpPr>
              <a:spLocks noChangeArrowheads="1"/>
            </p:cNvSpPr>
            <p:nvPr/>
          </p:nvSpPr>
          <p:spPr bwMode="auto">
            <a:xfrm>
              <a:off x="4259" y="9696"/>
              <a:ext cx="198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82" name="Rectangle 153"/>
            <p:cNvSpPr>
              <a:spLocks noChangeArrowheads="1"/>
            </p:cNvSpPr>
            <p:nvPr/>
          </p:nvSpPr>
          <p:spPr bwMode="auto">
            <a:xfrm>
              <a:off x="4259" y="9731"/>
              <a:ext cx="3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83" name="Rectangle 154"/>
            <p:cNvSpPr>
              <a:spLocks noChangeArrowheads="1"/>
            </p:cNvSpPr>
            <p:nvPr/>
          </p:nvSpPr>
          <p:spPr bwMode="auto">
            <a:xfrm>
              <a:off x="4259" y="9766"/>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484" name="Rectangle 155"/>
            <p:cNvSpPr>
              <a:spLocks noChangeArrowheads="1"/>
            </p:cNvSpPr>
            <p:nvPr/>
          </p:nvSpPr>
          <p:spPr bwMode="auto">
            <a:xfrm>
              <a:off x="4479" y="9731"/>
              <a:ext cx="187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85" name="Rectangle 156"/>
            <p:cNvSpPr>
              <a:spLocks noChangeArrowheads="1"/>
            </p:cNvSpPr>
            <p:nvPr/>
          </p:nvSpPr>
          <p:spPr bwMode="auto">
            <a:xfrm>
              <a:off x="4479" y="9766"/>
              <a:ext cx="176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列出可行風險對策</a:t>
              </a:r>
              <a:endParaRPr lang="zh-TW" altLang="en-US" b="1">
                <a:latin typeface="Arial" pitchFamily="34" charset="0"/>
              </a:endParaRPr>
            </a:p>
          </p:txBody>
        </p:sp>
        <p:sp>
          <p:nvSpPr>
            <p:cNvPr id="14486" name="Rectangle 157"/>
            <p:cNvSpPr>
              <a:spLocks noChangeArrowheads="1"/>
            </p:cNvSpPr>
            <p:nvPr/>
          </p:nvSpPr>
          <p:spPr bwMode="auto">
            <a:xfrm>
              <a:off x="4182" y="9816"/>
              <a:ext cx="17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87" name="Rectangle 158"/>
            <p:cNvSpPr>
              <a:spLocks noChangeArrowheads="1"/>
            </p:cNvSpPr>
            <p:nvPr/>
          </p:nvSpPr>
          <p:spPr bwMode="auto">
            <a:xfrm>
              <a:off x="4259" y="9838"/>
              <a:ext cx="144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88" name="Rectangle 159"/>
            <p:cNvSpPr>
              <a:spLocks noChangeArrowheads="1"/>
            </p:cNvSpPr>
            <p:nvPr/>
          </p:nvSpPr>
          <p:spPr bwMode="auto">
            <a:xfrm>
              <a:off x="4259" y="9873"/>
              <a:ext cx="143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89" name="Rectangle 160"/>
            <p:cNvSpPr>
              <a:spLocks noChangeArrowheads="1"/>
            </p:cNvSpPr>
            <p:nvPr/>
          </p:nvSpPr>
          <p:spPr bwMode="auto">
            <a:xfrm>
              <a:off x="4259" y="9943"/>
              <a:ext cx="33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90" name="Rectangle 161"/>
            <p:cNvSpPr>
              <a:spLocks noChangeArrowheads="1"/>
            </p:cNvSpPr>
            <p:nvPr/>
          </p:nvSpPr>
          <p:spPr bwMode="auto">
            <a:xfrm>
              <a:off x="4259" y="9978"/>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491" name="Rectangle 162"/>
            <p:cNvSpPr>
              <a:spLocks noChangeArrowheads="1"/>
            </p:cNvSpPr>
            <p:nvPr/>
          </p:nvSpPr>
          <p:spPr bwMode="auto">
            <a:xfrm>
              <a:off x="4479" y="9943"/>
              <a:ext cx="143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92" name="Rectangle 163"/>
            <p:cNvSpPr>
              <a:spLocks noChangeArrowheads="1"/>
            </p:cNvSpPr>
            <p:nvPr/>
          </p:nvSpPr>
          <p:spPr bwMode="auto">
            <a:xfrm>
              <a:off x="4479" y="9978"/>
              <a:ext cx="13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評估風險對策</a:t>
              </a:r>
              <a:endParaRPr lang="zh-TW" altLang="en-US" b="1">
                <a:latin typeface="Arial" pitchFamily="34" charset="0"/>
              </a:endParaRPr>
            </a:p>
          </p:txBody>
        </p:sp>
        <p:sp>
          <p:nvSpPr>
            <p:cNvPr id="14493" name="Rectangle 164"/>
            <p:cNvSpPr>
              <a:spLocks noChangeArrowheads="1"/>
            </p:cNvSpPr>
            <p:nvPr/>
          </p:nvSpPr>
          <p:spPr bwMode="auto">
            <a:xfrm>
              <a:off x="4182" y="10028"/>
              <a:ext cx="1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94" name="Rectangle 165"/>
            <p:cNvSpPr>
              <a:spLocks noChangeArrowheads="1"/>
            </p:cNvSpPr>
            <p:nvPr/>
          </p:nvSpPr>
          <p:spPr bwMode="auto">
            <a:xfrm>
              <a:off x="4259" y="10051"/>
              <a:ext cx="144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95" name="Rectangle 166"/>
            <p:cNvSpPr>
              <a:spLocks noChangeArrowheads="1"/>
            </p:cNvSpPr>
            <p:nvPr/>
          </p:nvSpPr>
          <p:spPr bwMode="auto">
            <a:xfrm>
              <a:off x="4259" y="10086"/>
              <a:ext cx="143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96" name="Rectangle 167"/>
            <p:cNvSpPr>
              <a:spLocks noChangeArrowheads="1"/>
            </p:cNvSpPr>
            <p:nvPr/>
          </p:nvSpPr>
          <p:spPr bwMode="auto">
            <a:xfrm>
              <a:off x="4259" y="10156"/>
              <a:ext cx="3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97" name="Rectangle 168"/>
            <p:cNvSpPr>
              <a:spLocks noChangeArrowheads="1"/>
            </p:cNvSpPr>
            <p:nvPr/>
          </p:nvSpPr>
          <p:spPr bwMode="auto">
            <a:xfrm>
              <a:off x="4259" y="10191"/>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498" name="Rectangle 169"/>
            <p:cNvSpPr>
              <a:spLocks noChangeArrowheads="1"/>
            </p:cNvSpPr>
            <p:nvPr/>
          </p:nvSpPr>
          <p:spPr bwMode="auto">
            <a:xfrm>
              <a:off x="4479" y="10156"/>
              <a:ext cx="14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499" name="Rectangle 170"/>
            <p:cNvSpPr>
              <a:spLocks noChangeArrowheads="1"/>
            </p:cNvSpPr>
            <p:nvPr/>
          </p:nvSpPr>
          <p:spPr bwMode="auto">
            <a:xfrm>
              <a:off x="4479" y="10191"/>
              <a:ext cx="13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選擇風險對策</a:t>
              </a:r>
              <a:endParaRPr lang="zh-TW" altLang="en-US" b="1">
                <a:latin typeface="Arial" pitchFamily="34" charset="0"/>
              </a:endParaRPr>
            </a:p>
          </p:txBody>
        </p:sp>
        <p:sp>
          <p:nvSpPr>
            <p:cNvPr id="14500" name="Rectangle 171"/>
            <p:cNvSpPr>
              <a:spLocks noChangeArrowheads="1"/>
            </p:cNvSpPr>
            <p:nvPr/>
          </p:nvSpPr>
          <p:spPr bwMode="auto">
            <a:xfrm>
              <a:off x="4182" y="10241"/>
              <a:ext cx="17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01" name="Rectangle 172"/>
            <p:cNvSpPr>
              <a:spLocks noChangeArrowheads="1"/>
            </p:cNvSpPr>
            <p:nvPr/>
          </p:nvSpPr>
          <p:spPr bwMode="auto">
            <a:xfrm>
              <a:off x="4259" y="10263"/>
              <a:ext cx="144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02" name="Rectangle 173"/>
            <p:cNvSpPr>
              <a:spLocks noChangeArrowheads="1"/>
            </p:cNvSpPr>
            <p:nvPr/>
          </p:nvSpPr>
          <p:spPr bwMode="auto">
            <a:xfrm>
              <a:off x="4259" y="10298"/>
              <a:ext cx="143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03" name="Rectangle 174"/>
            <p:cNvSpPr>
              <a:spLocks noChangeArrowheads="1"/>
            </p:cNvSpPr>
            <p:nvPr/>
          </p:nvSpPr>
          <p:spPr bwMode="auto">
            <a:xfrm>
              <a:off x="4259" y="10333"/>
              <a:ext cx="154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04" name="Rectangle 175"/>
            <p:cNvSpPr>
              <a:spLocks noChangeArrowheads="1"/>
            </p:cNvSpPr>
            <p:nvPr/>
          </p:nvSpPr>
          <p:spPr bwMode="auto">
            <a:xfrm>
              <a:off x="4259" y="10368"/>
              <a:ext cx="33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05" name="Rectangle 176"/>
            <p:cNvSpPr>
              <a:spLocks noChangeArrowheads="1"/>
            </p:cNvSpPr>
            <p:nvPr/>
          </p:nvSpPr>
          <p:spPr bwMode="auto">
            <a:xfrm>
              <a:off x="4479" y="10368"/>
              <a:ext cx="143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06" name="Rectangle 177"/>
            <p:cNvSpPr>
              <a:spLocks noChangeArrowheads="1"/>
            </p:cNvSpPr>
            <p:nvPr/>
          </p:nvSpPr>
          <p:spPr bwMode="auto">
            <a:xfrm>
              <a:off x="4479" y="10403"/>
              <a:ext cx="13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準備處理計畫</a:t>
              </a:r>
              <a:endParaRPr lang="zh-TW" altLang="en-US" b="1">
                <a:latin typeface="Arial" pitchFamily="34" charset="0"/>
              </a:endParaRPr>
            </a:p>
          </p:txBody>
        </p:sp>
        <p:sp>
          <p:nvSpPr>
            <p:cNvPr id="14507" name="Rectangle 178"/>
            <p:cNvSpPr>
              <a:spLocks noChangeArrowheads="1"/>
            </p:cNvSpPr>
            <p:nvPr/>
          </p:nvSpPr>
          <p:spPr bwMode="auto">
            <a:xfrm>
              <a:off x="4182" y="10453"/>
              <a:ext cx="1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08" name="Rectangle 179"/>
            <p:cNvSpPr>
              <a:spLocks noChangeArrowheads="1"/>
            </p:cNvSpPr>
            <p:nvPr/>
          </p:nvSpPr>
          <p:spPr bwMode="auto">
            <a:xfrm>
              <a:off x="4259" y="10511"/>
              <a:ext cx="143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09" name="Rectangle 180"/>
            <p:cNvSpPr>
              <a:spLocks noChangeArrowheads="1"/>
            </p:cNvSpPr>
            <p:nvPr/>
          </p:nvSpPr>
          <p:spPr bwMode="auto">
            <a:xfrm>
              <a:off x="4259" y="10546"/>
              <a:ext cx="154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10" name="Rectangle 181"/>
            <p:cNvSpPr>
              <a:spLocks noChangeArrowheads="1"/>
            </p:cNvSpPr>
            <p:nvPr/>
          </p:nvSpPr>
          <p:spPr bwMode="auto">
            <a:xfrm>
              <a:off x="4259" y="10581"/>
              <a:ext cx="3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11" name="Rectangle 182"/>
            <p:cNvSpPr>
              <a:spLocks noChangeArrowheads="1"/>
            </p:cNvSpPr>
            <p:nvPr/>
          </p:nvSpPr>
          <p:spPr bwMode="auto">
            <a:xfrm>
              <a:off x="4259" y="10623"/>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a:t>
              </a:r>
              <a:endParaRPr lang="zh-TW" altLang="zh-TW" b="1">
                <a:latin typeface="Arial" pitchFamily="34" charset="0"/>
              </a:endParaRPr>
            </a:p>
          </p:txBody>
        </p:sp>
        <p:sp>
          <p:nvSpPr>
            <p:cNvPr id="14512" name="Rectangle 183"/>
            <p:cNvSpPr>
              <a:spLocks noChangeArrowheads="1"/>
            </p:cNvSpPr>
            <p:nvPr/>
          </p:nvSpPr>
          <p:spPr bwMode="auto">
            <a:xfrm>
              <a:off x="4479" y="10581"/>
              <a:ext cx="14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13" name="Rectangle 184"/>
            <p:cNvSpPr>
              <a:spLocks noChangeArrowheads="1"/>
            </p:cNvSpPr>
            <p:nvPr/>
          </p:nvSpPr>
          <p:spPr bwMode="auto">
            <a:xfrm>
              <a:off x="4479" y="10633"/>
              <a:ext cx="13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執行處理計畫</a:t>
              </a:r>
              <a:endParaRPr lang="zh-TW" altLang="en-US" b="1">
                <a:latin typeface="Arial" pitchFamily="34" charset="0"/>
              </a:endParaRPr>
            </a:p>
          </p:txBody>
        </p:sp>
        <p:sp>
          <p:nvSpPr>
            <p:cNvPr id="14514" name="Rectangle 185"/>
            <p:cNvSpPr>
              <a:spLocks noChangeArrowheads="1"/>
            </p:cNvSpPr>
            <p:nvPr/>
          </p:nvSpPr>
          <p:spPr bwMode="auto">
            <a:xfrm>
              <a:off x="9037" y="1999"/>
              <a:ext cx="652" cy="9058"/>
            </a:xfrm>
            <a:prstGeom prst="rect">
              <a:avLst/>
            </a:prstGeom>
            <a:solidFill>
              <a:srgbClr val="99FF33"/>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15" name="Rectangle 186"/>
            <p:cNvSpPr>
              <a:spLocks noChangeArrowheads="1"/>
            </p:cNvSpPr>
            <p:nvPr/>
          </p:nvSpPr>
          <p:spPr bwMode="auto">
            <a:xfrm>
              <a:off x="9189" y="5345"/>
              <a:ext cx="320" cy="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b="1">
                  <a:solidFill>
                    <a:srgbClr val="000000"/>
                  </a:solidFill>
                  <a:latin typeface="標楷體" pitchFamily="65" charset="-120"/>
                  <a:ea typeface="標楷體" pitchFamily="65" charset="-120"/>
                </a:rPr>
                <a:t>監</a:t>
              </a:r>
            </a:p>
            <a:p>
              <a:pPr eaLnBrk="1" hangingPunct="1"/>
              <a:r>
                <a:rPr lang="zh-TW" altLang="en-US" b="1">
                  <a:solidFill>
                    <a:srgbClr val="000000"/>
                  </a:solidFill>
                  <a:latin typeface="標楷體" pitchFamily="65" charset="-120"/>
                  <a:ea typeface="標楷體" pitchFamily="65" charset="-120"/>
                </a:rPr>
                <a:t>督</a:t>
              </a:r>
            </a:p>
            <a:p>
              <a:pPr eaLnBrk="1" hangingPunct="1"/>
              <a:r>
                <a:rPr lang="zh-TW" altLang="en-US" b="1">
                  <a:solidFill>
                    <a:srgbClr val="000000"/>
                  </a:solidFill>
                  <a:latin typeface="標楷體" pitchFamily="65" charset="-120"/>
                  <a:ea typeface="標楷體" pitchFamily="65" charset="-120"/>
                </a:rPr>
                <a:t>與</a:t>
              </a:r>
            </a:p>
            <a:p>
              <a:pPr eaLnBrk="1" hangingPunct="1"/>
              <a:r>
                <a:rPr lang="zh-TW" altLang="en-US" b="1">
                  <a:solidFill>
                    <a:srgbClr val="000000"/>
                  </a:solidFill>
                  <a:latin typeface="標楷體" pitchFamily="65" charset="-120"/>
                  <a:ea typeface="標楷體" pitchFamily="65" charset="-120"/>
                </a:rPr>
                <a:t>審</a:t>
              </a:r>
            </a:p>
            <a:p>
              <a:pPr eaLnBrk="1" hangingPunct="1"/>
              <a:r>
                <a:rPr lang="zh-TW" altLang="en-US" b="1">
                  <a:solidFill>
                    <a:srgbClr val="000000"/>
                  </a:solidFill>
                  <a:latin typeface="標楷體" pitchFamily="65" charset="-120"/>
                  <a:ea typeface="標楷體" pitchFamily="65" charset="-120"/>
                </a:rPr>
                <a:t>查</a:t>
              </a:r>
              <a:endParaRPr lang="zh-TW" altLang="en-US" b="1">
                <a:latin typeface="Arial" pitchFamily="34" charset="0"/>
              </a:endParaRPr>
            </a:p>
          </p:txBody>
        </p:sp>
        <p:grpSp>
          <p:nvGrpSpPr>
            <p:cNvPr id="14516" name="Group 187"/>
            <p:cNvGrpSpPr>
              <a:grpSpLocks/>
            </p:cNvGrpSpPr>
            <p:nvPr/>
          </p:nvGrpSpPr>
          <p:grpSpPr bwMode="auto">
            <a:xfrm>
              <a:off x="2454" y="2654"/>
              <a:ext cx="1583" cy="189"/>
              <a:chOff x="2454" y="2649"/>
              <a:chExt cx="1635" cy="160"/>
            </a:xfrm>
          </p:grpSpPr>
          <p:sp>
            <p:nvSpPr>
              <p:cNvPr id="14759" name="Line 188"/>
              <p:cNvSpPr>
                <a:spLocks noChangeShapeType="1"/>
              </p:cNvSpPr>
              <p:nvPr/>
            </p:nvSpPr>
            <p:spPr bwMode="auto">
              <a:xfrm>
                <a:off x="2604" y="2729"/>
                <a:ext cx="1335"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60" name="Freeform 189"/>
              <p:cNvSpPr>
                <a:spLocks/>
              </p:cNvSpPr>
              <p:nvPr/>
            </p:nvSpPr>
            <p:spPr bwMode="auto">
              <a:xfrm>
                <a:off x="2454" y="2649"/>
                <a:ext cx="155" cy="158"/>
              </a:xfrm>
              <a:custGeom>
                <a:avLst/>
                <a:gdLst>
                  <a:gd name="T0" fmla="*/ 155 w 155"/>
                  <a:gd name="T1" fmla="*/ 0 h 158"/>
                  <a:gd name="T2" fmla="*/ 0 w 155"/>
                  <a:gd name="T3" fmla="*/ 80 h 158"/>
                  <a:gd name="T4" fmla="*/ 155 w 155"/>
                  <a:gd name="T5" fmla="*/ 158 h 158"/>
                  <a:gd name="T6" fmla="*/ 155 w 155"/>
                  <a:gd name="T7" fmla="*/ 0 h 158"/>
                  <a:gd name="T8" fmla="*/ 0 60000 65536"/>
                  <a:gd name="T9" fmla="*/ 0 60000 65536"/>
                  <a:gd name="T10" fmla="*/ 0 60000 65536"/>
                  <a:gd name="T11" fmla="*/ 0 60000 65536"/>
                  <a:gd name="T12" fmla="*/ 0 w 155"/>
                  <a:gd name="T13" fmla="*/ 0 h 158"/>
                  <a:gd name="T14" fmla="*/ 155 w 155"/>
                  <a:gd name="T15" fmla="*/ 158 h 158"/>
                </a:gdLst>
                <a:ahLst/>
                <a:cxnLst>
                  <a:cxn ang="T8">
                    <a:pos x="T0" y="T1"/>
                  </a:cxn>
                  <a:cxn ang="T9">
                    <a:pos x="T2" y="T3"/>
                  </a:cxn>
                  <a:cxn ang="T10">
                    <a:pos x="T4" y="T5"/>
                  </a:cxn>
                  <a:cxn ang="T11">
                    <a:pos x="T6" y="T7"/>
                  </a:cxn>
                </a:cxnLst>
                <a:rect l="T12" t="T13" r="T14" b="T15"/>
                <a:pathLst>
                  <a:path w="155" h="158">
                    <a:moveTo>
                      <a:pt x="155" y="0"/>
                    </a:moveTo>
                    <a:lnTo>
                      <a:pt x="0" y="80"/>
                    </a:lnTo>
                    <a:lnTo>
                      <a:pt x="155" y="158"/>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761" name="Freeform 190"/>
              <p:cNvSpPr>
                <a:spLocks/>
              </p:cNvSpPr>
              <p:nvPr/>
            </p:nvSpPr>
            <p:spPr bwMode="auto">
              <a:xfrm>
                <a:off x="3934" y="2652"/>
                <a:ext cx="155" cy="157"/>
              </a:xfrm>
              <a:custGeom>
                <a:avLst/>
                <a:gdLst>
                  <a:gd name="T0" fmla="*/ 0 w 155"/>
                  <a:gd name="T1" fmla="*/ 157 h 157"/>
                  <a:gd name="T2" fmla="*/ 155 w 155"/>
                  <a:gd name="T3" fmla="*/ 77 h 157"/>
                  <a:gd name="T4" fmla="*/ 0 w 155"/>
                  <a:gd name="T5" fmla="*/ 0 h 157"/>
                  <a:gd name="T6" fmla="*/ 0 w 155"/>
                  <a:gd name="T7" fmla="*/ 157 h 157"/>
                  <a:gd name="T8" fmla="*/ 0 60000 65536"/>
                  <a:gd name="T9" fmla="*/ 0 60000 65536"/>
                  <a:gd name="T10" fmla="*/ 0 60000 65536"/>
                  <a:gd name="T11" fmla="*/ 0 60000 65536"/>
                  <a:gd name="T12" fmla="*/ 0 w 155"/>
                  <a:gd name="T13" fmla="*/ 0 h 157"/>
                  <a:gd name="T14" fmla="*/ 155 w 155"/>
                  <a:gd name="T15" fmla="*/ 157 h 157"/>
                </a:gdLst>
                <a:ahLst/>
                <a:cxnLst>
                  <a:cxn ang="T8">
                    <a:pos x="T0" y="T1"/>
                  </a:cxn>
                  <a:cxn ang="T9">
                    <a:pos x="T2" y="T3"/>
                  </a:cxn>
                  <a:cxn ang="T10">
                    <a:pos x="T4" y="T5"/>
                  </a:cxn>
                  <a:cxn ang="T11">
                    <a:pos x="T6" y="T7"/>
                  </a:cxn>
                </a:cxnLst>
                <a:rect l="T12" t="T13" r="T14" b="T15"/>
                <a:pathLst>
                  <a:path w="155" h="157">
                    <a:moveTo>
                      <a:pt x="0" y="157"/>
                    </a:moveTo>
                    <a:lnTo>
                      <a:pt x="155" y="77"/>
                    </a:lnTo>
                    <a:lnTo>
                      <a:pt x="0" y="0"/>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17" name="Group 191"/>
            <p:cNvGrpSpPr>
              <a:grpSpLocks/>
            </p:cNvGrpSpPr>
            <p:nvPr/>
          </p:nvGrpSpPr>
          <p:grpSpPr bwMode="auto">
            <a:xfrm>
              <a:off x="2439" y="4529"/>
              <a:ext cx="1598" cy="189"/>
              <a:chOff x="2439" y="4559"/>
              <a:chExt cx="1635" cy="160"/>
            </a:xfrm>
          </p:grpSpPr>
          <p:sp>
            <p:nvSpPr>
              <p:cNvPr id="14756" name="Line 192"/>
              <p:cNvSpPr>
                <a:spLocks noChangeShapeType="1"/>
              </p:cNvSpPr>
              <p:nvPr/>
            </p:nvSpPr>
            <p:spPr bwMode="auto">
              <a:xfrm>
                <a:off x="2589" y="4639"/>
                <a:ext cx="1335"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57" name="Freeform 193"/>
              <p:cNvSpPr>
                <a:spLocks/>
              </p:cNvSpPr>
              <p:nvPr/>
            </p:nvSpPr>
            <p:spPr bwMode="auto">
              <a:xfrm>
                <a:off x="2439" y="4559"/>
                <a:ext cx="155" cy="158"/>
              </a:xfrm>
              <a:custGeom>
                <a:avLst/>
                <a:gdLst>
                  <a:gd name="T0" fmla="*/ 155 w 155"/>
                  <a:gd name="T1" fmla="*/ 0 h 158"/>
                  <a:gd name="T2" fmla="*/ 0 w 155"/>
                  <a:gd name="T3" fmla="*/ 80 h 158"/>
                  <a:gd name="T4" fmla="*/ 155 w 155"/>
                  <a:gd name="T5" fmla="*/ 158 h 158"/>
                  <a:gd name="T6" fmla="*/ 155 w 155"/>
                  <a:gd name="T7" fmla="*/ 0 h 158"/>
                  <a:gd name="T8" fmla="*/ 0 60000 65536"/>
                  <a:gd name="T9" fmla="*/ 0 60000 65536"/>
                  <a:gd name="T10" fmla="*/ 0 60000 65536"/>
                  <a:gd name="T11" fmla="*/ 0 60000 65536"/>
                  <a:gd name="T12" fmla="*/ 0 w 155"/>
                  <a:gd name="T13" fmla="*/ 0 h 158"/>
                  <a:gd name="T14" fmla="*/ 155 w 155"/>
                  <a:gd name="T15" fmla="*/ 158 h 158"/>
                </a:gdLst>
                <a:ahLst/>
                <a:cxnLst>
                  <a:cxn ang="T8">
                    <a:pos x="T0" y="T1"/>
                  </a:cxn>
                  <a:cxn ang="T9">
                    <a:pos x="T2" y="T3"/>
                  </a:cxn>
                  <a:cxn ang="T10">
                    <a:pos x="T4" y="T5"/>
                  </a:cxn>
                  <a:cxn ang="T11">
                    <a:pos x="T6" y="T7"/>
                  </a:cxn>
                </a:cxnLst>
                <a:rect l="T12" t="T13" r="T14" b="T15"/>
                <a:pathLst>
                  <a:path w="155" h="158">
                    <a:moveTo>
                      <a:pt x="155" y="0"/>
                    </a:moveTo>
                    <a:lnTo>
                      <a:pt x="0" y="80"/>
                    </a:lnTo>
                    <a:lnTo>
                      <a:pt x="155" y="158"/>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758" name="Freeform 194"/>
              <p:cNvSpPr>
                <a:spLocks/>
              </p:cNvSpPr>
              <p:nvPr/>
            </p:nvSpPr>
            <p:spPr bwMode="auto">
              <a:xfrm>
                <a:off x="3919" y="4562"/>
                <a:ext cx="155" cy="157"/>
              </a:xfrm>
              <a:custGeom>
                <a:avLst/>
                <a:gdLst>
                  <a:gd name="T0" fmla="*/ 0 w 155"/>
                  <a:gd name="T1" fmla="*/ 157 h 157"/>
                  <a:gd name="T2" fmla="*/ 155 w 155"/>
                  <a:gd name="T3" fmla="*/ 77 h 157"/>
                  <a:gd name="T4" fmla="*/ 0 w 155"/>
                  <a:gd name="T5" fmla="*/ 0 h 157"/>
                  <a:gd name="T6" fmla="*/ 0 w 155"/>
                  <a:gd name="T7" fmla="*/ 157 h 157"/>
                  <a:gd name="T8" fmla="*/ 0 60000 65536"/>
                  <a:gd name="T9" fmla="*/ 0 60000 65536"/>
                  <a:gd name="T10" fmla="*/ 0 60000 65536"/>
                  <a:gd name="T11" fmla="*/ 0 60000 65536"/>
                  <a:gd name="T12" fmla="*/ 0 w 155"/>
                  <a:gd name="T13" fmla="*/ 0 h 157"/>
                  <a:gd name="T14" fmla="*/ 155 w 155"/>
                  <a:gd name="T15" fmla="*/ 157 h 157"/>
                </a:gdLst>
                <a:ahLst/>
                <a:cxnLst>
                  <a:cxn ang="T8">
                    <a:pos x="T0" y="T1"/>
                  </a:cxn>
                  <a:cxn ang="T9">
                    <a:pos x="T2" y="T3"/>
                  </a:cxn>
                  <a:cxn ang="T10">
                    <a:pos x="T4" y="T5"/>
                  </a:cxn>
                  <a:cxn ang="T11">
                    <a:pos x="T6" y="T7"/>
                  </a:cxn>
                </a:cxnLst>
                <a:rect l="T12" t="T13" r="T14" b="T15"/>
                <a:pathLst>
                  <a:path w="155" h="157">
                    <a:moveTo>
                      <a:pt x="0" y="157"/>
                    </a:moveTo>
                    <a:lnTo>
                      <a:pt x="155" y="77"/>
                    </a:lnTo>
                    <a:lnTo>
                      <a:pt x="0" y="0"/>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18" name="Group 195"/>
            <p:cNvGrpSpPr>
              <a:grpSpLocks/>
            </p:cNvGrpSpPr>
            <p:nvPr/>
          </p:nvGrpSpPr>
          <p:grpSpPr bwMode="auto">
            <a:xfrm>
              <a:off x="2454" y="6104"/>
              <a:ext cx="1583" cy="264"/>
              <a:chOff x="2454" y="6119"/>
              <a:chExt cx="1635" cy="160"/>
            </a:xfrm>
          </p:grpSpPr>
          <p:sp>
            <p:nvSpPr>
              <p:cNvPr id="14753" name="Line 196"/>
              <p:cNvSpPr>
                <a:spLocks noChangeShapeType="1"/>
              </p:cNvSpPr>
              <p:nvPr/>
            </p:nvSpPr>
            <p:spPr bwMode="auto">
              <a:xfrm>
                <a:off x="2604" y="6199"/>
                <a:ext cx="1335"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54" name="Freeform 197"/>
              <p:cNvSpPr>
                <a:spLocks/>
              </p:cNvSpPr>
              <p:nvPr/>
            </p:nvSpPr>
            <p:spPr bwMode="auto">
              <a:xfrm>
                <a:off x="2454" y="6119"/>
                <a:ext cx="155" cy="158"/>
              </a:xfrm>
              <a:custGeom>
                <a:avLst/>
                <a:gdLst>
                  <a:gd name="T0" fmla="*/ 155 w 155"/>
                  <a:gd name="T1" fmla="*/ 0 h 158"/>
                  <a:gd name="T2" fmla="*/ 0 w 155"/>
                  <a:gd name="T3" fmla="*/ 80 h 158"/>
                  <a:gd name="T4" fmla="*/ 155 w 155"/>
                  <a:gd name="T5" fmla="*/ 158 h 158"/>
                  <a:gd name="T6" fmla="*/ 155 w 155"/>
                  <a:gd name="T7" fmla="*/ 0 h 158"/>
                  <a:gd name="T8" fmla="*/ 0 60000 65536"/>
                  <a:gd name="T9" fmla="*/ 0 60000 65536"/>
                  <a:gd name="T10" fmla="*/ 0 60000 65536"/>
                  <a:gd name="T11" fmla="*/ 0 60000 65536"/>
                  <a:gd name="T12" fmla="*/ 0 w 155"/>
                  <a:gd name="T13" fmla="*/ 0 h 158"/>
                  <a:gd name="T14" fmla="*/ 155 w 155"/>
                  <a:gd name="T15" fmla="*/ 158 h 158"/>
                </a:gdLst>
                <a:ahLst/>
                <a:cxnLst>
                  <a:cxn ang="T8">
                    <a:pos x="T0" y="T1"/>
                  </a:cxn>
                  <a:cxn ang="T9">
                    <a:pos x="T2" y="T3"/>
                  </a:cxn>
                  <a:cxn ang="T10">
                    <a:pos x="T4" y="T5"/>
                  </a:cxn>
                  <a:cxn ang="T11">
                    <a:pos x="T6" y="T7"/>
                  </a:cxn>
                </a:cxnLst>
                <a:rect l="T12" t="T13" r="T14" b="T15"/>
                <a:pathLst>
                  <a:path w="155" h="158">
                    <a:moveTo>
                      <a:pt x="155" y="0"/>
                    </a:moveTo>
                    <a:lnTo>
                      <a:pt x="0" y="80"/>
                    </a:lnTo>
                    <a:lnTo>
                      <a:pt x="155" y="158"/>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755" name="Freeform 198"/>
              <p:cNvSpPr>
                <a:spLocks/>
              </p:cNvSpPr>
              <p:nvPr/>
            </p:nvSpPr>
            <p:spPr bwMode="auto">
              <a:xfrm>
                <a:off x="3934" y="6122"/>
                <a:ext cx="155" cy="157"/>
              </a:xfrm>
              <a:custGeom>
                <a:avLst/>
                <a:gdLst>
                  <a:gd name="T0" fmla="*/ 0 w 155"/>
                  <a:gd name="T1" fmla="*/ 157 h 157"/>
                  <a:gd name="T2" fmla="*/ 155 w 155"/>
                  <a:gd name="T3" fmla="*/ 77 h 157"/>
                  <a:gd name="T4" fmla="*/ 0 w 155"/>
                  <a:gd name="T5" fmla="*/ 0 h 157"/>
                  <a:gd name="T6" fmla="*/ 0 w 155"/>
                  <a:gd name="T7" fmla="*/ 157 h 157"/>
                  <a:gd name="T8" fmla="*/ 0 60000 65536"/>
                  <a:gd name="T9" fmla="*/ 0 60000 65536"/>
                  <a:gd name="T10" fmla="*/ 0 60000 65536"/>
                  <a:gd name="T11" fmla="*/ 0 60000 65536"/>
                  <a:gd name="T12" fmla="*/ 0 w 155"/>
                  <a:gd name="T13" fmla="*/ 0 h 157"/>
                  <a:gd name="T14" fmla="*/ 155 w 155"/>
                  <a:gd name="T15" fmla="*/ 157 h 157"/>
                </a:gdLst>
                <a:ahLst/>
                <a:cxnLst>
                  <a:cxn ang="T8">
                    <a:pos x="T0" y="T1"/>
                  </a:cxn>
                  <a:cxn ang="T9">
                    <a:pos x="T2" y="T3"/>
                  </a:cxn>
                  <a:cxn ang="T10">
                    <a:pos x="T4" y="T5"/>
                  </a:cxn>
                  <a:cxn ang="T11">
                    <a:pos x="T6" y="T7"/>
                  </a:cxn>
                </a:cxnLst>
                <a:rect l="T12" t="T13" r="T14" b="T15"/>
                <a:pathLst>
                  <a:path w="155" h="157">
                    <a:moveTo>
                      <a:pt x="0" y="157"/>
                    </a:moveTo>
                    <a:lnTo>
                      <a:pt x="155" y="77"/>
                    </a:lnTo>
                    <a:lnTo>
                      <a:pt x="0" y="0"/>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19" name="Group 199"/>
            <p:cNvGrpSpPr>
              <a:grpSpLocks/>
            </p:cNvGrpSpPr>
            <p:nvPr/>
          </p:nvGrpSpPr>
          <p:grpSpPr bwMode="auto">
            <a:xfrm>
              <a:off x="2454" y="8078"/>
              <a:ext cx="1583" cy="269"/>
              <a:chOff x="2454" y="8204"/>
              <a:chExt cx="1635" cy="160"/>
            </a:xfrm>
          </p:grpSpPr>
          <p:sp>
            <p:nvSpPr>
              <p:cNvPr id="14750" name="Line 200"/>
              <p:cNvSpPr>
                <a:spLocks noChangeShapeType="1"/>
              </p:cNvSpPr>
              <p:nvPr/>
            </p:nvSpPr>
            <p:spPr bwMode="auto">
              <a:xfrm>
                <a:off x="2604" y="8284"/>
                <a:ext cx="1335"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51" name="Freeform 201"/>
              <p:cNvSpPr>
                <a:spLocks/>
              </p:cNvSpPr>
              <p:nvPr/>
            </p:nvSpPr>
            <p:spPr bwMode="auto">
              <a:xfrm>
                <a:off x="2454" y="8204"/>
                <a:ext cx="155" cy="158"/>
              </a:xfrm>
              <a:custGeom>
                <a:avLst/>
                <a:gdLst>
                  <a:gd name="T0" fmla="*/ 155 w 155"/>
                  <a:gd name="T1" fmla="*/ 0 h 158"/>
                  <a:gd name="T2" fmla="*/ 0 w 155"/>
                  <a:gd name="T3" fmla="*/ 80 h 158"/>
                  <a:gd name="T4" fmla="*/ 155 w 155"/>
                  <a:gd name="T5" fmla="*/ 158 h 158"/>
                  <a:gd name="T6" fmla="*/ 155 w 155"/>
                  <a:gd name="T7" fmla="*/ 0 h 158"/>
                  <a:gd name="T8" fmla="*/ 0 60000 65536"/>
                  <a:gd name="T9" fmla="*/ 0 60000 65536"/>
                  <a:gd name="T10" fmla="*/ 0 60000 65536"/>
                  <a:gd name="T11" fmla="*/ 0 60000 65536"/>
                  <a:gd name="T12" fmla="*/ 0 w 155"/>
                  <a:gd name="T13" fmla="*/ 0 h 158"/>
                  <a:gd name="T14" fmla="*/ 155 w 155"/>
                  <a:gd name="T15" fmla="*/ 158 h 158"/>
                </a:gdLst>
                <a:ahLst/>
                <a:cxnLst>
                  <a:cxn ang="T8">
                    <a:pos x="T0" y="T1"/>
                  </a:cxn>
                  <a:cxn ang="T9">
                    <a:pos x="T2" y="T3"/>
                  </a:cxn>
                  <a:cxn ang="T10">
                    <a:pos x="T4" y="T5"/>
                  </a:cxn>
                  <a:cxn ang="T11">
                    <a:pos x="T6" y="T7"/>
                  </a:cxn>
                </a:cxnLst>
                <a:rect l="T12" t="T13" r="T14" b="T15"/>
                <a:pathLst>
                  <a:path w="155" h="158">
                    <a:moveTo>
                      <a:pt x="155" y="0"/>
                    </a:moveTo>
                    <a:lnTo>
                      <a:pt x="0" y="80"/>
                    </a:lnTo>
                    <a:lnTo>
                      <a:pt x="155" y="158"/>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752" name="Freeform 202"/>
              <p:cNvSpPr>
                <a:spLocks/>
              </p:cNvSpPr>
              <p:nvPr/>
            </p:nvSpPr>
            <p:spPr bwMode="auto">
              <a:xfrm>
                <a:off x="3934" y="8207"/>
                <a:ext cx="155" cy="157"/>
              </a:xfrm>
              <a:custGeom>
                <a:avLst/>
                <a:gdLst>
                  <a:gd name="T0" fmla="*/ 0 w 155"/>
                  <a:gd name="T1" fmla="*/ 157 h 157"/>
                  <a:gd name="T2" fmla="*/ 155 w 155"/>
                  <a:gd name="T3" fmla="*/ 77 h 157"/>
                  <a:gd name="T4" fmla="*/ 0 w 155"/>
                  <a:gd name="T5" fmla="*/ 0 h 157"/>
                  <a:gd name="T6" fmla="*/ 0 w 155"/>
                  <a:gd name="T7" fmla="*/ 157 h 157"/>
                  <a:gd name="T8" fmla="*/ 0 60000 65536"/>
                  <a:gd name="T9" fmla="*/ 0 60000 65536"/>
                  <a:gd name="T10" fmla="*/ 0 60000 65536"/>
                  <a:gd name="T11" fmla="*/ 0 60000 65536"/>
                  <a:gd name="T12" fmla="*/ 0 w 155"/>
                  <a:gd name="T13" fmla="*/ 0 h 157"/>
                  <a:gd name="T14" fmla="*/ 155 w 155"/>
                  <a:gd name="T15" fmla="*/ 157 h 157"/>
                </a:gdLst>
                <a:ahLst/>
                <a:cxnLst>
                  <a:cxn ang="T8">
                    <a:pos x="T0" y="T1"/>
                  </a:cxn>
                  <a:cxn ang="T9">
                    <a:pos x="T2" y="T3"/>
                  </a:cxn>
                  <a:cxn ang="T10">
                    <a:pos x="T4" y="T5"/>
                  </a:cxn>
                  <a:cxn ang="T11">
                    <a:pos x="T6" y="T7"/>
                  </a:cxn>
                </a:cxnLst>
                <a:rect l="T12" t="T13" r="T14" b="T15"/>
                <a:pathLst>
                  <a:path w="155" h="157">
                    <a:moveTo>
                      <a:pt x="0" y="157"/>
                    </a:moveTo>
                    <a:lnTo>
                      <a:pt x="155" y="77"/>
                    </a:lnTo>
                    <a:lnTo>
                      <a:pt x="0" y="0"/>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20" name="Group 203"/>
            <p:cNvGrpSpPr>
              <a:grpSpLocks/>
            </p:cNvGrpSpPr>
            <p:nvPr/>
          </p:nvGrpSpPr>
          <p:grpSpPr bwMode="auto">
            <a:xfrm>
              <a:off x="2454" y="10129"/>
              <a:ext cx="1583" cy="244"/>
              <a:chOff x="2454" y="10319"/>
              <a:chExt cx="1635" cy="160"/>
            </a:xfrm>
          </p:grpSpPr>
          <p:sp>
            <p:nvSpPr>
              <p:cNvPr id="14747" name="Line 204"/>
              <p:cNvSpPr>
                <a:spLocks noChangeShapeType="1"/>
              </p:cNvSpPr>
              <p:nvPr/>
            </p:nvSpPr>
            <p:spPr bwMode="auto">
              <a:xfrm>
                <a:off x="2604" y="10399"/>
                <a:ext cx="1335"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48" name="Freeform 205"/>
              <p:cNvSpPr>
                <a:spLocks/>
              </p:cNvSpPr>
              <p:nvPr/>
            </p:nvSpPr>
            <p:spPr bwMode="auto">
              <a:xfrm>
                <a:off x="2454" y="10319"/>
                <a:ext cx="155" cy="158"/>
              </a:xfrm>
              <a:custGeom>
                <a:avLst/>
                <a:gdLst>
                  <a:gd name="T0" fmla="*/ 155 w 155"/>
                  <a:gd name="T1" fmla="*/ 0 h 158"/>
                  <a:gd name="T2" fmla="*/ 0 w 155"/>
                  <a:gd name="T3" fmla="*/ 80 h 158"/>
                  <a:gd name="T4" fmla="*/ 155 w 155"/>
                  <a:gd name="T5" fmla="*/ 158 h 158"/>
                  <a:gd name="T6" fmla="*/ 155 w 155"/>
                  <a:gd name="T7" fmla="*/ 0 h 158"/>
                  <a:gd name="T8" fmla="*/ 0 60000 65536"/>
                  <a:gd name="T9" fmla="*/ 0 60000 65536"/>
                  <a:gd name="T10" fmla="*/ 0 60000 65536"/>
                  <a:gd name="T11" fmla="*/ 0 60000 65536"/>
                  <a:gd name="T12" fmla="*/ 0 w 155"/>
                  <a:gd name="T13" fmla="*/ 0 h 158"/>
                  <a:gd name="T14" fmla="*/ 155 w 155"/>
                  <a:gd name="T15" fmla="*/ 158 h 158"/>
                </a:gdLst>
                <a:ahLst/>
                <a:cxnLst>
                  <a:cxn ang="T8">
                    <a:pos x="T0" y="T1"/>
                  </a:cxn>
                  <a:cxn ang="T9">
                    <a:pos x="T2" y="T3"/>
                  </a:cxn>
                  <a:cxn ang="T10">
                    <a:pos x="T4" y="T5"/>
                  </a:cxn>
                  <a:cxn ang="T11">
                    <a:pos x="T6" y="T7"/>
                  </a:cxn>
                </a:cxnLst>
                <a:rect l="T12" t="T13" r="T14" b="T15"/>
                <a:pathLst>
                  <a:path w="155" h="158">
                    <a:moveTo>
                      <a:pt x="155" y="0"/>
                    </a:moveTo>
                    <a:lnTo>
                      <a:pt x="0" y="80"/>
                    </a:lnTo>
                    <a:lnTo>
                      <a:pt x="155" y="158"/>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749" name="Freeform 206"/>
              <p:cNvSpPr>
                <a:spLocks/>
              </p:cNvSpPr>
              <p:nvPr/>
            </p:nvSpPr>
            <p:spPr bwMode="auto">
              <a:xfrm>
                <a:off x="3934" y="10322"/>
                <a:ext cx="155" cy="157"/>
              </a:xfrm>
              <a:custGeom>
                <a:avLst/>
                <a:gdLst>
                  <a:gd name="T0" fmla="*/ 0 w 155"/>
                  <a:gd name="T1" fmla="*/ 157 h 157"/>
                  <a:gd name="T2" fmla="*/ 155 w 155"/>
                  <a:gd name="T3" fmla="*/ 77 h 157"/>
                  <a:gd name="T4" fmla="*/ 0 w 155"/>
                  <a:gd name="T5" fmla="*/ 0 h 157"/>
                  <a:gd name="T6" fmla="*/ 0 w 155"/>
                  <a:gd name="T7" fmla="*/ 157 h 157"/>
                  <a:gd name="T8" fmla="*/ 0 60000 65536"/>
                  <a:gd name="T9" fmla="*/ 0 60000 65536"/>
                  <a:gd name="T10" fmla="*/ 0 60000 65536"/>
                  <a:gd name="T11" fmla="*/ 0 60000 65536"/>
                  <a:gd name="T12" fmla="*/ 0 w 155"/>
                  <a:gd name="T13" fmla="*/ 0 h 157"/>
                  <a:gd name="T14" fmla="*/ 155 w 155"/>
                  <a:gd name="T15" fmla="*/ 157 h 157"/>
                </a:gdLst>
                <a:ahLst/>
                <a:cxnLst>
                  <a:cxn ang="T8">
                    <a:pos x="T0" y="T1"/>
                  </a:cxn>
                  <a:cxn ang="T9">
                    <a:pos x="T2" y="T3"/>
                  </a:cxn>
                  <a:cxn ang="T10">
                    <a:pos x="T4" y="T5"/>
                  </a:cxn>
                  <a:cxn ang="T11">
                    <a:pos x="T6" y="T7"/>
                  </a:cxn>
                </a:cxnLst>
                <a:rect l="T12" t="T13" r="T14" b="T15"/>
                <a:pathLst>
                  <a:path w="155" h="157">
                    <a:moveTo>
                      <a:pt x="0" y="157"/>
                    </a:moveTo>
                    <a:lnTo>
                      <a:pt x="155" y="77"/>
                    </a:lnTo>
                    <a:lnTo>
                      <a:pt x="0" y="0"/>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21" name="Group 207"/>
            <p:cNvGrpSpPr>
              <a:grpSpLocks/>
            </p:cNvGrpSpPr>
            <p:nvPr/>
          </p:nvGrpSpPr>
          <p:grpSpPr bwMode="auto">
            <a:xfrm>
              <a:off x="7397" y="2669"/>
              <a:ext cx="1670" cy="170"/>
              <a:chOff x="7397" y="2639"/>
              <a:chExt cx="1670" cy="170"/>
            </a:xfrm>
          </p:grpSpPr>
          <p:sp>
            <p:nvSpPr>
              <p:cNvPr id="14744" name="Line 208"/>
              <p:cNvSpPr>
                <a:spLocks noChangeShapeType="1"/>
              </p:cNvSpPr>
              <p:nvPr/>
            </p:nvSpPr>
            <p:spPr bwMode="auto">
              <a:xfrm>
                <a:off x="7547" y="2719"/>
                <a:ext cx="1370" cy="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45" name="Freeform 209"/>
              <p:cNvSpPr>
                <a:spLocks/>
              </p:cNvSpPr>
              <p:nvPr/>
            </p:nvSpPr>
            <p:spPr bwMode="auto">
              <a:xfrm>
                <a:off x="7397" y="2639"/>
                <a:ext cx="155" cy="158"/>
              </a:xfrm>
              <a:custGeom>
                <a:avLst/>
                <a:gdLst>
                  <a:gd name="T0" fmla="*/ 155 w 155"/>
                  <a:gd name="T1" fmla="*/ 0 h 158"/>
                  <a:gd name="T2" fmla="*/ 0 w 155"/>
                  <a:gd name="T3" fmla="*/ 80 h 158"/>
                  <a:gd name="T4" fmla="*/ 155 w 155"/>
                  <a:gd name="T5" fmla="*/ 158 h 158"/>
                  <a:gd name="T6" fmla="*/ 155 w 155"/>
                  <a:gd name="T7" fmla="*/ 0 h 158"/>
                  <a:gd name="T8" fmla="*/ 0 60000 65536"/>
                  <a:gd name="T9" fmla="*/ 0 60000 65536"/>
                  <a:gd name="T10" fmla="*/ 0 60000 65536"/>
                  <a:gd name="T11" fmla="*/ 0 60000 65536"/>
                  <a:gd name="T12" fmla="*/ 0 w 155"/>
                  <a:gd name="T13" fmla="*/ 0 h 158"/>
                  <a:gd name="T14" fmla="*/ 155 w 155"/>
                  <a:gd name="T15" fmla="*/ 158 h 158"/>
                </a:gdLst>
                <a:ahLst/>
                <a:cxnLst>
                  <a:cxn ang="T8">
                    <a:pos x="T0" y="T1"/>
                  </a:cxn>
                  <a:cxn ang="T9">
                    <a:pos x="T2" y="T3"/>
                  </a:cxn>
                  <a:cxn ang="T10">
                    <a:pos x="T4" y="T5"/>
                  </a:cxn>
                  <a:cxn ang="T11">
                    <a:pos x="T6" y="T7"/>
                  </a:cxn>
                </a:cxnLst>
                <a:rect l="T12" t="T13" r="T14" b="T15"/>
                <a:pathLst>
                  <a:path w="155" h="158">
                    <a:moveTo>
                      <a:pt x="155" y="0"/>
                    </a:moveTo>
                    <a:lnTo>
                      <a:pt x="0" y="80"/>
                    </a:lnTo>
                    <a:lnTo>
                      <a:pt x="155" y="158"/>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746" name="Freeform 210"/>
              <p:cNvSpPr>
                <a:spLocks/>
              </p:cNvSpPr>
              <p:nvPr/>
            </p:nvSpPr>
            <p:spPr bwMode="auto">
              <a:xfrm>
                <a:off x="8912" y="2652"/>
                <a:ext cx="155" cy="157"/>
              </a:xfrm>
              <a:custGeom>
                <a:avLst/>
                <a:gdLst>
                  <a:gd name="T0" fmla="*/ 0 w 155"/>
                  <a:gd name="T1" fmla="*/ 157 h 157"/>
                  <a:gd name="T2" fmla="*/ 155 w 155"/>
                  <a:gd name="T3" fmla="*/ 77 h 157"/>
                  <a:gd name="T4" fmla="*/ 0 w 155"/>
                  <a:gd name="T5" fmla="*/ 0 h 157"/>
                  <a:gd name="T6" fmla="*/ 0 w 155"/>
                  <a:gd name="T7" fmla="*/ 157 h 157"/>
                  <a:gd name="T8" fmla="*/ 0 60000 65536"/>
                  <a:gd name="T9" fmla="*/ 0 60000 65536"/>
                  <a:gd name="T10" fmla="*/ 0 60000 65536"/>
                  <a:gd name="T11" fmla="*/ 0 60000 65536"/>
                  <a:gd name="T12" fmla="*/ 0 w 155"/>
                  <a:gd name="T13" fmla="*/ 0 h 157"/>
                  <a:gd name="T14" fmla="*/ 155 w 155"/>
                  <a:gd name="T15" fmla="*/ 157 h 157"/>
                </a:gdLst>
                <a:ahLst/>
                <a:cxnLst>
                  <a:cxn ang="T8">
                    <a:pos x="T0" y="T1"/>
                  </a:cxn>
                  <a:cxn ang="T9">
                    <a:pos x="T2" y="T3"/>
                  </a:cxn>
                  <a:cxn ang="T10">
                    <a:pos x="T4" y="T5"/>
                  </a:cxn>
                  <a:cxn ang="T11">
                    <a:pos x="T6" y="T7"/>
                  </a:cxn>
                </a:cxnLst>
                <a:rect l="T12" t="T13" r="T14" b="T15"/>
                <a:pathLst>
                  <a:path w="155" h="157">
                    <a:moveTo>
                      <a:pt x="0" y="157"/>
                    </a:moveTo>
                    <a:lnTo>
                      <a:pt x="155" y="77"/>
                    </a:lnTo>
                    <a:lnTo>
                      <a:pt x="0" y="0"/>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22" name="Group 211"/>
            <p:cNvGrpSpPr>
              <a:grpSpLocks/>
            </p:cNvGrpSpPr>
            <p:nvPr/>
          </p:nvGrpSpPr>
          <p:grpSpPr bwMode="auto">
            <a:xfrm>
              <a:off x="7397" y="4559"/>
              <a:ext cx="1655" cy="160"/>
              <a:chOff x="7397" y="4559"/>
              <a:chExt cx="1655" cy="160"/>
            </a:xfrm>
          </p:grpSpPr>
          <p:sp>
            <p:nvSpPr>
              <p:cNvPr id="14741" name="Line 212"/>
              <p:cNvSpPr>
                <a:spLocks noChangeShapeType="1"/>
              </p:cNvSpPr>
              <p:nvPr/>
            </p:nvSpPr>
            <p:spPr bwMode="auto">
              <a:xfrm>
                <a:off x="7547" y="4639"/>
                <a:ext cx="1355"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42" name="Freeform 213"/>
              <p:cNvSpPr>
                <a:spLocks/>
              </p:cNvSpPr>
              <p:nvPr/>
            </p:nvSpPr>
            <p:spPr bwMode="auto">
              <a:xfrm>
                <a:off x="7397" y="4559"/>
                <a:ext cx="155" cy="158"/>
              </a:xfrm>
              <a:custGeom>
                <a:avLst/>
                <a:gdLst>
                  <a:gd name="T0" fmla="*/ 155 w 155"/>
                  <a:gd name="T1" fmla="*/ 0 h 158"/>
                  <a:gd name="T2" fmla="*/ 0 w 155"/>
                  <a:gd name="T3" fmla="*/ 80 h 158"/>
                  <a:gd name="T4" fmla="*/ 155 w 155"/>
                  <a:gd name="T5" fmla="*/ 158 h 158"/>
                  <a:gd name="T6" fmla="*/ 155 w 155"/>
                  <a:gd name="T7" fmla="*/ 0 h 158"/>
                  <a:gd name="T8" fmla="*/ 0 60000 65536"/>
                  <a:gd name="T9" fmla="*/ 0 60000 65536"/>
                  <a:gd name="T10" fmla="*/ 0 60000 65536"/>
                  <a:gd name="T11" fmla="*/ 0 60000 65536"/>
                  <a:gd name="T12" fmla="*/ 0 w 155"/>
                  <a:gd name="T13" fmla="*/ 0 h 158"/>
                  <a:gd name="T14" fmla="*/ 155 w 155"/>
                  <a:gd name="T15" fmla="*/ 158 h 158"/>
                </a:gdLst>
                <a:ahLst/>
                <a:cxnLst>
                  <a:cxn ang="T8">
                    <a:pos x="T0" y="T1"/>
                  </a:cxn>
                  <a:cxn ang="T9">
                    <a:pos x="T2" y="T3"/>
                  </a:cxn>
                  <a:cxn ang="T10">
                    <a:pos x="T4" y="T5"/>
                  </a:cxn>
                  <a:cxn ang="T11">
                    <a:pos x="T6" y="T7"/>
                  </a:cxn>
                </a:cxnLst>
                <a:rect l="T12" t="T13" r="T14" b="T15"/>
                <a:pathLst>
                  <a:path w="155" h="158">
                    <a:moveTo>
                      <a:pt x="155" y="0"/>
                    </a:moveTo>
                    <a:lnTo>
                      <a:pt x="0" y="80"/>
                    </a:lnTo>
                    <a:lnTo>
                      <a:pt x="155" y="158"/>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743" name="Freeform 214"/>
              <p:cNvSpPr>
                <a:spLocks/>
              </p:cNvSpPr>
              <p:nvPr/>
            </p:nvSpPr>
            <p:spPr bwMode="auto">
              <a:xfrm>
                <a:off x="8897" y="4562"/>
                <a:ext cx="155" cy="157"/>
              </a:xfrm>
              <a:custGeom>
                <a:avLst/>
                <a:gdLst>
                  <a:gd name="T0" fmla="*/ 0 w 155"/>
                  <a:gd name="T1" fmla="*/ 157 h 157"/>
                  <a:gd name="T2" fmla="*/ 155 w 155"/>
                  <a:gd name="T3" fmla="*/ 77 h 157"/>
                  <a:gd name="T4" fmla="*/ 0 w 155"/>
                  <a:gd name="T5" fmla="*/ 0 h 157"/>
                  <a:gd name="T6" fmla="*/ 0 w 155"/>
                  <a:gd name="T7" fmla="*/ 157 h 157"/>
                  <a:gd name="T8" fmla="*/ 0 60000 65536"/>
                  <a:gd name="T9" fmla="*/ 0 60000 65536"/>
                  <a:gd name="T10" fmla="*/ 0 60000 65536"/>
                  <a:gd name="T11" fmla="*/ 0 60000 65536"/>
                  <a:gd name="T12" fmla="*/ 0 w 155"/>
                  <a:gd name="T13" fmla="*/ 0 h 157"/>
                  <a:gd name="T14" fmla="*/ 155 w 155"/>
                  <a:gd name="T15" fmla="*/ 157 h 157"/>
                </a:gdLst>
                <a:ahLst/>
                <a:cxnLst>
                  <a:cxn ang="T8">
                    <a:pos x="T0" y="T1"/>
                  </a:cxn>
                  <a:cxn ang="T9">
                    <a:pos x="T2" y="T3"/>
                  </a:cxn>
                  <a:cxn ang="T10">
                    <a:pos x="T4" y="T5"/>
                  </a:cxn>
                  <a:cxn ang="T11">
                    <a:pos x="T6" y="T7"/>
                  </a:cxn>
                </a:cxnLst>
                <a:rect l="T12" t="T13" r="T14" b="T15"/>
                <a:pathLst>
                  <a:path w="155" h="157">
                    <a:moveTo>
                      <a:pt x="0" y="157"/>
                    </a:moveTo>
                    <a:lnTo>
                      <a:pt x="155" y="77"/>
                    </a:lnTo>
                    <a:lnTo>
                      <a:pt x="0" y="0"/>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23" name="Group 215"/>
            <p:cNvGrpSpPr>
              <a:grpSpLocks/>
            </p:cNvGrpSpPr>
            <p:nvPr/>
          </p:nvGrpSpPr>
          <p:grpSpPr bwMode="auto">
            <a:xfrm>
              <a:off x="7397" y="6119"/>
              <a:ext cx="1670" cy="160"/>
              <a:chOff x="7397" y="6119"/>
              <a:chExt cx="1670" cy="160"/>
            </a:xfrm>
          </p:grpSpPr>
          <p:sp>
            <p:nvSpPr>
              <p:cNvPr id="14738" name="Line 216"/>
              <p:cNvSpPr>
                <a:spLocks noChangeShapeType="1"/>
              </p:cNvSpPr>
              <p:nvPr/>
            </p:nvSpPr>
            <p:spPr bwMode="auto">
              <a:xfrm>
                <a:off x="7547" y="6199"/>
                <a:ext cx="1370"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39" name="Freeform 217"/>
              <p:cNvSpPr>
                <a:spLocks/>
              </p:cNvSpPr>
              <p:nvPr/>
            </p:nvSpPr>
            <p:spPr bwMode="auto">
              <a:xfrm>
                <a:off x="7397" y="6119"/>
                <a:ext cx="155" cy="158"/>
              </a:xfrm>
              <a:custGeom>
                <a:avLst/>
                <a:gdLst>
                  <a:gd name="T0" fmla="*/ 155 w 155"/>
                  <a:gd name="T1" fmla="*/ 0 h 158"/>
                  <a:gd name="T2" fmla="*/ 0 w 155"/>
                  <a:gd name="T3" fmla="*/ 80 h 158"/>
                  <a:gd name="T4" fmla="*/ 155 w 155"/>
                  <a:gd name="T5" fmla="*/ 158 h 158"/>
                  <a:gd name="T6" fmla="*/ 155 w 155"/>
                  <a:gd name="T7" fmla="*/ 0 h 158"/>
                  <a:gd name="T8" fmla="*/ 0 60000 65536"/>
                  <a:gd name="T9" fmla="*/ 0 60000 65536"/>
                  <a:gd name="T10" fmla="*/ 0 60000 65536"/>
                  <a:gd name="T11" fmla="*/ 0 60000 65536"/>
                  <a:gd name="T12" fmla="*/ 0 w 155"/>
                  <a:gd name="T13" fmla="*/ 0 h 158"/>
                  <a:gd name="T14" fmla="*/ 155 w 155"/>
                  <a:gd name="T15" fmla="*/ 158 h 158"/>
                </a:gdLst>
                <a:ahLst/>
                <a:cxnLst>
                  <a:cxn ang="T8">
                    <a:pos x="T0" y="T1"/>
                  </a:cxn>
                  <a:cxn ang="T9">
                    <a:pos x="T2" y="T3"/>
                  </a:cxn>
                  <a:cxn ang="T10">
                    <a:pos x="T4" y="T5"/>
                  </a:cxn>
                  <a:cxn ang="T11">
                    <a:pos x="T6" y="T7"/>
                  </a:cxn>
                </a:cxnLst>
                <a:rect l="T12" t="T13" r="T14" b="T15"/>
                <a:pathLst>
                  <a:path w="155" h="158">
                    <a:moveTo>
                      <a:pt x="155" y="0"/>
                    </a:moveTo>
                    <a:lnTo>
                      <a:pt x="0" y="80"/>
                    </a:lnTo>
                    <a:lnTo>
                      <a:pt x="155" y="158"/>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740" name="Freeform 218"/>
              <p:cNvSpPr>
                <a:spLocks/>
              </p:cNvSpPr>
              <p:nvPr/>
            </p:nvSpPr>
            <p:spPr bwMode="auto">
              <a:xfrm>
                <a:off x="8912" y="6122"/>
                <a:ext cx="155" cy="157"/>
              </a:xfrm>
              <a:custGeom>
                <a:avLst/>
                <a:gdLst>
                  <a:gd name="T0" fmla="*/ 0 w 155"/>
                  <a:gd name="T1" fmla="*/ 157 h 157"/>
                  <a:gd name="T2" fmla="*/ 155 w 155"/>
                  <a:gd name="T3" fmla="*/ 77 h 157"/>
                  <a:gd name="T4" fmla="*/ 0 w 155"/>
                  <a:gd name="T5" fmla="*/ 0 h 157"/>
                  <a:gd name="T6" fmla="*/ 0 w 155"/>
                  <a:gd name="T7" fmla="*/ 157 h 157"/>
                  <a:gd name="T8" fmla="*/ 0 60000 65536"/>
                  <a:gd name="T9" fmla="*/ 0 60000 65536"/>
                  <a:gd name="T10" fmla="*/ 0 60000 65536"/>
                  <a:gd name="T11" fmla="*/ 0 60000 65536"/>
                  <a:gd name="T12" fmla="*/ 0 w 155"/>
                  <a:gd name="T13" fmla="*/ 0 h 157"/>
                  <a:gd name="T14" fmla="*/ 155 w 155"/>
                  <a:gd name="T15" fmla="*/ 157 h 157"/>
                </a:gdLst>
                <a:ahLst/>
                <a:cxnLst>
                  <a:cxn ang="T8">
                    <a:pos x="T0" y="T1"/>
                  </a:cxn>
                  <a:cxn ang="T9">
                    <a:pos x="T2" y="T3"/>
                  </a:cxn>
                  <a:cxn ang="T10">
                    <a:pos x="T4" y="T5"/>
                  </a:cxn>
                  <a:cxn ang="T11">
                    <a:pos x="T6" y="T7"/>
                  </a:cxn>
                </a:cxnLst>
                <a:rect l="T12" t="T13" r="T14" b="T15"/>
                <a:pathLst>
                  <a:path w="155" h="157">
                    <a:moveTo>
                      <a:pt x="0" y="157"/>
                    </a:moveTo>
                    <a:lnTo>
                      <a:pt x="155" y="77"/>
                    </a:lnTo>
                    <a:lnTo>
                      <a:pt x="0" y="0"/>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24" name="Group 219"/>
            <p:cNvGrpSpPr>
              <a:grpSpLocks/>
            </p:cNvGrpSpPr>
            <p:nvPr/>
          </p:nvGrpSpPr>
          <p:grpSpPr bwMode="auto">
            <a:xfrm>
              <a:off x="5622" y="1639"/>
              <a:ext cx="3735" cy="363"/>
              <a:chOff x="5622" y="1639"/>
              <a:chExt cx="3735" cy="363"/>
            </a:xfrm>
          </p:grpSpPr>
          <p:sp>
            <p:nvSpPr>
              <p:cNvPr id="14736" name="Freeform 220"/>
              <p:cNvSpPr>
                <a:spLocks/>
              </p:cNvSpPr>
              <p:nvPr/>
            </p:nvSpPr>
            <p:spPr bwMode="auto">
              <a:xfrm>
                <a:off x="5702" y="1639"/>
                <a:ext cx="3655" cy="360"/>
              </a:xfrm>
              <a:custGeom>
                <a:avLst/>
                <a:gdLst>
                  <a:gd name="T0" fmla="*/ 3655 w 3655"/>
                  <a:gd name="T1" fmla="*/ 360 h 360"/>
                  <a:gd name="T2" fmla="*/ 3655 w 3655"/>
                  <a:gd name="T3" fmla="*/ 0 h 360"/>
                  <a:gd name="T4" fmla="*/ 0 w 3655"/>
                  <a:gd name="T5" fmla="*/ 0 h 360"/>
                  <a:gd name="T6" fmla="*/ 0 w 3655"/>
                  <a:gd name="T7" fmla="*/ 213 h 360"/>
                  <a:gd name="T8" fmla="*/ 0 60000 65536"/>
                  <a:gd name="T9" fmla="*/ 0 60000 65536"/>
                  <a:gd name="T10" fmla="*/ 0 60000 65536"/>
                  <a:gd name="T11" fmla="*/ 0 60000 65536"/>
                  <a:gd name="T12" fmla="*/ 0 w 3655"/>
                  <a:gd name="T13" fmla="*/ 0 h 360"/>
                  <a:gd name="T14" fmla="*/ 3655 w 3655"/>
                  <a:gd name="T15" fmla="*/ 360 h 360"/>
                </a:gdLst>
                <a:ahLst/>
                <a:cxnLst>
                  <a:cxn ang="T8">
                    <a:pos x="T0" y="T1"/>
                  </a:cxn>
                  <a:cxn ang="T9">
                    <a:pos x="T2" y="T3"/>
                  </a:cxn>
                  <a:cxn ang="T10">
                    <a:pos x="T4" y="T5"/>
                  </a:cxn>
                  <a:cxn ang="T11">
                    <a:pos x="T6" y="T7"/>
                  </a:cxn>
                </a:cxnLst>
                <a:rect l="T12" t="T13" r="T14" b="T15"/>
                <a:pathLst>
                  <a:path w="3655" h="360">
                    <a:moveTo>
                      <a:pt x="3655" y="360"/>
                    </a:moveTo>
                    <a:lnTo>
                      <a:pt x="3655" y="0"/>
                    </a:lnTo>
                    <a:lnTo>
                      <a:pt x="0" y="0"/>
                    </a:lnTo>
                    <a:lnTo>
                      <a:pt x="0" y="21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4737" name="Freeform 221"/>
              <p:cNvSpPr>
                <a:spLocks/>
              </p:cNvSpPr>
              <p:nvPr/>
            </p:nvSpPr>
            <p:spPr bwMode="auto">
              <a:xfrm>
                <a:off x="5622" y="1847"/>
                <a:ext cx="155" cy="155"/>
              </a:xfrm>
              <a:custGeom>
                <a:avLst/>
                <a:gdLst>
                  <a:gd name="T0" fmla="*/ 0 w 155"/>
                  <a:gd name="T1" fmla="*/ 0 h 155"/>
                  <a:gd name="T2" fmla="*/ 77 w 155"/>
                  <a:gd name="T3" fmla="*/ 155 h 155"/>
                  <a:gd name="T4" fmla="*/ 155 w 155"/>
                  <a:gd name="T5" fmla="*/ 0 h 155"/>
                  <a:gd name="T6" fmla="*/ 0 w 155"/>
                  <a:gd name="T7" fmla="*/ 0 h 155"/>
                  <a:gd name="T8" fmla="*/ 0 60000 65536"/>
                  <a:gd name="T9" fmla="*/ 0 60000 65536"/>
                  <a:gd name="T10" fmla="*/ 0 60000 65536"/>
                  <a:gd name="T11" fmla="*/ 0 60000 65536"/>
                  <a:gd name="T12" fmla="*/ 0 w 155"/>
                  <a:gd name="T13" fmla="*/ 0 h 155"/>
                  <a:gd name="T14" fmla="*/ 155 w 155"/>
                  <a:gd name="T15" fmla="*/ 155 h 155"/>
                </a:gdLst>
                <a:ahLst/>
                <a:cxnLst>
                  <a:cxn ang="T8">
                    <a:pos x="T0" y="T1"/>
                  </a:cxn>
                  <a:cxn ang="T9">
                    <a:pos x="T2" y="T3"/>
                  </a:cxn>
                  <a:cxn ang="T10">
                    <a:pos x="T4" y="T5"/>
                  </a:cxn>
                  <a:cxn ang="T11">
                    <a:pos x="T6" y="T7"/>
                  </a:cxn>
                </a:cxnLst>
                <a:rect l="T12" t="T13" r="T14" b="T15"/>
                <a:pathLst>
                  <a:path w="155" h="155">
                    <a:moveTo>
                      <a:pt x="0" y="0"/>
                    </a:moveTo>
                    <a:lnTo>
                      <a:pt x="77" y="155"/>
                    </a:lnTo>
                    <a:lnTo>
                      <a:pt x="15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25" name="Group 222"/>
            <p:cNvGrpSpPr>
              <a:grpSpLocks/>
            </p:cNvGrpSpPr>
            <p:nvPr/>
          </p:nvGrpSpPr>
          <p:grpSpPr bwMode="auto">
            <a:xfrm>
              <a:off x="5577" y="3588"/>
              <a:ext cx="139" cy="511"/>
              <a:chOff x="5619" y="3442"/>
              <a:chExt cx="148" cy="727"/>
            </a:xfrm>
          </p:grpSpPr>
          <p:sp>
            <p:nvSpPr>
              <p:cNvPr id="14734" name="Line 223"/>
              <p:cNvSpPr>
                <a:spLocks noChangeShapeType="1"/>
              </p:cNvSpPr>
              <p:nvPr/>
            </p:nvSpPr>
            <p:spPr bwMode="auto">
              <a:xfrm>
                <a:off x="5694" y="3442"/>
                <a:ext cx="3" cy="5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35" name="Freeform 224"/>
              <p:cNvSpPr>
                <a:spLocks/>
              </p:cNvSpPr>
              <p:nvPr/>
            </p:nvSpPr>
            <p:spPr bwMode="auto">
              <a:xfrm>
                <a:off x="5619" y="4017"/>
                <a:ext cx="148" cy="152"/>
              </a:xfrm>
              <a:custGeom>
                <a:avLst/>
                <a:gdLst>
                  <a:gd name="T0" fmla="*/ 0 w 148"/>
                  <a:gd name="T1" fmla="*/ 0 h 152"/>
                  <a:gd name="T2" fmla="*/ 73 w 148"/>
                  <a:gd name="T3" fmla="*/ 152 h 152"/>
                  <a:gd name="T4" fmla="*/ 148 w 148"/>
                  <a:gd name="T5" fmla="*/ 0 h 152"/>
                  <a:gd name="T6" fmla="*/ 0 w 148"/>
                  <a:gd name="T7" fmla="*/ 0 h 152"/>
                  <a:gd name="T8" fmla="*/ 0 60000 65536"/>
                  <a:gd name="T9" fmla="*/ 0 60000 65536"/>
                  <a:gd name="T10" fmla="*/ 0 60000 65536"/>
                  <a:gd name="T11" fmla="*/ 0 60000 65536"/>
                  <a:gd name="T12" fmla="*/ 0 w 148"/>
                  <a:gd name="T13" fmla="*/ 0 h 152"/>
                  <a:gd name="T14" fmla="*/ 148 w 148"/>
                  <a:gd name="T15" fmla="*/ 152 h 152"/>
                </a:gdLst>
                <a:ahLst/>
                <a:cxnLst>
                  <a:cxn ang="T8">
                    <a:pos x="T0" y="T1"/>
                  </a:cxn>
                  <a:cxn ang="T9">
                    <a:pos x="T2" y="T3"/>
                  </a:cxn>
                  <a:cxn ang="T10">
                    <a:pos x="T4" y="T5"/>
                  </a:cxn>
                  <a:cxn ang="T11">
                    <a:pos x="T6" y="T7"/>
                  </a:cxn>
                </a:cxnLst>
                <a:rect l="T12" t="T13" r="T14" b="T15"/>
                <a:pathLst>
                  <a:path w="148" h="152">
                    <a:moveTo>
                      <a:pt x="0" y="0"/>
                    </a:moveTo>
                    <a:lnTo>
                      <a:pt x="73" y="152"/>
                    </a:lnTo>
                    <a:lnTo>
                      <a:pt x="1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26" name="Group 225"/>
            <p:cNvGrpSpPr>
              <a:grpSpLocks/>
            </p:cNvGrpSpPr>
            <p:nvPr/>
          </p:nvGrpSpPr>
          <p:grpSpPr bwMode="auto">
            <a:xfrm>
              <a:off x="5575" y="6899"/>
              <a:ext cx="183" cy="635"/>
              <a:chOff x="5619" y="6899"/>
              <a:chExt cx="118" cy="665"/>
            </a:xfrm>
          </p:grpSpPr>
          <p:sp>
            <p:nvSpPr>
              <p:cNvPr id="14732" name="Line 226"/>
              <p:cNvSpPr>
                <a:spLocks noChangeShapeType="1"/>
              </p:cNvSpPr>
              <p:nvPr/>
            </p:nvSpPr>
            <p:spPr bwMode="auto">
              <a:xfrm>
                <a:off x="5679" y="6899"/>
                <a:ext cx="3" cy="5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33" name="Freeform 227"/>
              <p:cNvSpPr>
                <a:spLocks/>
              </p:cNvSpPr>
              <p:nvPr/>
            </p:nvSpPr>
            <p:spPr bwMode="auto">
              <a:xfrm>
                <a:off x="5619" y="7422"/>
                <a:ext cx="118" cy="142"/>
              </a:xfrm>
              <a:custGeom>
                <a:avLst/>
                <a:gdLst>
                  <a:gd name="T0" fmla="*/ 0 w 118"/>
                  <a:gd name="T1" fmla="*/ 0 h 142"/>
                  <a:gd name="T2" fmla="*/ 58 w 118"/>
                  <a:gd name="T3" fmla="*/ 142 h 142"/>
                  <a:gd name="T4" fmla="*/ 118 w 118"/>
                  <a:gd name="T5" fmla="*/ 0 h 142"/>
                  <a:gd name="T6" fmla="*/ 0 w 118"/>
                  <a:gd name="T7" fmla="*/ 0 h 142"/>
                  <a:gd name="T8" fmla="*/ 0 60000 65536"/>
                  <a:gd name="T9" fmla="*/ 0 60000 65536"/>
                  <a:gd name="T10" fmla="*/ 0 60000 65536"/>
                  <a:gd name="T11" fmla="*/ 0 60000 65536"/>
                  <a:gd name="T12" fmla="*/ 0 w 118"/>
                  <a:gd name="T13" fmla="*/ 0 h 142"/>
                  <a:gd name="T14" fmla="*/ 118 w 118"/>
                  <a:gd name="T15" fmla="*/ 142 h 142"/>
                </a:gdLst>
                <a:ahLst/>
                <a:cxnLst>
                  <a:cxn ang="T8">
                    <a:pos x="T0" y="T1"/>
                  </a:cxn>
                  <a:cxn ang="T9">
                    <a:pos x="T2" y="T3"/>
                  </a:cxn>
                  <a:cxn ang="T10">
                    <a:pos x="T4" y="T5"/>
                  </a:cxn>
                  <a:cxn ang="T11">
                    <a:pos x="T6" y="T7"/>
                  </a:cxn>
                </a:cxnLst>
                <a:rect l="T12" t="T13" r="T14" b="T15"/>
                <a:pathLst>
                  <a:path w="118" h="142">
                    <a:moveTo>
                      <a:pt x="0" y="0"/>
                    </a:moveTo>
                    <a:lnTo>
                      <a:pt x="58" y="142"/>
                    </a:lnTo>
                    <a:lnTo>
                      <a:pt x="11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4527" name="Rectangle 228"/>
            <p:cNvSpPr>
              <a:spLocks noChangeArrowheads="1"/>
            </p:cNvSpPr>
            <p:nvPr/>
          </p:nvSpPr>
          <p:spPr bwMode="auto">
            <a:xfrm>
              <a:off x="3057" y="4636"/>
              <a:ext cx="652" cy="3610"/>
            </a:xfrm>
            <a:prstGeom prst="rect">
              <a:avLst/>
            </a:prstGeom>
            <a:solidFill>
              <a:srgbClr val="FFFF00"/>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28" name="Rectangle 229"/>
            <p:cNvSpPr>
              <a:spLocks noChangeArrowheads="1"/>
            </p:cNvSpPr>
            <p:nvPr/>
          </p:nvSpPr>
          <p:spPr bwMode="auto">
            <a:xfrm>
              <a:off x="3259" y="5717"/>
              <a:ext cx="347"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600" b="1">
                  <a:solidFill>
                    <a:srgbClr val="FF0000"/>
                  </a:solidFill>
                  <a:latin typeface="標楷體" pitchFamily="65" charset="-120"/>
                  <a:ea typeface="標楷體" pitchFamily="65" charset="-120"/>
                </a:rPr>
                <a:t>風</a:t>
              </a:r>
            </a:p>
            <a:p>
              <a:pPr eaLnBrk="1" hangingPunct="1"/>
              <a:r>
                <a:rPr lang="zh-TW" altLang="en-US" sz="1600" b="1">
                  <a:solidFill>
                    <a:srgbClr val="FF0000"/>
                  </a:solidFill>
                  <a:latin typeface="標楷體" pitchFamily="65" charset="-120"/>
                  <a:ea typeface="標楷體" pitchFamily="65" charset="-120"/>
                </a:rPr>
                <a:t>險</a:t>
              </a:r>
            </a:p>
            <a:p>
              <a:pPr eaLnBrk="1" hangingPunct="1"/>
              <a:r>
                <a:rPr lang="zh-TW" altLang="en-US" sz="1600" b="1">
                  <a:solidFill>
                    <a:srgbClr val="FF0000"/>
                  </a:solidFill>
                  <a:latin typeface="標楷體" pitchFamily="65" charset="-120"/>
                  <a:ea typeface="標楷體" pitchFamily="65" charset="-120"/>
                </a:rPr>
                <a:t>評</a:t>
              </a:r>
            </a:p>
            <a:p>
              <a:pPr eaLnBrk="1" hangingPunct="1"/>
              <a:r>
                <a:rPr lang="zh-TW" altLang="en-US" sz="1600" b="1">
                  <a:solidFill>
                    <a:srgbClr val="FF0000"/>
                  </a:solidFill>
                  <a:latin typeface="標楷體" pitchFamily="65" charset="-120"/>
                  <a:ea typeface="標楷體" pitchFamily="65" charset="-120"/>
                </a:rPr>
                <a:t>估</a:t>
              </a:r>
              <a:endParaRPr lang="zh-TW" altLang="en-US" sz="1600" b="1">
                <a:latin typeface="Arial" pitchFamily="34" charset="0"/>
              </a:endParaRPr>
            </a:p>
          </p:txBody>
        </p:sp>
        <p:grpSp>
          <p:nvGrpSpPr>
            <p:cNvPr id="14529" name="Group 230"/>
            <p:cNvGrpSpPr>
              <a:grpSpLocks/>
            </p:cNvGrpSpPr>
            <p:nvPr/>
          </p:nvGrpSpPr>
          <p:grpSpPr bwMode="auto">
            <a:xfrm>
              <a:off x="5605" y="8933"/>
              <a:ext cx="139" cy="641"/>
              <a:chOff x="5619" y="8942"/>
              <a:chExt cx="155" cy="662"/>
            </a:xfrm>
          </p:grpSpPr>
          <p:sp>
            <p:nvSpPr>
              <p:cNvPr id="14730" name="Line 231"/>
              <p:cNvSpPr>
                <a:spLocks noChangeShapeType="1"/>
              </p:cNvSpPr>
              <p:nvPr/>
            </p:nvSpPr>
            <p:spPr bwMode="auto">
              <a:xfrm>
                <a:off x="5694" y="8942"/>
                <a:ext cx="5" cy="5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31" name="Freeform 232"/>
              <p:cNvSpPr>
                <a:spLocks/>
              </p:cNvSpPr>
              <p:nvPr/>
            </p:nvSpPr>
            <p:spPr bwMode="auto">
              <a:xfrm>
                <a:off x="5619" y="9449"/>
                <a:ext cx="155" cy="155"/>
              </a:xfrm>
              <a:custGeom>
                <a:avLst/>
                <a:gdLst>
                  <a:gd name="T0" fmla="*/ 0 w 155"/>
                  <a:gd name="T1" fmla="*/ 0 h 155"/>
                  <a:gd name="T2" fmla="*/ 78 w 155"/>
                  <a:gd name="T3" fmla="*/ 155 h 155"/>
                  <a:gd name="T4" fmla="*/ 155 w 155"/>
                  <a:gd name="T5" fmla="*/ 0 h 155"/>
                  <a:gd name="T6" fmla="*/ 0 w 155"/>
                  <a:gd name="T7" fmla="*/ 0 h 155"/>
                  <a:gd name="T8" fmla="*/ 0 60000 65536"/>
                  <a:gd name="T9" fmla="*/ 0 60000 65536"/>
                  <a:gd name="T10" fmla="*/ 0 60000 65536"/>
                  <a:gd name="T11" fmla="*/ 0 60000 65536"/>
                  <a:gd name="T12" fmla="*/ 0 w 155"/>
                  <a:gd name="T13" fmla="*/ 0 h 155"/>
                  <a:gd name="T14" fmla="*/ 155 w 155"/>
                  <a:gd name="T15" fmla="*/ 155 h 155"/>
                </a:gdLst>
                <a:ahLst/>
                <a:cxnLst>
                  <a:cxn ang="T8">
                    <a:pos x="T0" y="T1"/>
                  </a:cxn>
                  <a:cxn ang="T9">
                    <a:pos x="T2" y="T3"/>
                  </a:cxn>
                  <a:cxn ang="T10">
                    <a:pos x="T4" y="T5"/>
                  </a:cxn>
                  <a:cxn ang="T11">
                    <a:pos x="T6" y="T7"/>
                  </a:cxn>
                </a:cxnLst>
                <a:rect l="T12" t="T13" r="T14" b="T15"/>
                <a:pathLst>
                  <a:path w="155" h="155">
                    <a:moveTo>
                      <a:pt x="0" y="0"/>
                    </a:moveTo>
                    <a:lnTo>
                      <a:pt x="78" y="155"/>
                    </a:lnTo>
                    <a:lnTo>
                      <a:pt x="15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4530" name="Rectangle 233"/>
            <p:cNvSpPr>
              <a:spLocks noChangeArrowheads="1"/>
            </p:cNvSpPr>
            <p:nvPr/>
          </p:nvSpPr>
          <p:spPr bwMode="auto">
            <a:xfrm>
              <a:off x="4029" y="7522"/>
              <a:ext cx="3353" cy="14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31" name="Rectangle 234"/>
            <p:cNvSpPr>
              <a:spLocks noChangeArrowheads="1"/>
            </p:cNvSpPr>
            <p:nvPr/>
          </p:nvSpPr>
          <p:spPr bwMode="auto">
            <a:xfrm>
              <a:off x="5109" y="7597"/>
              <a:ext cx="1165"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32" name="Rectangle 235"/>
            <p:cNvSpPr>
              <a:spLocks noChangeArrowheads="1"/>
            </p:cNvSpPr>
            <p:nvPr/>
          </p:nvSpPr>
          <p:spPr bwMode="auto">
            <a:xfrm>
              <a:off x="5109" y="7612"/>
              <a:ext cx="37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33" name="Rectangle 236"/>
            <p:cNvSpPr>
              <a:spLocks noChangeArrowheads="1"/>
            </p:cNvSpPr>
            <p:nvPr/>
          </p:nvSpPr>
          <p:spPr bwMode="auto">
            <a:xfrm>
              <a:off x="5384" y="7634"/>
              <a:ext cx="99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34" name="Rectangle 237"/>
            <p:cNvSpPr>
              <a:spLocks noChangeArrowheads="1"/>
            </p:cNvSpPr>
            <p:nvPr/>
          </p:nvSpPr>
          <p:spPr bwMode="auto">
            <a:xfrm>
              <a:off x="5109" y="7637"/>
              <a:ext cx="116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35" name="Rectangle 238"/>
            <p:cNvSpPr>
              <a:spLocks noChangeArrowheads="1"/>
            </p:cNvSpPr>
            <p:nvPr/>
          </p:nvSpPr>
          <p:spPr bwMode="auto">
            <a:xfrm>
              <a:off x="5109" y="7652"/>
              <a:ext cx="365"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36" name="Rectangle 239"/>
            <p:cNvSpPr>
              <a:spLocks noChangeArrowheads="1"/>
            </p:cNvSpPr>
            <p:nvPr/>
          </p:nvSpPr>
          <p:spPr bwMode="auto">
            <a:xfrm>
              <a:off x="5384" y="7674"/>
              <a:ext cx="99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37" name="Rectangle 240"/>
            <p:cNvSpPr>
              <a:spLocks noChangeArrowheads="1"/>
            </p:cNvSpPr>
            <p:nvPr/>
          </p:nvSpPr>
          <p:spPr bwMode="auto">
            <a:xfrm>
              <a:off x="5384" y="7523"/>
              <a:ext cx="88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風險評量</a:t>
              </a:r>
              <a:endParaRPr lang="zh-TW" altLang="en-US" b="1">
                <a:latin typeface="Arial" pitchFamily="34" charset="0"/>
              </a:endParaRPr>
            </a:p>
          </p:txBody>
        </p:sp>
        <p:sp>
          <p:nvSpPr>
            <p:cNvPr id="14538" name="Rectangle 241"/>
            <p:cNvSpPr>
              <a:spLocks noChangeArrowheads="1"/>
            </p:cNvSpPr>
            <p:nvPr/>
          </p:nvSpPr>
          <p:spPr bwMode="auto">
            <a:xfrm>
              <a:off x="4182" y="7787"/>
              <a:ext cx="17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39" name="Rectangle 242"/>
            <p:cNvSpPr>
              <a:spLocks noChangeArrowheads="1"/>
            </p:cNvSpPr>
            <p:nvPr/>
          </p:nvSpPr>
          <p:spPr bwMode="auto">
            <a:xfrm>
              <a:off x="4259" y="7809"/>
              <a:ext cx="166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40" name="Rectangle 243"/>
            <p:cNvSpPr>
              <a:spLocks noChangeArrowheads="1"/>
            </p:cNvSpPr>
            <p:nvPr/>
          </p:nvSpPr>
          <p:spPr bwMode="auto">
            <a:xfrm>
              <a:off x="4259" y="7844"/>
              <a:ext cx="165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41" name="Rectangle 244"/>
            <p:cNvSpPr>
              <a:spLocks noChangeArrowheads="1"/>
            </p:cNvSpPr>
            <p:nvPr/>
          </p:nvSpPr>
          <p:spPr bwMode="auto">
            <a:xfrm>
              <a:off x="4259" y="7879"/>
              <a:ext cx="165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42" name="Rectangle 245"/>
            <p:cNvSpPr>
              <a:spLocks noChangeArrowheads="1"/>
            </p:cNvSpPr>
            <p:nvPr/>
          </p:nvSpPr>
          <p:spPr bwMode="auto">
            <a:xfrm>
              <a:off x="4259" y="7914"/>
              <a:ext cx="165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43" name="Rectangle 246"/>
            <p:cNvSpPr>
              <a:spLocks noChangeArrowheads="1"/>
            </p:cNvSpPr>
            <p:nvPr/>
          </p:nvSpPr>
          <p:spPr bwMode="auto">
            <a:xfrm>
              <a:off x="4169" y="7743"/>
              <a:ext cx="308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與風險基準比較，設定優先順序</a:t>
              </a:r>
              <a:endParaRPr lang="zh-TW" altLang="en-US" b="1">
                <a:latin typeface="Arial" pitchFamily="34" charset="0"/>
              </a:endParaRPr>
            </a:p>
          </p:txBody>
        </p:sp>
        <p:sp>
          <p:nvSpPr>
            <p:cNvPr id="14544" name="Rectangle 247"/>
            <p:cNvSpPr>
              <a:spLocks noChangeArrowheads="1"/>
            </p:cNvSpPr>
            <p:nvPr/>
          </p:nvSpPr>
          <p:spPr bwMode="auto">
            <a:xfrm>
              <a:off x="4182" y="7999"/>
              <a:ext cx="1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45" name="Rectangle 248"/>
            <p:cNvSpPr>
              <a:spLocks noChangeArrowheads="1"/>
            </p:cNvSpPr>
            <p:nvPr/>
          </p:nvSpPr>
          <p:spPr bwMode="auto">
            <a:xfrm>
              <a:off x="4259" y="8022"/>
              <a:ext cx="144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46" name="Rectangle 249"/>
            <p:cNvSpPr>
              <a:spLocks noChangeArrowheads="1"/>
            </p:cNvSpPr>
            <p:nvPr/>
          </p:nvSpPr>
          <p:spPr bwMode="auto">
            <a:xfrm>
              <a:off x="4259" y="8057"/>
              <a:ext cx="143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47" name="Rectangle 250"/>
            <p:cNvSpPr>
              <a:spLocks noChangeArrowheads="1"/>
            </p:cNvSpPr>
            <p:nvPr/>
          </p:nvSpPr>
          <p:spPr bwMode="auto">
            <a:xfrm>
              <a:off x="4259" y="8092"/>
              <a:ext cx="143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48" name="Rectangle 251"/>
            <p:cNvSpPr>
              <a:spLocks noChangeArrowheads="1"/>
            </p:cNvSpPr>
            <p:nvPr/>
          </p:nvSpPr>
          <p:spPr bwMode="auto">
            <a:xfrm>
              <a:off x="4259" y="8127"/>
              <a:ext cx="143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49" name="Freeform 252"/>
            <p:cNvSpPr>
              <a:spLocks/>
            </p:cNvSpPr>
            <p:nvPr/>
          </p:nvSpPr>
          <p:spPr bwMode="auto">
            <a:xfrm>
              <a:off x="5079" y="8112"/>
              <a:ext cx="1198" cy="840"/>
            </a:xfrm>
            <a:custGeom>
              <a:avLst/>
              <a:gdLst>
                <a:gd name="T0" fmla="*/ 598 w 1198"/>
                <a:gd name="T1" fmla="*/ 0 h 840"/>
                <a:gd name="T2" fmla="*/ 0 w 1198"/>
                <a:gd name="T3" fmla="*/ 420 h 840"/>
                <a:gd name="T4" fmla="*/ 598 w 1198"/>
                <a:gd name="T5" fmla="*/ 840 h 840"/>
                <a:gd name="T6" fmla="*/ 1198 w 1198"/>
                <a:gd name="T7" fmla="*/ 420 h 840"/>
                <a:gd name="T8" fmla="*/ 598 w 1198"/>
                <a:gd name="T9" fmla="*/ 0 h 840"/>
                <a:gd name="T10" fmla="*/ 0 60000 65536"/>
                <a:gd name="T11" fmla="*/ 0 60000 65536"/>
                <a:gd name="T12" fmla="*/ 0 60000 65536"/>
                <a:gd name="T13" fmla="*/ 0 60000 65536"/>
                <a:gd name="T14" fmla="*/ 0 60000 65536"/>
                <a:gd name="T15" fmla="*/ 0 w 1198"/>
                <a:gd name="T16" fmla="*/ 0 h 840"/>
                <a:gd name="T17" fmla="*/ 1198 w 1198"/>
                <a:gd name="T18" fmla="*/ 840 h 840"/>
              </a:gdLst>
              <a:ahLst/>
              <a:cxnLst>
                <a:cxn ang="T10">
                  <a:pos x="T0" y="T1"/>
                </a:cxn>
                <a:cxn ang="T11">
                  <a:pos x="T2" y="T3"/>
                </a:cxn>
                <a:cxn ang="T12">
                  <a:pos x="T4" y="T5"/>
                </a:cxn>
                <a:cxn ang="T13">
                  <a:pos x="T6" y="T7"/>
                </a:cxn>
                <a:cxn ang="T14">
                  <a:pos x="T8" y="T9"/>
                </a:cxn>
              </a:cxnLst>
              <a:rect l="T15" t="T16" r="T17" b="T18"/>
              <a:pathLst>
                <a:path w="1198" h="840">
                  <a:moveTo>
                    <a:pt x="598" y="0"/>
                  </a:moveTo>
                  <a:lnTo>
                    <a:pt x="0" y="420"/>
                  </a:lnTo>
                  <a:lnTo>
                    <a:pt x="598" y="840"/>
                  </a:lnTo>
                  <a:lnTo>
                    <a:pt x="1198" y="420"/>
                  </a:lnTo>
                  <a:lnTo>
                    <a:pt x="5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4550" name="Rectangle 253"/>
            <p:cNvSpPr>
              <a:spLocks noChangeArrowheads="1"/>
            </p:cNvSpPr>
            <p:nvPr/>
          </p:nvSpPr>
          <p:spPr bwMode="auto">
            <a:xfrm>
              <a:off x="5479" y="8324"/>
              <a:ext cx="5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51" name="Rectangle 254"/>
            <p:cNvSpPr>
              <a:spLocks noChangeArrowheads="1"/>
            </p:cNvSpPr>
            <p:nvPr/>
          </p:nvSpPr>
          <p:spPr bwMode="auto">
            <a:xfrm>
              <a:off x="5479" y="8357"/>
              <a:ext cx="50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52" name="Rectangle 255"/>
            <p:cNvSpPr>
              <a:spLocks noChangeArrowheads="1"/>
            </p:cNvSpPr>
            <p:nvPr/>
          </p:nvSpPr>
          <p:spPr bwMode="auto">
            <a:xfrm>
              <a:off x="5479" y="8389"/>
              <a:ext cx="50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53" name="Rectangle 256"/>
            <p:cNvSpPr>
              <a:spLocks noChangeArrowheads="1"/>
            </p:cNvSpPr>
            <p:nvPr/>
          </p:nvSpPr>
          <p:spPr bwMode="auto">
            <a:xfrm>
              <a:off x="5479" y="8297"/>
              <a:ext cx="40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54" name="Rectangle 257"/>
            <p:cNvSpPr>
              <a:spLocks noChangeArrowheads="1"/>
            </p:cNvSpPr>
            <p:nvPr/>
          </p:nvSpPr>
          <p:spPr bwMode="auto">
            <a:xfrm>
              <a:off x="5407" y="8223"/>
              <a:ext cx="18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zh-TW" altLang="zh-TW" b="1">
                <a:latin typeface="Arial" pitchFamily="34" charset="0"/>
              </a:endParaRPr>
            </a:p>
          </p:txBody>
        </p:sp>
        <p:sp>
          <p:nvSpPr>
            <p:cNvPr id="14555" name="Rectangle 258"/>
            <p:cNvSpPr>
              <a:spLocks noChangeArrowheads="1"/>
            </p:cNvSpPr>
            <p:nvPr/>
          </p:nvSpPr>
          <p:spPr bwMode="auto">
            <a:xfrm>
              <a:off x="5429" y="8564"/>
              <a:ext cx="5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56" name="Rectangle 259"/>
            <p:cNvSpPr>
              <a:spLocks noChangeArrowheads="1"/>
            </p:cNvSpPr>
            <p:nvPr/>
          </p:nvSpPr>
          <p:spPr bwMode="auto">
            <a:xfrm>
              <a:off x="5429" y="8537"/>
              <a:ext cx="40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57" name="Rectangle 260"/>
            <p:cNvSpPr>
              <a:spLocks noChangeArrowheads="1"/>
            </p:cNvSpPr>
            <p:nvPr/>
          </p:nvSpPr>
          <p:spPr bwMode="auto">
            <a:xfrm>
              <a:off x="5437" y="8283"/>
              <a:ext cx="481"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200" b="1">
                  <a:solidFill>
                    <a:srgbClr val="000000"/>
                  </a:solidFill>
                  <a:latin typeface="標楷體" pitchFamily="65" charset="-120"/>
                  <a:ea typeface="標楷體" pitchFamily="65" charset="-120"/>
                </a:rPr>
                <a:t>風險</a:t>
              </a:r>
              <a:r>
                <a:rPr lang="en-US" altLang="zh-TW" sz="1200" b="1">
                  <a:solidFill>
                    <a:srgbClr val="000000"/>
                  </a:solidFill>
                  <a:latin typeface="標楷體" pitchFamily="65" charset="-120"/>
                  <a:ea typeface="標楷體" pitchFamily="65" charset="-120"/>
                </a:rPr>
                <a:t>?</a:t>
              </a:r>
              <a:endParaRPr lang="en-US" altLang="zh-TW" b="1">
                <a:latin typeface="Arial" pitchFamily="34" charset="0"/>
              </a:endParaRPr>
            </a:p>
          </p:txBody>
        </p:sp>
        <p:sp>
          <p:nvSpPr>
            <p:cNvPr id="14558" name="Rectangle 261"/>
            <p:cNvSpPr>
              <a:spLocks noChangeArrowheads="1"/>
            </p:cNvSpPr>
            <p:nvPr/>
          </p:nvSpPr>
          <p:spPr bwMode="auto">
            <a:xfrm>
              <a:off x="5827" y="8564"/>
              <a:ext cx="2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59" name="Rectangle 262"/>
            <p:cNvSpPr>
              <a:spLocks noChangeArrowheads="1"/>
            </p:cNvSpPr>
            <p:nvPr/>
          </p:nvSpPr>
          <p:spPr bwMode="auto">
            <a:xfrm>
              <a:off x="5827" y="8597"/>
              <a:ext cx="20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60" name="Rectangle 263"/>
            <p:cNvSpPr>
              <a:spLocks noChangeArrowheads="1"/>
            </p:cNvSpPr>
            <p:nvPr/>
          </p:nvSpPr>
          <p:spPr bwMode="auto">
            <a:xfrm>
              <a:off x="5827" y="8629"/>
              <a:ext cx="20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61" name="Rectangle 264"/>
            <p:cNvSpPr>
              <a:spLocks noChangeArrowheads="1"/>
            </p:cNvSpPr>
            <p:nvPr/>
          </p:nvSpPr>
          <p:spPr bwMode="auto">
            <a:xfrm>
              <a:off x="5827" y="8537"/>
              <a:ext cx="1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62" name="Freeform 266"/>
            <p:cNvSpPr>
              <a:spLocks/>
            </p:cNvSpPr>
            <p:nvPr/>
          </p:nvSpPr>
          <p:spPr bwMode="auto">
            <a:xfrm>
              <a:off x="5702" y="11009"/>
              <a:ext cx="3655" cy="395"/>
            </a:xfrm>
            <a:custGeom>
              <a:avLst/>
              <a:gdLst>
                <a:gd name="T0" fmla="*/ 0 w 3655"/>
                <a:gd name="T1" fmla="*/ 0 h 395"/>
                <a:gd name="T2" fmla="*/ 0 w 3655"/>
                <a:gd name="T3" fmla="*/ 395 h 395"/>
                <a:gd name="T4" fmla="*/ 3655 w 3655"/>
                <a:gd name="T5" fmla="*/ 395 h 395"/>
                <a:gd name="T6" fmla="*/ 3655 w 3655"/>
                <a:gd name="T7" fmla="*/ 35 h 395"/>
                <a:gd name="T8" fmla="*/ 0 60000 65536"/>
                <a:gd name="T9" fmla="*/ 0 60000 65536"/>
                <a:gd name="T10" fmla="*/ 0 60000 65536"/>
                <a:gd name="T11" fmla="*/ 0 60000 65536"/>
                <a:gd name="T12" fmla="*/ 0 w 3655"/>
                <a:gd name="T13" fmla="*/ 0 h 395"/>
                <a:gd name="T14" fmla="*/ 3655 w 3655"/>
                <a:gd name="T15" fmla="*/ 395 h 395"/>
              </a:gdLst>
              <a:ahLst/>
              <a:cxnLst>
                <a:cxn ang="T8">
                  <a:pos x="T0" y="T1"/>
                </a:cxn>
                <a:cxn ang="T9">
                  <a:pos x="T2" y="T3"/>
                </a:cxn>
                <a:cxn ang="T10">
                  <a:pos x="T4" y="T5"/>
                </a:cxn>
                <a:cxn ang="T11">
                  <a:pos x="T6" y="T7"/>
                </a:cxn>
              </a:cxnLst>
              <a:rect l="T12" t="T13" r="T14" b="T15"/>
              <a:pathLst>
                <a:path w="3655" h="395">
                  <a:moveTo>
                    <a:pt x="0" y="0"/>
                  </a:moveTo>
                  <a:lnTo>
                    <a:pt x="0" y="395"/>
                  </a:lnTo>
                  <a:lnTo>
                    <a:pt x="3655" y="395"/>
                  </a:lnTo>
                  <a:lnTo>
                    <a:pt x="3655" y="35"/>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4563" name="Rectangle 267"/>
            <p:cNvSpPr>
              <a:spLocks noChangeArrowheads="1"/>
            </p:cNvSpPr>
            <p:nvPr/>
          </p:nvSpPr>
          <p:spPr bwMode="auto">
            <a:xfrm>
              <a:off x="6317" y="8239"/>
              <a:ext cx="48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64" name="Rectangle 268"/>
            <p:cNvSpPr>
              <a:spLocks noChangeArrowheads="1"/>
            </p:cNvSpPr>
            <p:nvPr/>
          </p:nvSpPr>
          <p:spPr bwMode="auto">
            <a:xfrm>
              <a:off x="6462" y="8339"/>
              <a:ext cx="28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65" name="Rectangle 269"/>
            <p:cNvSpPr>
              <a:spLocks noChangeArrowheads="1"/>
            </p:cNvSpPr>
            <p:nvPr/>
          </p:nvSpPr>
          <p:spPr bwMode="auto">
            <a:xfrm>
              <a:off x="6462" y="8297"/>
              <a:ext cx="18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66" name="Rectangle 270"/>
            <p:cNvSpPr>
              <a:spLocks noChangeArrowheads="1"/>
            </p:cNvSpPr>
            <p:nvPr/>
          </p:nvSpPr>
          <p:spPr bwMode="auto">
            <a:xfrm>
              <a:off x="6462" y="8324"/>
              <a:ext cx="27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67" name="Rectangle 271"/>
            <p:cNvSpPr>
              <a:spLocks noChangeArrowheads="1"/>
            </p:cNvSpPr>
            <p:nvPr/>
          </p:nvSpPr>
          <p:spPr bwMode="auto">
            <a:xfrm>
              <a:off x="6462" y="8352"/>
              <a:ext cx="27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68" name="Rectangle 272"/>
            <p:cNvSpPr>
              <a:spLocks noChangeArrowheads="1"/>
            </p:cNvSpPr>
            <p:nvPr/>
          </p:nvSpPr>
          <p:spPr bwMode="auto">
            <a:xfrm>
              <a:off x="6552" y="8503"/>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是</a:t>
              </a:r>
              <a:endParaRPr lang="zh-TW" altLang="en-US" b="1">
                <a:latin typeface="Arial" pitchFamily="34" charset="0"/>
              </a:endParaRPr>
            </a:p>
          </p:txBody>
        </p:sp>
        <p:sp>
          <p:nvSpPr>
            <p:cNvPr id="14569" name="Rectangle 273"/>
            <p:cNvSpPr>
              <a:spLocks noChangeArrowheads="1"/>
            </p:cNvSpPr>
            <p:nvPr/>
          </p:nvSpPr>
          <p:spPr bwMode="auto">
            <a:xfrm>
              <a:off x="5604" y="8914"/>
              <a:ext cx="480"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70" name="Rectangle 274"/>
            <p:cNvSpPr>
              <a:spLocks noChangeArrowheads="1"/>
            </p:cNvSpPr>
            <p:nvPr/>
          </p:nvSpPr>
          <p:spPr bwMode="auto">
            <a:xfrm>
              <a:off x="5747" y="9014"/>
              <a:ext cx="28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71" name="Rectangle 275"/>
            <p:cNvSpPr>
              <a:spLocks noChangeArrowheads="1"/>
            </p:cNvSpPr>
            <p:nvPr/>
          </p:nvSpPr>
          <p:spPr bwMode="auto">
            <a:xfrm>
              <a:off x="5747" y="9042"/>
              <a:ext cx="27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72" name="Rectangle 276"/>
            <p:cNvSpPr>
              <a:spLocks noChangeArrowheads="1"/>
            </p:cNvSpPr>
            <p:nvPr/>
          </p:nvSpPr>
          <p:spPr bwMode="auto">
            <a:xfrm>
              <a:off x="5747" y="9069"/>
              <a:ext cx="27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73" name="Rectangle 277"/>
            <p:cNvSpPr>
              <a:spLocks noChangeArrowheads="1"/>
            </p:cNvSpPr>
            <p:nvPr/>
          </p:nvSpPr>
          <p:spPr bwMode="auto">
            <a:xfrm>
              <a:off x="5747" y="9097"/>
              <a:ext cx="27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74" name="Rectangle 278"/>
            <p:cNvSpPr>
              <a:spLocks noChangeArrowheads="1"/>
            </p:cNvSpPr>
            <p:nvPr/>
          </p:nvSpPr>
          <p:spPr bwMode="auto">
            <a:xfrm>
              <a:off x="5747" y="8943"/>
              <a:ext cx="22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100" b="1">
                  <a:solidFill>
                    <a:srgbClr val="000000"/>
                  </a:solidFill>
                  <a:latin typeface="標楷體" pitchFamily="65" charset="-120"/>
                  <a:ea typeface="標楷體" pitchFamily="65" charset="-120"/>
                </a:rPr>
                <a:t>否</a:t>
              </a:r>
              <a:endParaRPr lang="zh-TW" altLang="en-US" b="1">
                <a:latin typeface="Arial" pitchFamily="34" charset="0"/>
              </a:endParaRPr>
            </a:p>
          </p:txBody>
        </p:sp>
        <p:grpSp>
          <p:nvGrpSpPr>
            <p:cNvPr id="14575" name="Group 279"/>
            <p:cNvGrpSpPr>
              <a:grpSpLocks/>
            </p:cNvGrpSpPr>
            <p:nvPr/>
          </p:nvGrpSpPr>
          <p:grpSpPr bwMode="auto">
            <a:xfrm>
              <a:off x="7404" y="7799"/>
              <a:ext cx="1670" cy="160"/>
              <a:chOff x="7404" y="7799"/>
              <a:chExt cx="1670" cy="160"/>
            </a:xfrm>
          </p:grpSpPr>
          <p:sp>
            <p:nvSpPr>
              <p:cNvPr id="14727" name="Line 280"/>
              <p:cNvSpPr>
                <a:spLocks noChangeShapeType="1"/>
              </p:cNvSpPr>
              <p:nvPr/>
            </p:nvSpPr>
            <p:spPr bwMode="auto">
              <a:xfrm>
                <a:off x="7554" y="7879"/>
                <a:ext cx="1370"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28" name="Freeform 281"/>
              <p:cNvSpPr>
                <a:spLocks/>
              </p:cNvSpPr>
              <p:nvPr/>
            </p:nvSpPr>
            <p:spPr bwMode="auto">
              <a:xfrm>
                <a:off x="7404" y="7799"/>
                <a:ext cx="155" cy="158"/>
              </a:xfrm>
              <a:custGeom>
                <a:avLst/>
                <a:gdLst>
                  <a:gd name="T0" fmla="*/ 155 w 155"/>
                  <a:gd name="T1" fmla="*/ 0 h 158"/>
                  <a:gd name="T2" fmla="*/ 0 w 155"/>
                  <a:gd name="T3" fmla="*/ 80 h 158"/>
                  <a:gd name="T4" fmla="*/ 155 w 155"/>
                  <a:gd name="T5" fmla="*/ 158 h 158"/>
                  <a:gd name="T6" fmla="*/ 155 w 155"/>
                  <a:gd name="T7" fmla="*/ 0 h 158"/>
                  <a:gd name="T8" fmla="*/ 0 60000 65536"/>
                  <a:gd name="T9" fmla="*/ 0 60000 65536"/>
                  <a:gd name="T10" fmla="*/ 0 60000 65536"/>
                  <a:gd name="T11" fmla="*/ 0 60000 65536"/>
                  <a:gd name="T12" fmla="*/ 0 w 155"/>
                  <a:gd name="T13" fmla="*/ 0 h 158"/>
                  <a:gd name="T14" fmla="*/ 155 w 155"/>
                  <a:gd name="T15" fmla="*/ 158 h 158"/>
                </a:gdLst>
                <a:ahLst/>
                <a:cxnLst>
                  <a:cxn ang="T8">
                    <a:pos x="T0" y="T1"/>
                  </a:cxn>
                  <a:cxn ang="T9">
                    <a:pos x="T2" y="T3"/>
                  </a:cxn>
                  <a:cxn ang="T10">
                    <a:pos x="T4" y="T5"/>
                  </a:cxn>
                  <a:cxn ang="T11">
                    <a:pos x="T6" y="T7"/>
                  </a:cxn>
                </a:cxnLst>
                <a:rect l="T12" t="T13" r="T14" b="T15"/>
                <a:pathLst>
                  <a:path w="155" h="158">
                    <a:moveTo>
                      <a:pt x="155" y="0"/>
                    </a:moveTo>
                    <a:lnTo>
                      <a:pt x="0" y="80"/>
                    </a:lnTo>
                    <a:lnTo>
                      <a:pt x="155" y="158"/>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729" name="Freeform 282"/>
              <p:cNvSpPr>
                <a:spLocks/>
              </p:cNvSpPr>
              <p:nvPr/>
            </p:nvSpPr>
            <p:spPr bwMode="auto">
              <a:xfrm>
                <a:off x="8919" y="7802"/>
                <a:ext cx="155" cy="157"/>
              </a:xfrm>
              <a:custGeom>
                <a:avLst/>
                <a:gdLst>
                  <a:gd name="T0" fmla="*/ 0 w 155"/>
                  <a:gd name="T1" fmla="*/ 157 h 157"/>
                  <a:gd name="T2" fmla="*/ 155 w 155"/>
                  <a:gd name="T3" fmla="*/ 77 h 157"/>
                  <a:gd name="T4" fmla="*/ 0 w 155"/>
                  <a:gd name="T5" fmla="*/ 0 h 157"/>
                  <a:gd name="T6" fmla="*/ 0 w 155"/>
                  <a:gd name="T7" fmla="*/ 157 h 157"/>
                  <a:gd name="T8" fmla="*/ 0 60000 65536"/>
                  <a:gd name="T9" fmla="*/ 0 60000 65536"/>
                  <a:gd name="T10" fmla="*/ 0 60000 65536"/>
                  <a:gd name="T11" fmla="*/ 0 60000 65536"/>
                  <a:gd name="T12" fmla="*/ 0 w 155"/>
                  <a:gd name="T13" fmla="*/ 0 h 157"/>
                  <a:gd name="T14" fmla="*/ 155 w 155"/>
                  <a:gd name="T15" fmla="*/ 157 h 157"/>
                </a:gdLst>
                <a:ahLst/>
                <a:cxnLst>
                  <a:cxn ang="T8">
                    <a:pos x="T0" y="T1"/>
                  </a:cxn>
                  <a:cxn ang="T9">
                    <a:pos x="T2" y="T3"/>
                  </a:cxn>
                  <a:cxn ang="T10">
                    <a:pos x="T4" y="T5"/>
                  </a:cxn>
                  <a:cxn ang="T11">
                    <a:pos x="T6" y="T7"/>
                  </a:cxn>
                </a:cxnLst>
                <a:rect l="T12" t="T13" r="T14" b="T15"/>
                <a:pathLst>
                  <a:path w="155" h="157">
                    <a:moveTo>
                      <a:pt x="0" y="157"/>
                    </a:moveTo>
                    <a:lnTo>
                      <a:pt x="155" y="77"/>
                    </a:lnTo>
                    <a:lnTo>
                      <a:pt x="0" y="0"/>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76" name="Group 283"/>
            <p:cNvGrpSpPr>
              <a:grpSpLocks/>
            </p:cNvGrpSpPr>
            <p:nvPr/>
          </p:nvGrpSpPr>
          <p:grpSpPr bwMode="auto">
            <a:xfrm>
              <a:off x="5579" y="5179"/>
              <a:ext cx="148" cy="420"/>
              <a:chOff x="5639" y="5179"/>
              <a:chExt cx="148" cy="420"/>
            </a:xfrm>
          </p:grpSpPr>
          <p:sp>
            <p:nvSpPr>
              <p:cNvPr id="14725" name="Line 284"/>
              <p:cNvSpPr>
                <a:spLocks noChangeShapeType="1"/>
              </p:cNvSpPr>
              <p:nvPr/>
            </p:nvSpPr>
            <p:spPr bwMode="auto">
              <a:xfrm>
                <a:off x="5714" y="5179"/>
                <a:ext cx="3" cy="2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26" name="Freeform 285"/>
              <p:cNvSpPr>
                <a:spLocks/>
              </p:cNvSpPr>
              <p:nvPr/>
            </p:nvSpPr>
            <p:spPr bwMode="auto">
              <a:xfrm>
                <a:off x="5639" y="5469"/>
                <a:ext cx="148" cy="130"/>
              </a:xfrm>
              <a:custGeom>
                <a:avLst/>
                <a:gdLst>
                  <a:gd name="T0" fmla="*/ 0 w 148"/>
                  <a:gd name="T1" fmla="*/ 0 h 130"/>
                  <a:gd name="T2" fmla="*/ 73 w 148"/>
                  <a:gd name="T3" fmla="*/ 130 h 130"/>
                  <a:gd name="T4" fmla="*/ 148 w 148"/>
                  <a:gd name="T5" fmla="*/ 0 h 130"/>
                  <a:gd name="T6" fmla="*/ 0 w 148"/>
                  <a:gd name="T7" fmla="*/ 0 h 130"/>
                  <a:gd name="T8" fmla="*/ 0 60000 65536"/>
                  <a:gd name="T9" fmla="*/ 0 60000 65536"/>
                  <a:gd name="T10" fmla="*/ 0 60000 65536"/>
                  <a:gd name="T11" fmla="*/ 0 60000 65536"/>
                  <a:gd name="T12" fmla="*/ 0 w 148"/>
                  <a:gd name="T13" fmla="*/ 0 h 130"/>
                  <a:gd name="T14" fmla="*/ 148 w 148"/>
                  <a:gd name="T15" fmla="*/ 130 h 130"/>
                </a:gdLst>
                <a:ahLst/>
                <a:cxnLst>
                  <a:cxn ang="T8">
                    <a:pos x="T0" y="T1"/>
                  </a:cxn>
                  <a:cxn ang="T9">
                    <a:pos x="T2" y="T3"/>
                  </a:cxn>
                  <a:cxn ang="T10">
                    <a:pos x="T4" y="T5"/>
                  </a:cxn>
                  <a:cxn ang="T11">
                    <a:pos x="T6" y="T7"/>
                  </a:cxn>
                </a:cxnLst>
                <a:rect l="T12" t="T13" r="T14" b="T15"/>
                <a:pathLst>
                  <a:path w="148" h="130">
                    <a:moveTo>
                      <a:pt x="0" y="0"/>
                    </a:moveTo>
                    <a:lnTo>
                      <a:pt x="73" y="130"/>
                    </a:lnTo>
                    <a:lnTo>
                      <a:pt x="14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4577" name="Rectangle 286"/>
            <p:cNvSpPr>
              <a:spLocks noChangeArrowheads="1"/>
            </p:cNvSpPr>
            <p:nvPr/>
          </p:nvSpPr>
          <p:spPr bwMode="auto">
            <a:xfrm>
              <a:off x="9057" y="5474"/>
              <a:ext cx="60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78" name="Rectangle 287"/>
            <p:cNvSpPr>
              <a:spLocks noChangeArrowheads="1"/>
            </p:cNvSpPr>
            <p:nvPr/>
          </p:nvSpPr>
          <p:spPr bwMode="auto">
            <a:xfrm>
              <a:off x="9157" y="5562"/>
              <a:ext cx="30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79" name="Rectangle 288"/>
            <p:cNvSpPr>
              <a:spLocks noChangeArrowheads="1"/>
            </p:cNvSpPr>
            <p:nvPr/>
          </p:nvSpPr>
          <p:spPr bwMode="auto">
            <a:xfrm>
              <a:off x="9157" y="5577"/>
              <a:ext cx="400"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80" name="Rectangle 289"/>
            <p:cNvSpPr>
              <a:spLocks noChangeArrowheads="1"/>
            </p:cNvSpPr>
            <p:nvPr/>
          </p:nvSpPr>
          <p:spPr bwMode="auto">
            <a:xfrm>
              <a:off x="9157" y="5592"/>
              <a:ext cx="39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81" name="Rectangle 290"/>
            <p:cNvSpPr>
              <a:spLocks noChangeArrowheads="1"/>
            </p:cNvSpPr>
            <p:nvPr/>
          </p:nvSpPr>
          <p:spPr bwMode="auto">
            <a:xfrm>
              <a:off x="1844" y="5459"/>
              <a:ext cx="60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82" name="Rectangle 291"/>
            <p:cNvSpPr>
              <a:spLocks noChangeArrowheads="1"/>
            </p:cNvSpPr>
            <p:nvPr/>
          </p:nvSpPr>
          <p:spPr bwMode="auto">
            <a:xfrm>
              <a:off x="1944" y="5547"/>
              <a:ext cx="30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83" name="Rectangle 292"/>
            <p:cNvSpPr>
              <a:spLocks noChangeArrowheads="1"/>
            </p:cNvSpPr>
            <p:nvPr/>
          </p:nvSpPr>
          <p:spPr bwMode="auto">
            <a:xfrm>
              <a:off x="1944" y="5562"/>
              <a:ext cx="400"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84" name="Rectangle 293"/>
            <p:cNvSpPr>
              <a:spLocks noChangeArrowheads="1"/>
            </p:cNvSpPr>
            <p:nvPr/>
          </p:nvSpPr>
          <p:spPr bwMode="auto">
            <a:xfrm>
              <a:off x="1944" y="5577"/>
              <a:ext cx="398"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grpSp>
          <p:nvGrpSpPr>
            <p:cNvPr id="14585" name="Group 294"/>
            <p:cNvGrpSpPr>
              <a:grpSpLocks/>
            </p:cNvGrpSpPr>
            <p:nvPr/>
          </p:nvGrpSpPr>
          <p:grpSpPr bwMode="auto">
            <a:xfrm>
              <a:off x="6277" y="8422"/>
              <a:ext cx="2780" cy="189"/>
              <a:chOff x="6232" y="8449"/>
              <a:chExt cx="2840" cy="158"/>
            </a:xfrm>
          </p:grpSpPr>
          <p:sp>
            <p:nvSpPr>
              <p:cNvPr id="14723" name="Line 295"/>
              <p:cNvSpPr>
                <a:spLocks noChangeShapeType="1"/>
              </p:cNvSpPr>
              <p:nvPr/>
            </p:nvSpPr>
            <p:spPr bwMode="auto">
              <a:xfrm flipV="1">
                <a:off x="6232" y="8527"/>
                <a:ext cx="2690" cy="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724" name="Freeform 296"/>
              <p:cNvSpPr>
                <a:spLocks/>
              </p:cNvSpPr>
              <p:nvPr/>
            </p:nvSpPr>
            <p:spPr bwMode="auto">
              <a:xfrm>
                <a:off x="8917" y="8449"/>
                <a:ext cx="155" cy="158"/>
              </a:xfrm>
              <a:custGeom>
                <a:avLst/>
                <a:gdLst>
                  <a:gd name="T0" fmla="*/ 0 w 155"/>
                  <a:gd name="T1" fmla="*/ 158 h 158"/>
                  <a:gd name="T2" fmla="*/ 155 w 155"/>
                  <a:gd name="T3" fmla="*/ 78 h 158"/>
                  <a:gd name="T4" fmla="*/ 0 w 155"/>
                  <a:gd name="T5" fmla="*/ 0 h 158"/>
                  <a:gd name="T6" fmla="*/ 0 w 155"/>
                  <a:gd name="T7" fmla="*/ 158 h 158"/>
                  <a:gd name="T8" fmla="*/ 0 60000 65536"/>
                  <a:gd name="T9" fmla="*/ 0 60000 65536"/>
                  <a:gd name="T10" fmla="*/ 0 60000 65536"/>
                  <a:gd name="T11" fmla="*/ 0 60000 65536"/>
                  <a:gd name="T12" fmla="*/ 0 w 155"/>
                  <a:gd name="T13" fmla="*/ 0 h 158"/>
                  <a:gd name="T14" fmla="*/ 155 w 155"/>
                  <a:gd name="T15" fmla="*/ 158 h 158"/>
                </a:gdLst>
                <a:ahLst/>
                <a:cxnLst>
                  <a:cxn ang="T8">
                    <a:pos x="T0" y="T1"/>
                  </a:cxn>
                  <a:cxn ang="T9">
                    <a:pos x="T2" y="T3"/>
                  </a:cxn>
                  <a:cxn ang="T10">
                    <a:pos x="T4" y="T5"/>
                  </a:cxn>
                  <a:cxn ang="T11">
                    <a:pos x="T6" y="T7"/>
                  </a:cxn>
                </a:cxnLst>
                <a:rect l="T12" t="T13" r="T14" b="T15"/>
                <a:pathLst>
                  <a:path w="155" h="158">
                    <a:moveTo>
                      <a:pt x="0" y="158"/>
                    </a:moveTo>
                    <a:lnTo>
                      <a:pt x="155" y="78"/>
                    </a:lnTo>
                    <a:lnTo>
                      <a:pt x="0" y="0"/>
                    </a:lnTo>
                    <a:lnTo>
                      <a:pt x="0"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4586" name="Group 297"/>
            <p:cNvGrpSpPr>
              <a:grpSpLocks/>
            </p:cNvGrpSpPr>
            <p:nvPr/>
          </p:nvGrpSpPr>
          <p:grpSpPr bwMode="auto">
            <a:xfrm>
              <a:off x="2957" y="3754"/>
              <a:ext cx="5527" cy="1535"/>
              <a:chOff x="2957" y="3754"/>
              <a:chExt cx="5527" cy="1535"/>
            </a:xfrm>
          </p:grpSpPr>
          <p:sp>
            <p:nvSpPr>
              <p:cNvPr id="14589" name="Rectangle 298"/>
              <p:cNvSpPr>
                <a:spLocks noChangeArrowheads="1"/>
              </p:cNvSpPr>
              <p:nvPr/>
            </p:nvSpPr>
            <p:spPr bwMode="auto">
              <a:xfrm>
                <a:off x="2957" y="3762"/>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90" name="Rectangle 299"/>
              <p:cNvSpPr>
                <a:spLocks noChangeArrowheads="1"/>
              </p:cNvSpPr>
              <p:nvPr/>
            </p:nvSpPr>
            <p:spPr bwMode="auto">
              <a:xfrm>
                <a:off x="2957" y="3867"/>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91" name="Rectangle 300"/>
              <p:cNvSpPr>
                <a:spLocks noChangeArrowheads="1"/>
              </p:cNvSpPr>
              <p:nvPr/>
            </p:nvSpPr>
            <p:spPr bwMode="auto">
              <a:xfrm>
                <a:off x="2957" y="3972"/>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92" name="Rectangle 301"/>
              <p:cNvSpPr>
                <a:spLocks noChangeArrowheads="1"/>
              </p:cNvSpPr>
              <p:nvPr/>
            </p:nvSpPr>
            <p:spPr bwMode="auto">
              <a:xfrm>
                <a:off x="2957" y="4077"/>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93" name="Rectangle 302"/>
              <p:cNvSpPr>
                <a:spLocks noChangeArrowheads="1"/>
              </p:cNvSpPr>
              <p:nvPr/>
            </p:nvSpPr>
            <p:spPr bwMode="auto">
              <a:xfrm>
                <a:off x="2957" y="4182"/>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94" name="Rectangle 303"/>
              <p:cNvSpPr>
                <a:spLocks noChangeArrowheads="1"/>
              </p:cNvSpPr>
              <p:nvPr/>
            </p:nvSpPr>
            <p:spPr bwMode="auto">
              <a:xfrm>
                <a:off x="2957" y="4287"/>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95" name="Rectangle 304"/>
              <p:cNvSpPr>
                <a:spLocks noChangeArrowheads="1"/>
              </p:cNvSpPr>
              <p:nvPr/>
            </p:nvSpPr>
            <p:spPr bwMode="auto">
              <a:xfrm>
                <a:off x="2957" y="4392"/>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96" name="Rectangle 305"/>
              <p:cNvSpPr>
                <a:spLocks noChangeArrowheads="1"/>
              </p:cNvSpPr>
              <p:nvPr/>
            </p:nvSpPr>
            <p:spPr bwMode="auto">
              <a:xfrm>
                <a:off x="2957" y="4497"/>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97" name="Rectangle 306"/>
              <p:cNvSpPr>
                <a:spLocks noChangeArrowheads="1"/>
              </p:cNvSpPr>
              <p:nvPr/>
            </p:nvSpPr>
            <p:spPr bwMode="auto">
              <a:xfrm>
                <a:off x="2957" y="4602"/>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98" name="Rectangle 307"/>
              <p:cNvSpPr>
                <a:spLocks noChangeArrowheads="1"/>
              </p:cNvSpPr>
              <p:nvPr/>
            </p:nvSpPr>
            <p:spPr bwMode="auto">
              <a:xfrm>
                <a:off x="2957" y="4707"/>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99" name="Rectangle 308"/>
              <p:cNvSpPr>
                <a:spLocks noChangeArrowheads="1"/>
              </p:cNvSpPr>
              <p:nvPr/>
            </p:nvSpPr>
            <p:spPr bwMode="auto">
              <a:xfrm>
                <a:off x="2957" y="4812"/>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00" name="Rectangle 309"/>
              <p:cNvSpPr>
                <a:spLocks noChangeArrowheads="1"/>
              </p:cNvSpPr>
              <p:nvPr/>
            </p:nvSpPr>
            <p:spPr bwMode="auto">
              <a:xfrm>
                <a:off x="2957" y="4917"/>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01" name="Rectangle 310"/>
              <p:cNvSpPr>
                <a:spLocks noChangeArrowheads="1"/>
              </p:cNvSpPr>
              <p:nvPr/>
            </p:nvSpPr>
            <p:spPr bwMode="auto">
              <a:xfrm>
                <a:off x="2957" y="5022"/>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02" name="Rectangle 311"/>
              <p:cNvSpPr>
                <a:spLocks noChangeArrowheads="1"/>
              </p:cNvSpPr>
              <p:nvPr/>
            </p:nvSpPr>
            <p:spPr bwMode="auto">
              <a:xfrm>
                <a:off x="2957" y="5127"/>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03" name="Freeform 312"/>
              <p:cNvSpPr>
                <a:spLocks/>
              </p:cNvSpPr>
              <p:nvPr/>
            </p:nvSpPr>
            <p:spPr bwMode="auto">
              <a:xfrm>
                <a:off x="2957" y="5232"/>
                <a:ext cx="17" cy="57"/>
              </a:xfrm>
              <a:custGeom>
                <a:avLst/>
                <a:gdLst>
                  <a:gd name="T0" fmla="*/ 15 w 17"/>
                  <a:gd name="T1" fmla="*/ 0 h 57"/>
                  <a:gd name="T2" fmla="*/ 0 w 17"/>
                  <a:gd name="T3" fmla="*/ 0 h 57"/>
                  <a:gd name="T4" fmla="*/ 0 w 17"/>
                  <a:gd name="T5" fmla="*/ 50 h 57"/>
                  <a:gd name="T6" fmla="*/ 0 w 17"/>
                  <a:gd name="T7" fmla="*/ 57 h 57"/>
                  <a:gd name="T8" fmla="*/ 7 w 17"/>
                  <a:gd name="T9" fmla="*/ 57 h 57"/>
                  <a:gd name="T10" fmla="*/ 17 w 17"/>
                  <a:gd name="T11" fmla="*/ 57 h 57"/>
                  <a:gd name="T12" fmla="*/ 17 w 17"/>
                  <a:gd name="T13" fmla="*/ 42 h 57"/>
                  <a:gd name="T14" fmla="*/ 7 w 17"/>
                  <a:gd name="T15" fmla="*/ 42 h 57"/>
                  <a:gd name="T16" fmla="*/ 7 w 17"/>
                  <a:gd name="T17" fmla="*/ 50 h 57"/>
                  <a:gd name="T18" fmla="*/ 15 w 17"/>
                  <a:gd name="T19" fmla="*/ 50 h 57"/>
                  <a:gd name="T20" fmla="*/ 15 w 17"/>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7"/>
                  <a:gd name="T35" fmla="*/ 17 w 17"/>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7">
                    <a:moveTo>
                      <a:pt x="15" y="0"/>
                    </a:moveTo>
                    <a:lnTo>
                      <a:pt x="0" y="0"/>
                    </a:lnTo>
                    <a:lnTo>
                      <a:pt x="0" y="50"/>
                    </a:lnTo>
                    <a:lnTo>
                      <a:pt x="0" y="57"/>
                    </a:lnTo>
                    <a:lnTo>
                      <a:pt x="7" y="57"/>
                    </a:lnTo>
                    <a:lnTo>
                      <a:pt x="17" y="57"/>
                    </a:lnTo>
                    <a:lnTo>
                      <a:pt x="17" y="42"/>
                    </a:lnTo>
                    <a:lnTo>
                      <a:pt x="7" y="42"/>
                    </a:lnTo>
                    <a:lnTo>
                      <a:pt x="7" y="50"/>
                    </a:lnTo>
                    <a:lnTo>
                      <a:pt x="15" y="50"/>
                    </a:lnTo>
                    <a:lnTo>
                      <a:pt x="15"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604" name="Rectangle 313"/>
              <p:cNvSpPr>
                <a:spLocks noChangeArrowheads="1"/>
              </p:cNvSpPr>
              <p:nvPr/>
            </p:nvSpPr>
            <p:spPr bwMode="auto">
              <a:xfrm>
                <a:off x="301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05" name="Rectangle 314"/>
              <p:cNvSpPr>
                <a:spLocks noChangeArrowheads="1"/>
              </p:cNvSpPr>
              <p:nvPr/>
            </p:nvSpPr>
            <p:spPr bwMode="auto">
              <a:xfrm>
                <a:off x="312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06" name="Rectangle 315"/>
              <p:cNvSpPr>
                <a:spLocks noChangeArrowheads="1"/>
              </p:cNvSpPr>
              <p:nvPr/>
            </p:nvSpPr>
            <p:spPr bwMode="auto">
              <a:xfrm>
                <a:off x="322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07" name="Rectangle 316"/>
              <p:cNvSpPr>
                <a:spLocks noChangeArrowheads="1"/>
              </p:cNvSpPr>
              <p:nvPr/>
            </p:nvSpPr>
            <p:spPr bwMode="auto">
              <a:xfrm>
                <a:off x="333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08" name="Rectangle 317"/>
              <p:cNvSpPr>
                <a:spLocks noChangeArrowheads="1"/>
              </p:cNvSpPr>
              <p:nvPr/>
            </p:nvSpPr>
            <p:spPr bwMode="auto">
              <a:xfrm>
                <a:off x="343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09" name="Rectangle 318"/>
              <p:cNvSpPr>
                <a:spLocks noChangeArrowheads="1"/>
              </p:cNvSpPr>
              <p:nvPr/>
            </p:nvSpPr>
            <p:spPr bwMode="auto">
              <a:xfrm>
                <a:off x="354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10" name="Rectangle 319"/>
              <p:cNvSpPr>
                <a:spLocks noChangeArrowheads="1"/>
              </p:cNvSpPr>
              <p:nvPr/>
            </p:nvSpPr>
            <p:spPr bwMode="auto">
              <a:xfrm>
                <a:off x="364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11" name="Rectangle 320"/>
              <p:cNvSpPr>
                <a:spLocks noChangeArrowheads="1"/>
              </p:cNvSpPr>
              <p:nvPr/>
            </p:nvSpPr>
            <p:spPr bwMode="auto">
              <a:xfrm>
                <a:off x="375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12" name="Rectangle 321"/>
              <p:cNvSpPr>
                <a:spLocks noChangeArrowheads="1"/>
              </p:cNvSpPr>
              <p:nvPr/>
            </p:nvSpPr>
            <p:spPr bwMode="auto">
              <a:xfrm>
                <a:off x="385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13" name="Rectangle 322"/>
              <p:cNvSpPr>
                <a:spLocks noChangeArrowheads="1"/>
              </p:cNvSpPr>
              <p:nvPr/>
            </p:nvSpPr>
            <p:spPr bwMode="auto">
              <a:xfrm>
                <a:off x="396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14" name="Rectangle 323"/>
              <p:cNvSpPr>
                <a:spLocks noChangeArrowheads="1"/>
              </p:cNvSpPr>
              <p:nvPr/>
            </p:nvSpPr>
            <p:spPr bwMode="auto">
              <a:xfrm>
                <a:off x="406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15" name="Rectangle 324"/>
              <p:cNvSpPr>
                <a:spLocks noChangeArrowheads="1"/>
              </p:cNvSpPr>
              <p:nvPr/>
            </p:nvSpPr>
            <p:spPr bwMode="auto">
              <a:xfrm>
                <a:off x="417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16" name="Rectangle 325"/>
              <p:cNvSpPr>
                <a:spLocks noChangeArrowheads="1"/>
              </p:cNvSpPr>
              <p:nvPr/>
            </p:nvSpPr>
            <p:spPr bwMode="auto">
              <a:xfrm>
                <a:off x="427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17" name="Rectangle 326"/>
              <p:cNvSpPr>
                <a:spLocks noChangeArrowheads="1"/>
              </p:cNvSpPr>
              <p:nvPr/>
            </p:nvSpPr>
            <p:spPr bwMode="auto">
              <a:xfrm>
                <a:off x="438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18" name="Rectangle 327"/>
              <p:cNvSpPr>
                <a:spLocks noChangeArrowheads="1"/>
              </p:cNvSpPr>
              <p:nvPr/>
            </p:nvSpPr>
            <p:spPr bwMode="auto">
              <a:xfrm>
                <a:off x="448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19" name="Rectangle 328"/>
              <p:cNvSpPr>
                <a:spLocks noChangeArrowheads="1"/>
              </p:cNvSpPr>
              <p:nvPr/>
            </p:nvSpPr>
            <p:spPr bwMode="auto">
              <a:xfrm>
                <a:off x="459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20" name="Rectangle 329"/>
              <p:cNvSpPr>
                <a:spLocks noChangeArrowheads="1"/>
              </p:cNvSpPr>
              <p:nvPr/>
            </p:nvSpPr>
            <p:spPr bwMode="auto">
              <a:xfrm>
                <a:off x="469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21" name="Rectangle 330"/>
              <p:cNvSpPr>
                <a:spLocks noChangeArrowheads="1"/>
              </p:cNvSpPr>
              <p:nvPr/>
            </p:nvSpPr>
            <p:spPr bwMode="auto">
              <a:xfrm>
                <a:off x="480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22" name="Rectangle 331"/>
              <p:cNvSpPr>
                <a:spLocks noChangeArrowheads="1"/>
              </p:cNvSpPr>
              <p:nvPr/>
            </p:nvSpPr>
            <p:spPr bwMode="auto">
              <a:xfrm>
                <a:off x="490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23" name="Rectangle 332"/>
              <p:cNvSpPr>
                <a:spLocks noChangeArrowheads="1"/>
              </p:cNvSpPr>
              <p:nvPr/>
            </p:nvSpPr>
            <p:spPr bwMode="auto">
              <a:xfrm>
                <a:off x="501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24" name="Rectangle 333"/>
              <p:cNvSpPr>
                <a:spLocks noChangeArrowheads="1"/>
              </p:cNvSpPr>
              <p:nvPr/>
            </p:nvSpPr>
            <p:spPr bwMode="auto">
              <a:xfrm>
                <a:off x="511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25" name="Rectangle 334"/>
              <p:cNvSpPr>
                <a:spLocks noChangeArrowheads="1"/>
              </p:cNvSpPr>
              <p:nvPr/>
            </p:nvSpPr>
            <p:spPr bwMode="auto">
              <a:xfrm>
                <a:off x="522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26" name="Rectangle 335"/>
              <p:cNvSpPr>
                <a:spLocks noChangeArrowheads="1"/>
              </p:cNvSpPr>
              <p:nvPr/>
            </p:nvSpPr>
            <p:spPr bwMode="auto">
              <a:xfrm>
                <a:off x="532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27" name="Rectangle 336"/>
              <p:cNvSpPr>
                <a:spLocks noChangeArrowheads="1"/>
              </p:cNvSpPr>
              <p:nvPr/>
            </p:nvSpPr>
            <p:spPr bwMode="auto">
              <a:xfrm>
                <a:off x="543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28" name="Rectangle 337"/>
              <p:cNvSpPr>
                <a:spLocks noChangeArrowheads="1"/>
              </p:cNvSpPr>
              <p:nvPr/>
            </p:nvSpPr>
            <p:spPr bwMode="auto">
              <a:xfrm>
                <a:off x="553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29" name="Rectangle 338"/>
              <p:cNvSpPr>
                <a:spLocks noChangeArrowheads="1"/>
              </p:cNvSpPr>
              <p:nvPr/>
            </p:nvSpPr>
            <p:spPr bwMode="auto">
              <a:xfrm>
                <a:off x="564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30" name="Rectangle 339"/>
              <p:cNvSpPr>
                <a:spLocks noChangeArrowheads="1"/>
              </p:cNvSpPr>
              <p:nvPr/>
            </p:nvSpPr>
            <p:spPr bwMode="auto">
              <a:xfrm>
                <a:off x="574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31" name="Rectangle 340"/>
              <p:cNvSpPr>
                <a:spLocks noChangeArrowheads="1"/>
              </p:cNvSpPr>
              <p:nvPr/>
            </p:nvSpPr>
            <p:spPr bwMode="auto">
              <a:xfrm>
                <a:off x="585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32" name="Rectangle 341"/>
              <p:cNvSpPr>
                <a:spLocks noChangeArrowheads="1"/>
              </p:cNvSpPr>
              <p:nvPr/>
            </p:nvSpPr>
            <p:spPr bwMode="auto">
              <a:xfrm>
                <a:off x="595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33" name="Rectangle 342"/>
              <p:cNvSpPr>
                <a:spLocks noChangeArrowheads="1"/>
              </p:cNvSpPr>
              <p:nvPr/>
            </p:nvSpPr>
            <p:spPr bwMode="auto">
              <a:xfrm>
                <a:off x="606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34" name="Rectangle 343"/>
              <p:cNvSpPr>
                <a:spLocks noChangeArrowheads="1"/>
              </p:cNvSpPr>
              <p:nvPr/>
            </p:nvSpPr>
            <p:spPr bwMode="auto">
              <a:xfrm>
                <a:off x="616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35" name="Rectangle 344"/>
              <p:cNvSpPr>
                <a:spLocks noChangeArrowheads="1"/>
              </p:cNvSpPr>
              <p:nvPr/>
            </p:nvSpPr>
            <p:spPr bwMode="auto">
              <a:xfrm>
                <a:off x="627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36" name="Rectangle 345"/>
              <p:cNvSpPr>
                <a:spLocks noChangeArrowheads="1"/>
              </p:cNvSpPr>
              <p:nvPr/>
            </p:nvSpPr>
            <p:spPr bwMode="auto">
              <a:xfrm>
                <a:off x="637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37" name="Rectangle 346"/>
              <p:cNvSpPr>
                <a:spLocks noChangeArrowheads="1"/>
              </p:cNvSpPr>
              <p:nvPr/>
            </p:nvSpPr>
            <p:spPr bwMode="auto">
              <a:xfrm>
                <a:off x="648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38" name="Rectangle 347"/>
              <p:cNvSpPr>
                <a:spLocks noChangeArrowheads="1"/>
              </p:cNvSpPr>
              <p:nvPr/>
            </p:nvSpPr>
            <p:spPr bwMode="auto">
              <a:xfrm>
                <a:off x="658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39" name="Rectangle 348"/>
              <p:cNvSpPr>
                <a:spLocks noChangeArrowheads="1"/>
              </p:cNvSpPr>
              <p:nvPr/>
            </p:nvSpPr>
            <p:spPr bwMode="auto">
              <a:xfrm>
                <a:off x="669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40" name="Rectangle 349"/>
              <p:cNvSpPr>
                <a:spLocks noChangeArrowheads="1"/>
              </p:cNvSpPr>
              <p:nvPr/>
            </p:nvSpPr>
            <p:spPr bwMode="auto">
              <a:xfrm>
                <a:off x="679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41" name="Rectangle 350"/>
              <p:cNvSpPr>
                <a:spLocks noChangeArrowheads="1"/>
              </p:cNvSpPr>
              <p:nvPr/>
            </p:nvSpPr>
            <p:spPr bwMode="auto">
              <a:xfrm>
                <a:off x="690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42" name="Rectangle 351"/>
              <p:cNvSpPr>
                <a:spLocks noChangeArrowheads="1"/>
              </p:cNvSpPr>
              <p:nvPr/>
            </p:nvSpPr>
            <p:spPr bwMode="auto">
              <a:xfrm>
                <a:off x="700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43" name="Rectangle 352"/>
              <p:cNvSpPr>
                <a:spLocks noChangeArrowheads="1"/>
              </p:cNvSpPr>
              <p:nvPr/>
            </p:nvSpPr>
            <p:spPr bwMode="auto">
              <a:xfrm>
                <a:off x="711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44" name="Rectangle 353"/>
              <p:cNvSpPr>
                <a:spLocks noChangeArrowheads="1"/>
              </p:cNvSpPr>
              <p:nvPr/>
            </p:nvSpPr>
            <p:spPr bwMode="auto">
              <a:xfrm>
                <a:off x="721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45" name="Rectangle 354"/>
              <p:cNvSpPr>
                <a:spLocks noChangeArrowheads="1"/>
              </p:cNvSpPr>
              <p:nvPr/>
            </p:nvSpPr>
            <p:spPr bwMode="auto">
              <a:xfrm>
                <a:off x="732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46" name="Rectangle 355"/>
              <p:cNvSpPr>
                <a:spLocks noChangeArrowheads="1"/>
              </p:cNvSpPr>
              <p:nvPr/>
            </p:nvSpPr>
            <p:spPr bwMode="auto">
              <a:xfrm>
                <a:off x="742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47" name="Rectangle 356"/>
              <p:cNvSpPr>
                <a:spLocks noChangeArrowheads="1"/>
              </p:cNvSpPr>
              <p:nvPr/>
            </p:nvSpPr>
            <p:spPr bwMode="auto">
              <a:xfrm>
                <a:off x="753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48" name="Rectangle 357"/>
              <p:cNvSpPr>
                <a:spLocks noChangeArrowheads="1"/>
              </p:cNvSpPr>
              <p:nvPr/>
            </p:nvSpPr>
            <p:spPr bwMode="auto">
              <a:xfrm>
                <a:off x="763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49" name="Rectangle 358"/>
              <p:cNvSpPr>
                <a:spLocks noChangeArrowheads="1"/>
              </p:cNvSpPr>
              <p:nvPr/>
            </p:nvSpPr>
            <p:spPr bwMode="auto">
              <a:xfrm>
                <a:off x="774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50" name="Rectangle 359"/>
              <p:cNvSpPr>
                <a:spLocks noChangeArrowheads="1"/>
              </p:cNvSpPr>
              <p:nvPr/>
            </p:nvSpPr>
            <p:spPr bwMode="auto">
              <a:xfrm>
                <a:off x="784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51" name="Rectangle 360"/>
              <p:cNvSpPr>
                <a:spLocks noChangeArrowheads="1"/>
              </p:cNvSpPr>
              <p:nvPr/>
            </p:nvSpPr>
            <p:spPr bwMode="auto">
              <a:xfrm>
                <a:off x="795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52" name="Rectangle 361"/>
              <p:cNvSpPr>
                <a:spLocks noChangeArrowheads="1"/>
              </p:cNvSpPr>
              <p:nvPr/>
            </p:nvSpPr>
            <p:spPr bwMode="auto">
              <a:xfrm>
                <a:off x="805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53" name="Rectangle 362"/>
              <p:cNvSpPr>
                <a:spLocks noChangeArrowheads="1"/>
              </p:cNvSpPr>
              <p:nvPr/>
            </p:nvSpPr>
            <p:spPr bwMode="auto">
              <a:xfrm>
                <a:off x="816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54" name="Rectangle 363"/>
              <p:cNvSpPr>
                <a:spLocks noChangeArrowheads="1"/>
              </p:cNvSpPr>
              <p:nvPr/>
            </p:nvSpPr>
            <p:spPr bwMode="auto">
              <a:xfrm>
                <a:off x="8269"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55" name="Rectangle 364"/>
              <p:cNvSpPr>
                <a:spLocks noChangeArrowheads="1"/>
              </p:cNvSpPr>
              <p:nvPr/>
            </p:nvSpPr>
            <p:spPr bwMode="auto">
              <a:xfrm>
                <a:off x="8374" y="527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56" name="Rectangle 365"/>
              <p:cNvSpPr>
                <a:spLocks noChangeArrowheads="1"/>
              </p:cNvSpPr>
              <p:nvPr/>
            </p:nvSpPr>
            <p:spPr bwMode="auto">
              <a:xfrm>
                <a:off x="8469" y="5219"/>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57" name="Rectangle 366"/>
              <p:cNvSpPr>
                <a:spLocks noChangeArrowheads="1"/>
              </p:cNvSpPr>
              <p:nvPr/>
            </p:nvSpPr>
            <p:spPr bwMode="auto">
              <a:xfrm>
                <a:off x="8469" y="5114"/>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58" name="Rectangle 367"/>
              <p:cNvSpPr>
                <a:spLocks noChangeArrowheads="1"/>
              </p:cNvSpPr>
              <p:nvPr/>
            </p:nvSpPr>
            <p:spPr bwMode="auto">
              <a:xfrm>
                <a:off x="8469" y="5009"/>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59" name="Rectangle 368"/>
              <p:cNvSpPr>
                <a:spLocks noChangeArrowheads="1"/>
              </p:cNvSpPr>
              <p:nvPr/>
            </p:nvSpPr>
            <p:spPr bwMode="auto">
              <a:xfrm>
                <a:off x="8469" y="4904"/>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60" name="Rectangle 369"/>
              <p:cNvSpPr>
                <a:spLocks noChangeArrowheads="1"/>
              </p:cNvSpPr>
              <p:nvPr/>
            </p:nvSpPr>
            <p:spPr bwMode="auto">
              <a:xfrm>
                <a:off x="8469" y="4799"/>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61" name="Rectangle 370"/>
              <p:cNvSpPr>
                <a:spLocks noChangeArrowheads="1"/>
              </p:cNvSpPr>
              <p:nvPr/>
            </p:nvSpPr>
            <p:spPr bwMode="auto">
              <a:xfrm>
                <a:off x="8469" y="4694"/>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62" name="Rectangle 371"/>
              <p:cNvSpPr>
                <a:spLocks noChangeArrowheads="1"/>
              </p:cNvSpPr>
              <p:nvPr/>
            </p:nvSpPr>
            <p:spPr bwMode="auto">
              <a:xfrm>
                <a:off x="8469" y="4589"/>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63" name="Rectangle 372"/>
              <p:cNvSpPr>
                <a:spLocks noChangeArrowheads="1"/>
              </p:cNvSpPr>
              <p:nvPr/>
            </p:nvSpPr>
            <p:spPr bwMode="auto">
              <a:xfrm>
                <a:off x="8469" y="4484"/>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64" name="Rectangle 373"/>
              <p:cNvSpPr>
                <a:spLocks noChangeArrowheads="1"/>
              </p:cNvSpPr>
              <p:nvPr/>
            </p:nvSpPr>
            <p:spPr bwMode="auto">
              <a:xfrm>
                <a:off x="8469" y="4379"/>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65" name="Rectangle 374"/>
              <p:cNvSpPr>
                <a:spLocks noChangeArrowheads="1"/>
              </p:cNvSpPr>
              <p:nvPr/>
            </p:nvSpPr>
            <p:spPr bwMode="auto">
              <a:xfrm>
                <a:off x="8469" y="4274"/>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66" name="Rectangle 375"/>
              <p:cNvSpPr>
                <a:spLocks noChangeArrowheads="1"/>
              </p:cNvSpPr>
              <p:nvPr/>
            </p:nvSpPr>
            <p:spPr bwMode="auto">
              <a:xfrm>
                <a:off x="8469" y="4169"/>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67" name="Rectangle 376"/>
              <p:cNvSpPr>
                <a:spLocks noChangeArrowheads="1"/>
              </p:cNvSpPr>
              <p:nvPr/>
            </p:nvSpPr>
            <p:spPr bwMode="auto">
              <a:xfrm>
                <a:off x="8469" y="4064"/>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68" name="Rectangle 377"/>
              <p:cNvSpPr>
                <a:spLocks noChangeArrowheads="1"/>
              </p:cNvSpPr>
              <p:nvPr/>
            </p:nvSpPr>
            <p:spPr bwMode="auto">
              <a:xfrm>
                <a:off x="8469" y="3959"/>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69" name="Rectangle 378"/>
              <p:cNvSpPr>
                <a:spLocks noChangeArrowheads="1"/>
              </p:cNvSpPr>
              <p:nvPr/>
            </p:nvSpPr>
            <p:spPr bwMode="auto">
              <a:xfrm>
                <a:off x="8469" y="3854"/>
                <a:ext cx="15" cy="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70" name="Freeform 379"/>
              <p:cNvSpPr>
                <a:spLocks/>
              </p:cNvSpPr>
              <p:nvPr/>
            </p:nvSpPr>
            <p:spPr bwMode="auto">
              <a:xfrm>
                <a:off x="8464" y="3754"/>
                <a:ext cx="20" cy="55"/>
              </a:xfrm>
              <a:custGeom>
                <a:avLst/>
                <a:gdLst>
                  <a:gd name="T0" fmla="*/ 5 w 20"/>
                  <a:gd name="T1" fmla="*/ 55 h 55"/>
                  <a:gd name="T2" fmla="*/ 20 w 20"/>
                  <a:gd name="T3" fmla="*/ 55 h 55"/>
                  <a:gd name="T4" fmla="*/ 20 w 20"/>
                  <a:gd name="T5" fmla="*/ 8 h 55"/>
                  <a:gd name="T6" fmla="*/ 20 w 20"/>
                  <a:gd name="T7" fmla="*/ 0 h 55"/>
                  <a:gd name="T8" fmla="*/ 13 w 20"/>
                  <a:gd name="T9" fmla="*/ 0 h 55"/>
                  <a:gd name="T10" fmla="*/ 0 w 20"/>
                  <a:gd name="T11" fmla="*/ 0 h 55"/>
                  <a:gd name="T12" fmla="*/ 0 w 20"/>
                  <a:gd name="T13" fmla="*/ 15 h 55"/>
                  <a:gd name="T14" fmla="*/ 13 w 20"/>
                  <a:gd name="T15" fmla="*/ 15 h 55"/>
                  <a:gd name="T16" fmla="*/ 13 w 20"/>
                  <a:gd name="T17" fmla="*/ 8 h 55"/>
                  <a:gd name="T18" fmla="*/ 5 w 20"/>
                  <a:gd name="T19" fmla="*/ 8 h 55"/>
                  <a:gd name="T20" fmla="*/ 5 w 20"/>
                  <a:gd name="T21" fmla="*/ 5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55"/>
                  <a:gd name="T35" fmla="*/ 20 w 2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55">
                    <a:moveTo>
                      <a:pt x="5" y="55"/>
                    </a:moveTo>
                    <a:lnTo>
                      <a:pt x="20" y="55"/>
                    </a:lnTo>
                    <a:lnTo>
                      <a:pt x="20" y="8"/>
                    </a:lnTo>
                    <a:lnTo>
                      <a:pt x="20" y="0"/>
                    </a:lnTo>
                    <a:lnTo>
                      <a:pt x="13" y="0"/>
                    </a:lnTo>
                    <a:lnTo>
                      <a:pt x="0" y="0"/>
                    </a:lnTo>
                    <a:lnTo>
                      <a:pt x="0" y="15"/>
                    </a:lnTo>
                    <a:lnTo>
                      <a:pt x="13" y="15"/>
                    </a:lnTo>
                    <a:lnTo>
                      <a:pt x="13" y="8"/>
                    </a:lnTo>
                    <a:lnTo>
                      <a:pt x="5" y="8"/>
                    </a:lnTo>
                    <a:lnTo>
                      <a:pt x="5" y="55"/>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671" name="Rectangle 380"/>
              <p:cNvSpPr>
                <a:spLocks noChangeArrowheads="1"/>
              </p:cNvSpPr>
              <p:nvPr/>
            </p:nvSpPr>
            <p:spPr bwMode="auto">
              <a:xfrm>
                <a:off x="835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72" name="Rectangle 381"/>
              <p:cNvSpPr>
                <a:spLocks noChangeArrowheads="1"/>
              </p:cNvSpPr>
              <p:nvPr/>
            </p:nvSpPr>
            <p:spPr bwMode="auto">
              <a:xfrm>
                <a:off x="825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73" name="Rectangle 382"/>
              <p:cNvSpPr>
                <a:spLocks noChangeArrowheads="1"/>
              </p:cNvSpPr>
              <p:nvPr/>
            </p:nvSpPr>
            <p:spPr bwMode="auto">
              <a:xfrm>
                <a:off x="814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74" name="Rectangle 383"/>
              <p:cNvSpPr>
                <a:spLocks noChangeArrowheads="1"/>
              </p:cNvSpPr>
              <p:nvPr/>
            </p:nvSpPr>
            <p:spPr bwMode="auto">
              <a:xfrm>
                <a:off x="804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75" name="Rectangle 384"/>
              <p:cNvSpPr>
                <a:spLocks noChangeArrowheads="1"/>
              </p:cNvSpPr>
              <p:nvPr/>
            </p:nvSpPr>
            <p:spPr bwMode="auto">
              <a:xfrm>
                <a:off x="793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76" name="Rectangle 385"/>
              <p:cNvSpPr>
                <a:spLocks noChangeArrowheads="1"/>
              </p:cNvSpPr>
              <p:nvPr/>
            </p:nvSpPr>
            <p:spPr bwMode="auto">
              <a:xfrm>
                <a:off x="783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77" name="Rectangle 386"/>
              <p:cNvSpPr>
                <a:spLocks noChangeArrowheads="1"/>
              </p:cNvSpPr>
              <p:nvPr/>
            </p:nvSpPr>
            <p:spPr bwMode="auto">
              <a:xfrm>
                <a:off x="772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78" name="Rectangle 387"/>
              <p:cNvSpPr>
                <a:spLocks noChangeArrowheads="1"/>
              </p:cNvSpPr>
              <p:nvPr/>
            </p:nvSpPr>
            <p:spPr bwMode="auto">
              <a:xfrm>
                <a:off x="762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79" name="Rectangle 388"/>
              <p:cNvSpPr>
                <a:spLocks noChangeArrowheads="1"/>
              </p:cNvSpPr>
              <p:nvPr/>
            </p:nvSpPr>
            <p:spPr bwMode="auto">
              <a:xfrm>
                <a:off x="751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80" name="Rectangle 389"/>
              <p:cNvSpPr>
                <a:spLocks noChangeArrowheads="1"/>
              </p:cNvSpPr>
              <p:nvPr/>
            </p:nvSpPr>
            <p:spPr bwMode="auto">
              <a:xfrm>
                <a:off x="741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81" name="Rectangle 390"/>
              <p:cNvSpPr>
                <a:spLocks noChangeArrowheads="1"/>
              </p:cNvSpPr>
              <p:nvPr/>
            </p:nvSpPr>
            <p:spPr bwMode="auto">
              <a:xfrm>
                <a:off x="730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82" name="Rectangle 391"/>
              <p:cNvSpPr>
                <a:spLocks noChangeArrowheads="1"/>
              </p:cNvSpPr>
              <p:nvPr/>
            </p:nvSpPr>
            <p:spPr bwMode="auto">
              <a:xfrm>
                <a:off x="720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83" name="Rectangle 392"/>
              <p:cNvSpPr>
                <a:spLocks noChangeArrowheads="1"/>
              </p:cNvSpPr>
              <p:nvPr/>
            </p:nvSpPr>
            <p:spPr bwMode="auto">
              <a:xfrm>
                <a:off x="709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84" name="Rectangle 393"/>
              <p:cNvSpPr>
                <a:spLocks noChangeArrowheads="1"/>
              </p:cNvSpPr>
              <p:nvPr/>
            </p:nvSpPr>
            <p:spPr bwMode="auto">
              <a:xfrm>
                <a:off x="699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85" name="Rectangle 394"/>
              <p:cNvSpPr>
                <a:spLocks noChangeArrowheads="1"/>
              </p:cNvSpPr>
              <p:nvPr/>
            </p:nvSpPr>
            <p:spPr bwMode="auto">
              <a:xfrm>
                <a:off x="688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86" name="Rectangle 395"/>
              <p:cNvSpPr>
                <a:spLocks noChangeArrowheads="1"/>
              </p:cNvSpPr>
              <p:nvPr/>
            </p:nvSpPr>
            <p:spPr bwMode="auto">
              <a:xfrm>
                <a:off x="678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87" name="Rectangle 396"/>
              <p:cNvSpPr>
                <a:spLocks noChangeArrowheads="1"/>
              </p:cNvSpPr>
              <p:nvPr/>
            </p:nvSpPr>
            <p:spPr bwMode="auto">
              <a:xfrm>
                <a:off x="667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88" name="Rectangle 397"/>
              <p:cNvSpPr>
                <a:spLocks noChangeArrowheads="1"/>
              </p:cNvSpPr>
              <p:nvPr/>
            </p:nvSpPr>
            <p:spPr bwMode="auto">
              <a:xfrm>
                <a:off x="657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89" name="Rectangle 398"/>
              <p:cNvSpPr>
                <a:spLocks noChangeArrowheads="1"/>
              </p:cNvSpPr>
              <p:nvPr/>
            </p:nvSpPr>
            <p:spPr bwMode="auto">
              <a:xfrm>
                <a:off x="646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90" name="Rectangle 399"/>
              <p:cNvSpPr>
                <a:spLocks noChangeArrowheads="1"/>
              </p:cNvSpPr>
              <p:nvPr/>
            </p:nvSpPr>
            <p:spPr bwMode="auto">
              <a:xfrm>
                <a:off x="636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91" name="Rectangle 400"/>
              <p:cNvSpPr>
                <a:spLocks noChangeArrowheads="1"/>
              </p:cNvSpPr>
              <p:nvPr/>
            </p:nvSpPr>
            <p:spPr bwMode="auto">
              <a:xfrm>
                <a:off x="625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92" name="Rectangle 401"/>
              <p:cNvSpPr>
                <a:spLocks noChangeArrowheads="1"/>
              </p:cNvSpPr>
              <p:nvPr/>
            </p:nvSpPr>
            <p:spPr bwMode="auto">
              <a:xfrm>
                <a:off x="615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93" name="Rectangle 402"/>
              <p:cNvSpPr>
                <a:spLocks noChangeArrowheads="1"/>
              </p:cNvSpPr>
              <p:nvPr/>
            </p:nvSpPr>
            <p:spPr bwMode="auto">
              <a:xfrm>
                <a:off x="604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94" name="Rectangle 403"/>
              <p:cNvSpPr>
                <a:spLocks noChangeArrowheads="1"/>
              </p:cNvSpPr>
              <p:nvPr/>
            </p:nvSpPr>
            <p:spPr bwMode="auto">
              <a:xfrm>
                <a:off x="594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95" name="Rectangle 404"/>
              <p:cNvSpPr>
                <a:spLocks noChangeArrowheads="1"/>
              </p:cNvSpPr>
              <p:nvPr/>
            </p:nvSpPr>
            <p:spPr bwMode="auto">
              <a:xfrm>
                <a:off x="583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96" name="Rectangle 405"/>
              <p:cNvSpPr>
                <a:spLocks noChangeArrowheads="1"/>
              </p:cNvSpPr>
              <p:nvPr/>
            </p:nvSpPr>
            <p:spPr bwMode="auto">
              <a:xfrm>
                <a:off x="573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97" name="Rectangle 406"/>
              <p:cNvSpPr>
                <a:spLocks noChangeArrowheads="1"/>
              </p:cNvSpPr>
              <p:nvPr/>
            </p:nvSpPr>
            <p:spPr bwMode="auto">
              <a:xfrm>
                <a:off x="562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98" name="Rectangle 407"/>
              <p:cNvSpPr>
                <a:spLocks noChangeArrowheads="1"/>
              </p:cNvSpPr>
              <p:nvPr/>
            </p:nvSpPr>
            <p:spPr bwMode="auto">
              <a:xfrm>
                <a:off x="552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699" name="Rectangle 408"/>
              <p:cNvSpPr>
                <a:spLocks noChangeArrowheads="1"/>
              </p:cNvSpPr>
              <p:nvPr/>
            </p:nvSpPr>
            <p:spPr bwMode="auto">
              <a:xfrm>
                <a:off x="541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00" name="Rectangle 409"/>
              <p:cNvSpPr>
                <a:spLocks noChangeArrowheads="1"/>
              </p:cNvSpPr>
              <p:nvPr/>
            </p:nvSpPr>
            <p:spPr bwMode="auto">
              <a:xfrm>
                <a:off x="531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01" name="Rectangle 410"/>
              <p:cNvSpPr>
                <a:spLocks noChangeArrowheads="1"/>
              </p:cNvSpPr>
              <p:nvPr/>
            </p:nvSpPr>
            <p:spPr bwMode="auto">
              <a:xfrm>
                <a:off x="520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02" name="Rectangle 411"/>
              <p:cNvSpPr>
                <a:spLocks noChangeArrowheads="1"/>
              </p:cNvSpPr>
              <p:nvPr/>
            </p:nvSpPr>
            <p:spPr bwMode="auto">
              <a:xfrm>
                <a:off x="510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03" name="Rectangle 412"/>
              <p:cNvSpPr>
                <a:spLocks noChangeArrowheads="1"/>
              </p:cNvSpPr>
              <p:nvPr/>
            </p:nvSpPr>
            <p:spPr bwMode="auto">
              <a:xfrm>
                <a:off x="499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04" name="Rectangle 413"/>
              <p:cNvSpPr>
                <a:spLocks noChangeArrowheads="1"/>
              </p:cNvSpPr>
              <p:nvPr/>
            </p:nvSpPr>
            <p:spPr bwMode="auto">
              <a:xfrm>
                <a:off x="489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05" name="Rectangle 414"/>
              <p:cNvSpPr>
                <a:spLocks noChangeArrowheads="1"/>
              </p:cNvSpPr>
              <p:nvPr/>
            </p:nvSpPr>
            <p:spPr bwMode="auto">
              <a:xfrm>
                <a:off x="478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06" name="Rectangle 415"/>
              <p:cNvSpPr>
                <a:spLocks noChangeArrowheads="1"/>
              </p:cNvSpPr>
              <p:nvPr/>
            </p:nvSpPr>
            <p:spPr bwMode="auto">
              <a:xfrm>
                <a:off x="468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07" name="Rectangle 416"/>
              <p:cNvSpPr>
                <a:spLocks noChangeArrowheads="1"/>
              </p:cNvSpPr>
              <p:nvPr/>
            </p:nvSpPr>
            <p:spPr bwMode="auto">
              <a:xfrm>
                <a:off x="457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08" name="Rectangle 417"/>
              <p:cNvSpPr>
                <a:spLocks noChangeArrowheads="1"/>
              </p:cNvSpPr>
              <p:nvPr/>
            </p:nvSpPr>
            <p:spPr bwMode="auto">
              <a:xfrm>
                <a:off x="447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09" name="Rectangle 418"/>
              <p:cNvSpPr>
                <a:spLocks noChangeArrowheads="1"/>
              </p:cNvSpPr>
              <p:nvPr/>
            </p:nvSpPr>
            <p:spPr bwMode="auto">
              <a:xfrm>
                <a:off x="436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10" name="Rectangle 419"/>
              <p:cNvSpPr>
                <a:spLocks noChangeArrowheads="1"/>
              </p:cNvSpPr>
              <p:nvPr/>
            </p:nvSpPr>
            <p:spPr bwMode="auto">
              <a:xfrm>
                <a:off x="426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11" name="Rectangle 420"/>
              <p:cNvSpPr>
                <a:spLocks noChangeArrowheads="1"/>
              </p:cNvSpPr>
              <p:nvPr/>
            </p:nvSpPr>
            <p:spPr bwMode="auto">
              <a:xfrm>
                <a:off x="415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12" name="Rectangle 421"/>
              <p:cNvSpPr>
                <a:spLocks noChangeArrowheads="1"/>
              </p:cNvSpPr>
              <p:nvPr/>
            </p:nvSpPr>
            <p:spPr bwMode="auto">
              <a:xfrm>
                <a:off x="405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13" name="Rectangle 422"/>
              <p:cNvSpPr>
                <a:spLocks noChangeArrowheads="1"/>
              </p:cNvSpPr>
              <p:nvPr/>
            </p:nvSpPr>
            <p:spPr bwMode="auto">
              <a:xfrm>
                <a:off x="394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14" name="Rectangle 423"/>
              <p:cNvSpPr>
                <a:spLocks noChangeArrowheads="1"/>
              </p:cNvSpPr>
              <p:nvPr/>
            </p:nvSpPr>
            <p:spPr bwMode="auto">
              <a:xfrm>
                <a:off x="384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15" name="Rectangle 424"/>
              <p:cNvSpPr>
                <a:spLocks noChangeArrowheads="1"/>
              </p:cNvSpPr>
              <p:nvPr/>
            </p:nvSpPr>
            <p:spPr bwMode="auto">
              <a:xfrm>
                <a:off x="373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16" name="Rectangle 425"/>
              <p:cNvSpPr>
                <a:spLocks noChangeArrowheads="1"/>
              </p:cNvSpPr>
              <p:nvPr/>
            </p:nvSpPr>
            <p:spPr bwMode="auto">
              <a:xfrm>
                <a:off x="363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17" name="Rectangle 426"/>
              <p:cNvSpPr>
                <a:spLocks noChangeArrowheads="1"/>
              </p:cNvSpPr>
              <p:nvPr/>
            </p:nvSpPr>
            <p:spPr bwMode="auto">
              <a:xfrm>
                <a:off x="352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18" name="Rectangle 427"/>
              <p:cNvSpPr>
                <a:spLocks noChangeArrowheads="1"/>
              </p:cNvSpPr>
              <p:nvPr/>
            </p:nvSpPr>
            <p:spPr bwMode="auto">
              <a:xfrm>
                <a:off x="342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19" name="Rectangle 428"/>
              <p:cNvSpPr>
                <a:spLocks noChangeArrowheads="1"/>
              </p:cNvSpPr>
              <p:nvPr/>
            </p:nvSpPr>
            <p:spPr bwMode="auto">
              <a:xfrm>
                <a:off x="331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20" name="Rectangle 429"/>
              <p:cNvSpPr>
                <a:spLocks noChangeArrowheads="1"/>
              </p:cNvSpPr>
              <p:nvPr/>
            </p:nvSpPr>
            <p:spPr bwMode="auto">
              <a:xfrm>
                <a:off x="321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21" name="Rectangle 430"/>
              <p:cNvSpPr>
                <a:spLocks noChangeArrowheads="1"/>
              </p:cNvSpPr>
              <p:nvPr/>
            </p:nvSpPr>
            <p:spPr bwMode="auto">
              <a:xfrm>
                <a:off x="3109"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722" name="Rectangle 431"/>
              <p:cNvSpPr>
                <a:spLocks noChangeArrowheads="1"/>
              </p:cNvSpPr>
              <p:nvPr/>
            </p:nvSpPr>
            <p:spPr bwMode="auto">
              <a:xfrm>
                <a:off x="3004" y="3754"/>
                <a:ext cx="60" cy="1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grpSp>
        <p:sp>
          <p:nvSpPr>
            <p:cNvPr id="14587" name="Rectangle 432"/>
            <p:cNvSpPr>
              <a:spLocks noChangeArrowheads="1"/>
            </p:cNvSpPr>
            <p:nvPr/>
          </p:nvSpPr>
          <p:spPr bwMode="auto">
            <a:xfrm>
              <a:off x="4029" y="1999"/>
              <a:ext cx="3353" cy="15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en-US" altLang="zh-TW" b="1">
                <a:latin typeface="Verdana" pitchFamily="34" charset="0"/>
              </a:endParaRPr>
            </a:p>
          </p:txBody>
        </p:sp>
        <p:sp>
          <p:nvSpPr>
            <p:cNvPr id="14588" name="Rectangle 433"/>
            <p:cNvSpPr>
              <a:spLocks noChangeArrowheads="1"/>
            </p:cNvSpPr>
            <p:nvPr/>
          </p:nvSpPr>
          <p:spPr bwMode="auto">
            <a:xfrm>
              <a:off x="4177" y="10373"/>
              <a:ext cx="42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1100" b="1">
                  <a:solidFill>
                    <a:srgbClr val="000000"/>
                  </a:solidFill>
                  <a:latin typeface="標楷體" pitchFamily="65" charset="-120"/>
                  <a:ea typeface="標楷體" pitchFamily="65" charset="-120"/>
                </a:rPr>
                <a:t> --</a:t>
              </a:r>
              <a:endParaRPr lang="zh-TW" altLang="zh-TW" b="1">
                <a:latin typeface="Arial" pitchFamily="34" charset="0"/>
              </a:endParaRPr>
            </a:p>
          </p:txBody>
        </p:sp>
      </p:grpSp>
      <p:sp>
        <p:nvSpPr>
          <p:cNvPr id="14339" name="矩形 434"/>
          <p:cNvSpPr>
            <a:spLocks noChangeArrowheads="1"/>
          </p:cNvSpPr>
          <p:nvPr/>
        </p:nvSpPr>
        <p:spPr bwMode="auto">
          <a:xfrm>
            <a:off x="4919663" y="6550025"/>
            <a:ext cx="3865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400">
                <a:latin typeface="標楷體" pitchFamily="65" charset="-120"/>
                <a:ea typeface="標楷體" pitchFamily="65" charset="-120"/>
              </a:rPr>
              <a:t>資料來源：</a:t>
            </a:r>
            <a:r>
              <a:rPr lang="zh-TW" altLang="zh-TW" sz="1400">
                <a:latin typeface="標楷體" pitchFamily="65" charset="-120"/>
                <a:ea typeface="標楷體" pitchFamily="65" charset="-120"/>
              </a:rPr>
              <a:t>風險管理及危機處理作業手冊</a:t>
            </a:r>
            <a:r>
              <a:rPr lang="en-US" altLang="zh-TW" sz="1400">
                <a:latin typeface="標楷體" pitchFamily="65" charset="-120"/>
                <a:ea typeface="標楷體" pitchFamily="65" charset="-120"/>
              </a:rPr>
              <a:t>(p.7)</a:t>
            </a:r>
          </a:p>
        </p:txBody>
      </p:sp>
      <p:sp>
        <p:nvSpPr>
          <p:cNvPr id="14340" name="矩形 435"/>
          <p:cNvSpPr>
            <a:spLocks noChangeArrowheads="1"/>
          </p:cNvSpPr>
          <p:nvPr/>
        </p:nvSpPr>
        <p:spPr bwMode="auto">
          <a:xfrm>
            <a:off x="1979613" y="0"/>
            <a:ext cx="4756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4000" b="1">
                <a:solidFill>
                  <a:srgbClr val="CC0066"/>
                </a:solidFill>
                <a:latin typeface="標楷體" pitchFamily="65" charset="-120"/>
                <a:ea typeface="標楷體" pitchFamily="65" charset="-120"/>
              </a:rPr>
              <a:t>典型的風險管理架構</a:t>
            </a:r>
          </a:p>
        </p:txBody>
      </p:sp>
      <p:sp>
        <p:nvSpPr>
          <p:cNvPr id="14341" name="投影片編號版面配置區 42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60B75E92-F817-4B2E-9737-CE072B0975C4}" type="slidenum">
              <a:rPr kumimoji="0" lang="zh-TW" altLang="en-US" smtClean="0">
                <a:solidFill>
                  <a:srgbClr val="FFFFFF"/>
                </a:solidFill>
              </a:rPr>
              <a:pPr eaLnBrk="1" hangingPunct="1"/>
              <a:t>12</a:t>
            </a:fld>
            <a:endParaRPr kumimoji="0" lang="en-US" altLang="zh-TW" smtClean="0">
              <a:solidFill>
                <a:srgbClr val="FFFFFF"/>
              </a:solidFill>
            </a:endParaRPr>
          </a:p>
        </p:txBody>
      </p:sp>
    </p:spTree>
    <p:extLst>
      <p:ext uri="{BB962C8B-B14F-4D97-AF65-F5344CB8AC3E}">
        <p14:creationId xmlns:p14="http://schemas.microsoft.com/office/powerpoint/2010/main" val="3306117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kumimoji="0" lang="en-US" altLang="zh-TW">
              <a:latin typeface="Constantia" pitchFamily="18" charset="0"/>
            </a:endParaRPr>
          </a:p>
        </p:txBody>
      </p:sp>
      <p:grpSp>
        <p:nvGrpSpPr>
          <p:cNvPr id="15363" name="Group 1"/>
          <p:cNvGrpSpPr>
            <a:grpSpLocks noChangeAspect="1"/>
          </p:cNvGrpSpPr>
          <p:nvPr/>
        </p:nvGrpSpPr>
        <p:grpSpPr bwMode="auto">
          <a:xfrm>
            <a:off x="-323850" y="476250"/>
            <a:ext cx="9288463" cy="6019800"/>
            <a:chOff x="2073" y="3694"/>
            <a:chExt cx="9590" cy="6700"/>
          </a:xfrm>
        </p:grpSpPr>
        <p:sp>
          <p:nvSpPr>
            <p:cNvPr id="15367" name="AutoShape 40"/>
            <p:cNvSpPr>
              <a:spLocks noChangeAspect="1" noChangeArrowheads="1" noTextEdit="1"/>
            </p:cNvSpPr>
            <p:nvPr/>
          </p:nvSpPr>
          <p:spPr bwMode="auto">
            <a:xfrm>
              <a:off x="2073" y="3694"/>
              <a:ext cx="7485" cy="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5368" name="Rectangle 39"/>
            <p:cNvSpPr>
              <a:spLocks noChangeArrowheads="1"/>
            </p:cNvSpPr>
            <p:nvPr/>
          </p:nvSpPr>
          <p:spPr bwMode="auto">
            <a:xfrm>
              <a:off x="3758" y="5439"/>
              <a:ext cx="3650" cy="3121"/>
            </a:xfrm>
            <a:prstGeom prst="rect">
              <a:avLst/>
            </a:prstGeom>
            <a:solidFill>
              <a:srgbClr val="FFFF00"/>
            </a:solidFill>
            <a:ln w="9525">
              <a:solidFill>
                <a:srgbClr val="000000"/>
              </a:solidFill>
              <a:miter lim="800000"/>
              <a:headEnd/>
              <a:tailEnd/>
            </a:ln>
          </p:spPr>
          <p:txBody>
            <a:bodyPr/>
            <a:lstStyle/>
            <a:p>
              <a:endParaRPr kumimoji="0" lang="en-US" altLang="zh-TW">
                <a:latin typeface="Constantia" pitchFamily="18" charset="0"/>
              </a:endParaRPr>
            </a:p>
          </p:txBody>
        </p:sp>
        <p:cxnSp>
          <p:nvCxnSpPr>
            <p:cNvPr id="15369" name="AutoShape 38"/>
            <p:cNvCxnSpPr>
              <a:cxnSpLocks noChangeShapeType="1"/>
            </p:cNvCxnSpPr>
            <p:nvPr/>
          </p:nvCxnSpPr>
          <p:spPr bwMode="auto">
            <a:xfrm>
              <a:off x="4545" y="7929"/>
              <a:ext cx="465" cy="1"/>
            </a:xfrm>
            <a:prstGeom prst="straightConnector1">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085" name="Rectangle 37"/>
            <p:cNvSpPr>
              <a:spLocks noChangeArrowheads="1"/>
            </p:cNvSpPr>
            <p:nvPr/>
          </p:nvSpPr>
          <p:spPr bwMode="auto">
            <a:xfrm>
              <a:off x="5012" y="4436"/>
              <a:ext cx="1903" cy="703"/>
            </a:xfrm>
            <a:prstGeom prst="rect">
              <a:avLst/>
            </a:prstGeom>
            <a:solidFill>
              <a:schemeClr val="accent6">
                <a:lumMod val="40000"/>
                <a:lumOff val="60000"/>
              </a:schemeClr>
            </a:solidFill>
            <a:ln w="9525">
              <a:solidFill>
                <a:schemeClr val="tx1"/>
              </a:solidFill>
              <a:miter lim="800000"/>
              <a:headEnd/>
              <a:tailEnd/>
            </a:ln>
          </p:spPr>
          <p:txBody>
            <a:bodyPr/>
            <a:lstStyle/>
            <a:p>
              <a:pPr>
                <a:defRPr/>
              </a:pPr>
              <a:r>
                <a:rPr lang="zh-TW" altLang="en-US">
                  <a:latin typeface="Calibri" pitchFamily="34" charset="0"/>
                  <a:ea typeface="標楷體" pitchFamily="65" charset="-120"/>
                </a:rPr>
                <a:t>建立風險管理執行背景體系</a:t>
              </a:r>
              <a:r>
                <a:rPr lang="en-US" altLang="zh-TW" baseline="30000">
                  <a:latin typeface="Calibri" pitchFamily="34" charset="0"/>
                  <a:ea typeface="標楷體" pitchFamily="65" charset="-120"/>
                </a:rPr>
                <a:t>a</a:t>
              </a:r>
              <a:endParaRPr lang="en-US" altLang="zh-TW">
                <a:latin typeface="Arial" pitchFamily="34" charset="0"/>
              </a:endParaRPr>
            </a:p>
            <a:p>
              <a:pPr eaLnBrk="0" hangingPunct="0">
                <a:defRPr/>
              </a:pPr>
              <a:endParaRPr lang="en-US" altLang="zh-TW">
                <a:latin typeface="Arial" pitchFamily="34" charset="0"/>
              </a:endParaRPr>
            </a:p>
          </p:txBody>
        </p:sp>
        <p:sp>
          <p:nvSpPr>
            <p:cNvPr id="15371" name="Rectangle 36"/>
            <p:cNvSpPr>
              <a:spLocks noChangeArrowheads="1"/>
            </p:cNvSpPr>
            <p:nvPr/>
          </p:nvSpPr>
          <p:spPr bwMode="auto">
            <a:xfrm>
              <a:off x="5010" y="5665"/>
              <a:ext cx="1905" cy="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zh-TW" altLang="en-US">
                  <a:solidFill>
                    <a:srgbClr val="000000"/>
                  </a:solidFill>
                  <a:latin typeface="Calibri" pitchFamily="34" charset="0"/>
                  <a:ea typeface="標楷體" pitchFamily="65" charset="-120"/>
                </a:rPr>
                <a:t>風險辨識</a:t>
              </a:r>
              <a:r>
                <a:rPr lang="en-US" altLang="zh-TW" baseline="30000">
                  <a:solidFill>
                    <a:srgbClr val="000000"/>
                  </a:solidFill>
                  <a:latin typeface="Calibri" pitchFamily="34" charset="0"/>
                  <a:ea typeface="標楷體" pitchFamily="65" charset="-120"/>
                </a:rPr>
                <a:t>b</a:t>
              </a:r>
              <a:endParaRPr lang="en-US" altLang="zh-TW">
                <a:latin typeface="Arial" pitchFamily="34" charset="0"/>
              </a:endParaRPr>
            </a:p>
            <a:p>
              <a:pPr eaLnBrk="0" hangingPunct="0"/>
              <a:endParaRPr lang="en-US" altLang="zh-TW">
                <a:latin typeface="Arial" pitchFamily="34" charset="0"/>
              </a:endParaRPr>
            </a:p>
          </p:txBody>
        </p:sp>
        <p:sp>
          <p:nvSpPr>
            <p:cNvPr id="15372" name="Rectangle 35"/>
            <p:cNvSpPr>
              <a:spLocks noChangeArrowheads="1"/>
            </p:cNvSpPr>
            <p:nvPr/>
          </p:nvSpPr>
          <p:spPr bwMode="auto">
            <a:xfrm>
              <a:off x="5010" y="6609"/>
              <a:ext cx="1905" cy="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zh-TW" altLang="en-US">
                  <a:solidFill>
                    <a:srgbClr val="000000"/>
                  </a:solidFill>
                  <a:latin typeface="Calibri" pitchFamily="34" charset="0"/>
                  <a:ea typeface="標楷體" pitchFamily="65" charset="-120"/>
                </a:rPr>
                <a:t>風險分析</a:t>
              </a:r>
              <a:r>
                <a:rPr lang="en-US" altLang="zh-TW" baseline="30000">
                  <a:solidFill>
                    <a:srgbClr val="000000"/>
                  </a:solidFill>
                  <a:latin typeface="Calibri" pitchFamily="34" charset="0"/>
                  <a:ea typeface="標楷體" pitchFamily="65" charset="-120"/>
                </a:rPr>
                <a:t>c</a:t>
              </a:r>
              <a:endParaRPr lang="en-US" altLang="zh-TW">
                <a:latin typeface="Arial" pitchFamily="34" charset="0"/>
              </a:endParaRPr>
            </a:p>
          </p:txBody>
        </p:sp>
        <p:sp>
          <p:nvSpPr>
            <p:cNvPr id="15373" name="Rectangle 34"/>
            <p:cNvSpPr>
              <a:spLocks noChangeArrowheads="1"/>
            </p:cNvSpPr>
            <p:nvPr/>
          </p:nvSpPr>
          <p:spPr bwMode="auto">
            <a:xfrm rot="10800000" flipV="1">
              <a:off x="5010" y="7570"/>
              <a:ext cx="1905" cy="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zh-TW" altLang="en-US">
                  <a:solidFill>
                    <a:srgbClr val="000000"/>
                  </a:solidFill>
                  <a:latin typeface="Calibri" pitchFamily="34" charset="0"/>
                  <a:ea typeface="標楷體" pitchFamily="65" charset="-120"/>
                </a:rPr>
                <a:t>風險評量</a:t>
              </a:r>
              <a:r>
                <a:rPr lang="en-US" altLang="zh-TW" baseline="30000">
                  <a:solidFill>
                    <a:srgbClr val="000000"/>
                  </a:solidFill>
                  <a:latin typeface="Calibri" pitchFamily="34" charset="0"/>
                  <a:ea typeface="標楷體" pitchFamily="65" charset="-120"/>
                </a:rPr>
                <a:t>d</a:t>
              </a:r>
              <a:endParaRPr lang="en-US" altLang="zh-TW">
                <a:latin typeface="Arial" pitchFamily="34" charset="0"/>
              </a:endParaRPr>
            </a:p>
          </p:txBody>
        </p:sp>
        <p:sp>
          <p:nvSpPr>
            <p:cNvPr id="15374" name="Rectangle 33"/>
            <p:cNvSpPr>
              <a:spLocks noChangeArrowheads="1"/>
            </p:cNvSpPr>
            <p:nvPr/>
          </p:nvSpPr>
          <p:spPr bwMode="auto">
            <a:xfrm rot="10800000" flipV="1">
              <a:off x="5010" y="9089"/>
              <a:ext cx="1905" cy="570"/>
            </a:xfrm>
            <a:prstGeom prst="rect">
              <a:avLst/>
            </a:prstGeom>
            <a:solidFill>
              <a:srgbClr val="FFCCFF"/>
            </a:solidFill>
            <a:ln w="9525">
              <a:solidFill>
                <a:srgbClr val="000000"/>
              </a:solidFill>
              <a:miter lim="800000"/>
              <a:headEnd/>
              <a:tailEnd/>
            </a:ln>
          </p:spPr>
          <p:txBody>
            <a:bodyPr/>
            <a:lstStyle/>
            <a:p>
              <a:pPr algn="ctr"/>
              <a:r>
                <a:rPr lang="zh-TW" altLang="en-US">
                  <a:solidFill>
                    <a:srgbClr val="000000"/>
                  </a:solidFill>
                  <a:latin typeface="Calibri" pitchFamily="34" charset="0"/>
                  <a:ea typeface="標楷體" pitchFamily="65" charset="-120"/>
                </a:rPr>
                <a:t>風險處理</a:t>
              </a:r>
              <a:r>
                <a:rPr lang="en-US" altLang="zh-TW" baseline="30000">
                  <a:solidFill>
                    <a:srgbClr val="000000"/>
                  </a:solidFill>
                  <a:latin typeface="Calibri" pitchFamily="34" charset="0"/>
                  <a:ea typeface="標楷體" pitchFamily="65" charset="-120"/>
                </a:rPr>
                <a:t>e</a:t>
              </a:r>
              <a:endParaRPr lang="en-US" altLang="zh-TW">
                <a:latin typeface="Arial" pitchFamily="34" charset="0"/>
              </a:endParaRPr>
            </a:p>
          </p:txBody>
        </p:sp>
        <p:cxnSp>
          <p:nvCxnSpPr>
            <p:cNvPr id="15375" name="AutoShape 32"/>
            <p:cNvCxnSpPr>
              <a:cxnSpLocks noChangeShapeType="1"/>
            </p:cNvCxnSpPr>
            <p:nvPr/>
          </p:nvCxnSpPr>
          <p:spPr bwMode="auto">
            <a:xfrm>
              <a:off x="5963" y="5140"/>
              <a:ext cx="3" cy="299"/>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376" name="AutoShape 31"/>
            <p:cNvCxnSpPr>
              <a:cxnSpLocks noChangeShapeType="1"/>
            </p:cNvCxnSpPr>
            <p:nvPr/>
          </p:nvCxnSpPr>
          <p:spPr bwMode="auto">
            <a:xfrm>
              <a:off x="5961" y="6115"/>
              <a:ext cx="2" cy="52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377" name="AutoShape 30"/>
            <p:cNvCxnSpPr>
              <a:cxnSpLocks noChangeShapeType="1"/>
            </p:cNvCxnSpPr>
            <p:nvPr/>
          </p:nvCxnSpPr>
          <p:spPr bwMode="auto">
            <a:xfrm>
              <a:off x="5965" y="7044"/>
              <a:ext cx="2" cy="52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378" name="AutoShape 29"/>
            <p:cNvCxnSpPr>
              <a:cxnSpLocks noChangeShapeType="1"/>
            </p:cNvCxnSpPr>
            <p:nvPr/>
          </p:nvCxnSpPr>
          <p:spPr bwMode="auto">
            <a:xfrm>
              <a:off x="5959" y="8560"/>
              <a:ext cx="2" cy="52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5379" name="Group 26"/>
            <p:cNvGrpSpPr>
              <a:grpSpLocks/>
            </p:cNvGrpSpPr>
            <p:nvPr/>
          </p:nvGrpSpPr>
          <p:grpSpPr bwMode="auto">
            <a:xfrm>
              <a:off x="7846" y="4436"/>
              <a:ext cx="652" cy="5223"/>
              <a:chOff x="7846" y="4436"/>
              <a:chExt cx="652" cy="5223"/>
            </a:xfrm>
          </p:grpSpPr>
          <p:sp>
            <p:nvSpPr>
              <p:cNvPr id="15407" name="Rectangle 28"/>
              <p:cNvSpPr>
                <a:spLocks noChangeArrowheads="1"/>
              </p:cNvSpPr>
              <p:nvPr/>
            </p:nvSpPr>
            <p:spPr bwMode="auto">
              <a:xfrm>
                <a:off x="7846" y="4436"/>
                <a:ext cx="652" cy="5223"/>
              </a:xfrm>
              <a:prstGeom prst="rect">
                <a:avLst/>
              </a:prstGeom>
              <a:solidFill>
                <a:srgbClr val="99FF33"/>
              </a:solidFill>
              <a:ln w="9525">
                <a:solidFill>
                  <a:srgbClr val="000000"/>
                </a:solidFill>
                <a:miter lim="800000"/>
                <a:headEnd/>
                <a:tailEnd/>
              </a:ln>
            </p:spPr>
            <p:txBody>
              <a:bodyPr/>
              <a:lstStyle/>
              <a:p>
                <a:endParaRPr kumimoji="0" lang="en-US" altLang="zh-TW">
                  <a:latin typeface="Constantia" pitchFamily="18" charset="0"/>
                </a:endParaRPr>
              </a:p>
            </p:txBody>
          </p:sp>
          <p:sp>
            <p:nvSpPr>
              <p:cNvPr id="15408" name="Rectangle 27"/>
              <p:cNvSpPr>
                <a:spLocks noChangeArrowheads="1"/>
              </p:cNvSpPr>
              <p:nvPr/>
            </p:nvSpPr>
            <p:spPr bwMode="auto">
              <a:xfrm>
                <a:off x="7991" y="6432"/>
                <a:ext cx="370" cy="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p>
                <a:r>
                  <a:rPr lang="zh-TW" altLang="en-US">
                    <a:solidFill>
                      <a:srgbClr val="000000"/>
                    </a:solidFill>
                    <a:latin typeface="Calibri" pitchFamily="34" charset="0"/>
                    <a:ea typeface="標楷體" pitchFamily="65" charset="-120"/>
                  </a:rPr>
                  <a:t>監督與審查</a:t>
                </a:r>
                <a:endParaRPr lang="zh-TW" altLang="en-US">
                  <a:latin typeface="Arial" pitchFamily="34" charset="0"/>
                  <a:ea typeface="標楷體" pitchFamily="65" charset="-120"/>
                </a:endParaRPr>
              </a:p>
              <a:p>
                <a:pPr eaLnBrk="0" hangingPunct="0"/>
                <a:endParaRPr lang="zh-TW" altLang="en-US">
                  <a:latin typeface="Arial" pitchFamily="34" charset="0"/>
                  <a:ea typeface="標楷體" pitchFamily="65" charset="-120"/>
                </a:endParaRPr>
              </a:p>
            </p:txBody>
          </p:sp>
        </p:grpSp>
        <p:grpSp>
          <p:nvGrpSpPr>
            <p:cNvPr id="15380" name="Group 23"/>
            <p:cNvGrpSpPr>
              <a:grpSpLocks/>
            </p:cNvGrpSpPr>
            <p:nvPr/>
          </p:nvGrpSpPr>
          <p:grpSpPr bwMode="auto">
            <a:xfrm>
              <a:off x="2853" y="4526"/>
              <a:ext cx="653" cy="5267"/>
              <a:chOff x="2943" y="4710"/>
              <a:chExt cx="653" cy="5083"/>
            </a:xfrm>
          </p:grpSpPr>
          <p:sp>
            <p:nvSpPr>
              <p:cNvPr id="15405" name="Rectangle 25"/>
              <p:cNvSpPr>
                <a:spLocks noChangeArrowheads="1"/>
              </p:cNvSpPr>
              <p:nvPr/>
            </p:nvSpPr>
            <p:spPr bwMode="auto">
              <a:xfrm>
                <a:off x="2943" y="4710"/>
                <a:ext cx="653" cy="5083"/>
              </a:xfrm>
              <a:prstGeom prst="rect">
                <a:avLst/>
              </a:prstGeom>
              <a:solidFill>
                <a:srgbClr val="CC99FF"/>
              </a:solidFill>
              <a:ln w="9525">
                <a:solidFill>
                  <a:srgbClr val="000000"/>
                </a:solidFill>
                <a:miter lim="800000"/>
                <a:headEnd/>
                <a:tailEnd/>
              </a:ln>
            </p:spPr>
            <p:txBody>
              <a:bodyPr/>
              <a:lstStyle/>
              <a:p>
                <a:endParaRPr kumimoji="0" lang="en-US" altLang="zh-TW">
                  <a:latin typeface="Constantia" pitchFamily="18" charset="0"/>
                </a:endParaRPr>
              </a:p>
            </p:txBody>
          </p:sp>
          <p:sp>
            <p:nvSpPr>
              <p:cNvPr id="15406" name="Rectangle 24"/>
              <p:cNvSpPr>
                <a:spLocks noChangeArrowheads="1"/>
              </p:cNvSpPr>
              <p:nvPr/>
            </p:nvSpPr>
            <p:spPr bwMode="auto">
              <a:xfrm>
                <a:off x="3091" y="6404"/>
                <a:ext cx="322" cy="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p>
                <a:r>
                  <a:rPr lang="zh-TW" altLang="en-US">
                    <a:solidFill>
                      <a:srgbClr val="000000"/>
                    </a:solidFill>
                    <a:latin typeface="Calibri" pitchFamily="34" charset="0"/>
                    <a:ea typeface="標楷體" pitchFamily="65" charset="-120"/>
                  </a:rPr>
                  <a:t>溝通與協商</a:t>
                </a:r>
                <a:endParaRPr lang="zh-TW" altLang="en-US">
                  <a:latin typeface="Arial" pitchFamily="34" charset="0"/>
                  <a:ea typeface="標楷體" pitchFamily="65" charset="-120"/>
                </a:endParaRPr>
              </a:p>
              <a:p>
                <a:pPr eaLnBrk="0" hangingPunct="0"/>
                <a:endParaRPr lang="zh-TW" altLang="en-US">
                  <a:latin typeface="Arial" pitchFamily="34" charset="0"/>
                  <a:ea typeface="標楷體" pitchFamily="65" charset="-120"/>
                </a:endParaRPr>
              </a:p>
            </p:txBody>
          </p:sp>
        </p:grpSp>
        <p:cxnSp>
          <p:nvCxnSpPr>
            <p:cNvPr id="15381" name="AutoShape 22"/>
            <p:cNvCxnSpPr>
              <a:cxnSpLocks noChangeShapeType="1"/>
            </p:cNvCxnSpPr>
            <p:nvPr/>
          </p:nvCxnSpPr>
          <p:spPr bwMode="auto">
            <a:xfrm>
              <a:off x="5957" y="9659"/>
              <a:ext cx="2" cy="525"/>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5382" name="AutoShape 21"/>
            <p:cNvCxnSpPr>
              <a:cxnSpLocks noChangeShapeType="1"/>
            </p:cNvCxnSpPr>
            <p:nvPr/>
          </p:nvCxnSpPr>
          <p:spPr bwMode="auto">
            <a:xfrm>
              <a:off x="5957" y="10184"/>
              <a:ext cx="2219"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5383" name="AutoShape 20"/>
            <p:cNvCxnSpPr>
              <a:cxnSpLocks noChangeShapeType="1"/>
            </p:cNvCxnSpPr>
            <p:nvPr/>
          </p:nvCxnSpPr>
          <p:spPr bwMode="auto">
            <a:xfrm>
              <a:off x="8174" y="9659"/>
              <a:ext cx="2" cy="525"/>
            </a:xfrm>
            <a:prstGeom prst="straightConnector1">
              <a:avLst/>
            </a:prstGeom>
            <a:noFill/>
            <a:ln w="12700">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15384" name="AutoShape 19"/>
            <p:cNvCxnSpPr>
              <a:cxnSpLocks noChangeShapeType="1"/>
            </p:cNvCxnSpPr>
            <p:nvPr/>
          </p:nvCxnSpPr>
          <p:spPr bwMode="auto">
            <a:xfrm>
              <a:off x="3502" y="9490"/>
              <a:ext cx="1530" cy="1"/>
            </a:xfrm>
            <a:prstGeom prst="straightConnector1">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5385" name="Rectangle 18"/>
            <p:cNvSpPr>
              <a:spLocks noChangeArrowheads="1"/>
            </p:cNvSpPr>
            <p:nvPr/>
          </p:nvSpPr>
          <p:spPr bwMode="auto">
            <a:xfrm>
              <a:off x="5744" y="8105"/>
              <a:ext cx="50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en-US" altLang="zh-TW">
                <a:latin typeface="Constantia" pitchFamily="18" charset="0"/>
              </a:endParaRPr>
            </a:p>
          </p:txBody>
        </p:sp>
        <p:grpSp>
          <p:nvGrpSpPr>
            <p:cNvPr id="15386" name="Group 15"/>
            <p:cNvGrpSpPr>
              <a:grpSpLocks/>
            </p:cNvGrpSpPr>
            <p:nvPr/>
          </p:nvGrpSpPr>
          <p:grpSpPr bwMode="auto">
            <a:xfrm>
              <a:off x="3960" y="5827"/>
              <a:ext cx="585" cy="2418"/>
              <a:chOff x="3960" y="6275"/>
              <a:chExt cx="585" cy="2064"/>
            </a:xfrm>
          </p:grpSpPr>
          <p:sp>
            <p:nvSpPr>
              <p:cNvPr id="15403" name="Rectangle 17"/>
              <p:cNvSpPr>
                <a:spLocks noChangeArrowheads="1"/>
              </p:cNvSpPr>
              <p:nvPr/>
            </p:nvSpPr>
            <p:spPr bwMode="auto">
              <a:xfrm flipV="1">
                <a:off x="3960" y="6275"/>
                <a:ext cx="585" cy="20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p>
                <a:endParaRPr lang="zh-TW" altLang="zh-TW">
                  <a:latin typeface="Arial" pitchFamily="34" charset="0"/>
                </a:endParaRPr>
              </a:p>
            </p:txBody>
          </p:sp>
          <p:sp>
            <p:nvSpPr>
              <p:cNvPr id="15404" name="Rectangle 16"/>
              <p:cNvSpPr>
                <a:spLocks noChangeArrowheads="1"/>
              </p:cNvSpPr>
              <p:nvPr/>
            </p:nvSpPr>
            <p:spPr bwMode="auto">
              <a:xfrm>
                <a:off x="3993" y="6753"/>
                <a:ext cx="395"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p>
                <a:r>
                  <a:rPr lang="zh-TW" altLang="en-US" b="1">
                    <a:solidFill>
                      <a:srgbClr val="FF0000"/>
                    </a:solidFill>
                    <a:latin typeface="Calibri" pitchFamily="34" charset="0"/>
                    <a:ea typeface="標楷體" pitchFamily="65" charset="-120"/>
                  </a:rPr>
                  <a:t>風險評估</a:t>
                </a:r>
                <a:endParaRPr lang="zh-TW" altLang="en-US">
                  <a:latin typeface="Arial" pitchFamily="34" charset="0"/>
                  <a:ea typeface="標楷體" pitchFamily="65" charset="-120"/>
                </a:endParaRPr>
              </a:p>
            </p:txBody>
          </p:sp>
        </p:grpSp>
        <p:cxnSp>
          <p:nvCxnSpPr>
            <p:cNvPr id="15387" name="AutoShape 14"/>
            <p:cNvCxnSpPr>
              <a:cxnSpLocks noChangeShapeType="1"/>
            </p:cNvCxnSpPr>
            <p:nvPr/>
          </p:nvCxnSpPr>
          <p:spPr bwMode="auto">
            <a:xfrm>
              <a:off x="3506" y="7928"/>
              <a:ext cx="465" cy="1"/>
            </a:xfrm>
            <a:prstGeom prst="straightConnector1">
              <a:avLst/>
            </a:prstGeom>
            <a:noFill/>
            <a:ln w="12700">
              <a:solidFill>
                <a:schemeClr val="accent1"/>
              </a:solidFill>
              <a:round/>
              <a:headEnd type="triangle" w="med" len="med"/>
              <a:tailEnd/>
            </a:ln>
            <a:extLst>
              <a:ext uri="{909E8E84-426E-40DD-AFC4-6F175D3DCCD1}">
                <a14:hiddenFill xmlns:a14="http://schemas.microsoft.com/office/drawing/2010/main">
                  <a:noFill/>
                </a14:hiddenFill>
              </a:ext>
            </a:extLst>
          </p:spPr>
        </p:cxnSp>
        <p:cxnSp>
          <p:nvCxnSpPr>
            <p:cNvPr id="15388" name="AutoShape 13"/>
            <p:cNvCxnSpPr>
              <a:cxnSpLocks noChangeShapeType="1"/>
            </p:cNvCxnSpPr>
            <p:nvPr/>
          </p:nvCxnSpPr>
          <p:spPr bwMode="auto">
            <a:xfrm>
              <a:off x="4515" y="6837"/>
              <a:ext cx="465" cy="1"/>
            </a:xfrm>
            <a:prstGeom prst="straightConnector1">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5389" name="AutoShape 12"/>
            <p:cNvCxnSpPr>
              <a:cxnSpLocks noChangeShapeType="1"/>
            </p:cNvCxnSpPr>
            <p:nvPr/>
          </p:nvCxnSpPr>
          <p:spPr bwMode="auto">
            <a:xfrm>
              <a:off x="3510" y="6836"/>
              <a:ext cx="465" cy="1"/>
            </a:xfrm>
            <a:prstGeom prst="straightConnector1">
              <a:avLst/>
            </a:prstGeom>
            <a:noFill/>
            <a:ln w="12700">
              <a:solidFill>
                <a:schemeClr val="accent1"/>
              </a:solidFill>
              <a:round/>
              <a:headEnd type="triangle" w="med" len="med"/>
              <a:tailEnd/>
            </a:ln>
            <a:extLst>
              <a:ext uri="{909E8E84-426E-40DD-AFC4-6F175D3DCCD1}">
                <a14:hiddenFill xmlns:a14="http://schemas.microsoft.com/office/drawing/2010/main">
                  <a:noFill/>
                </a14:hiddenFill>
              </a:ext>
            </a:extLst>
          </p:spPr>
        </p:cxnSp>
        <p:cxnSp>
          <p:nvCxnSpPr>
            <p:cNvPr id="15390" name="AutoShape 11"/>
            <p:cNvCxnSpPr>
              <a:cxnSpLocks noChangeShapeType="1"/>
            </p:cNvCxnSpPr>
            <p:nvPr/>
          </p:nvCxnSpPr>
          <p:spPr bwMode="auto">
            <a:xfrm>
              <a:off x="4545" y="5952"/>
              <a:ext cx="465" cy="1"/>
            </a:xfrm>
            <a:prstGeom prst="straightConnector1">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5391" name="AutoShape 10"/>
            <p:cNvCxnSpPr>
              <a:cxnSpLocks noChangeShapeType="1"/>
            </p:cNvCxnSpPr>
            <p:nvPr/>
          </p:nvCxnSpPr>
          <p:spPr bwMode="auto">
            <a:xfrm>
              <a:off x="3506" y="5951"/>
              <a:ext cx="465" cy="1"/>
            </a:xfrm>
            <a:prstGeom prst="straightConnector1">
              <a:avLst/>
            </a:prstGeom>
            <a:noFill/>
            <a:ln w="12700">
              <a:solidFill>
                <a:schemeClr val="accent1"/>
              </a:solidFill>
              <a:round/>
              <a:headEnd type="triangle" w="med" len="med"/>
              <a:tailEnd/>
            </a:ln>
            <a:extLst>
              <a:ext uri="{909E8E84-426E-40DD-AFC4-6F175D3DCCD1}">
                <a14:hiddenFill xmlns:a14="http://schemas.microsoft.com/office/drawing/2010/main">
                  <a:noFill/>
                </a14:hiddenFill>
              </a:ext>
            </a:extLst>
          </p:spPr>
        </p:cxnSp>
        <p:cxnSp>
          <p:nvCxnSpPr>
            <p:cNvPr id="15392" name="AutoShape 9"/>
            <p:cNvCxnSpPr>
              <a:cxnSpLocks noChangeShapeType="1"/>
            </p:cNvCxnSpPr>
            <p:nvPr/>
          </p:nvCxnSpPr>
          <p:spPr bwMode="auto">
            <a:xfrm>
              <a:off x="6915" y="6835"/>
              <a:ext cx="942" cy="1"/>
            </a:xfrm>
            <a:prstGeom prst="straightConnector1">
              <a:avLst/>
            </a:prstGeom>
            <a:noFill/>
            <a:ln w="1270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5393" name="AutoShape 8"/>
            <p:cNvCxnSpPr>
              <a:cxnSpLocks noChangeShapeType="1"/>
            </p:cNvCxnSpPr>
            <p:nvPr/>
          </p:nvCxnSpPr>
          <p:spPr bwMode="auto">
            <a:xfrm>
              <a:off x="6904" y="5953"/>
              <a:ext cx="942" cy="1"/>
            </a:xfrm>
            <a:prstGeom prst="straightConnector1">
              <a:avLst/>
            </a:prstGeom>
            <a:noFill/>
            <a:ln w="1270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5394" name="AutoShape 7"/>
            <p:cNvCxnSpPr>
              <a:cxnSpLocks noChangeShapeType="1"/>
            </p:cNvCxnSpPr>
            <p:nvPr/>
          </p:nvCxnSpPr>
          <p:spPr bwMode="auto">
            <a:xfrm>
              <a:off x="6915" y="4796"/>
              <a:ext cx="942" cy="1"/>
            </a:xfrm>
            <a:prstGeom prst="straightConnector1">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5395" name="AutoShape 6"/>
            <p:cNvCxnSpPr>
              <a:cxnSpLocks noChangeShapeType="1"/>
            </p:cNvCxnSpPr>
            <p:nvPr/>
          </p:nvCxnSpPr>
          <p:spPr bwMode="auto">
            <a:xfrm>
              <a:off x="3532" y="4797"/>
              <a:ext cx="1530" cy="1"/>
            </a:xfrm>
            <a:prstGeom prst="straightConnector1">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5396" name="AutoShape 5"/>
            <p:cNvCxnSpPr>
              <a:cxnSpLocks noChangeShapeType="1"/>
            </p:cNvCxnSpPr>
            <p:nvPr/>
          </p:nvCxnSpPr>
          <p:spPr bwMode="auto">
            <a:xfrm>
              <a:off x="8176" y="3956"/>
              <a:ext cx="2" cy="525"/>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5397" name="AutoShape 4"/>
            <p:cNvCxnSpPr>
              <a:cxnSpLocks noChangeShapeType="1"/>
            </p:cNvCxnSpPr>
            <p:nvPr/>
          </p:nvCxnSpPr>
          <p:spPr bwMode="auto">
            <a:xfrm>
              <a:off x="5955" y="3955"/>
              <a:ext cx="2219"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5398" name="AutoShape 3"/>
            <p:cNvCxnSpPr>
              <a:cxnSpLocks noChangeShapeType="1"/>
            </p:cNvCxnSpPr>
            <p:nvPr/>
          </p:nvCxnSpPr>
          <p:spPr bwMode="auto">
            <a:xfrm>
              <a:off x="5967" y="3956"/>
              <a:ext cx="2" cy="525"/>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399" name="AutoShape 2"/>
            <p:cNvCxnSpPr>
              <a:cxnSpLocks noChangeShapeType="1"/>
            </p:cNvCxnSpPr>
            <p:nvPr/>
          </p:nvCxnSpPr>
          <p:spPr bwMode="auto">
            <a:xfrm>
              <a:off x="6915" y="7927"/>
              <a:ext cx="942" cy="1"/>
            </a:xfrm>
            <a:prstGeom prst="straightConnector1">
              <a:avLst/>
            </a:prstGeom>
            <a:noFill/>
            <a:ln w="1270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cxnSp>
        <p:sp>
          <p:nvSpPr>
            <p:cNvPr id="15400" name="Rectangle 39"/>
            <p:cNvSpPr>
              <a:spLocks noChangeArrowheads="1"/>
            </p:cNvSpPr>
            <p:nvPr/>
          </p:nvSpPr>
          <p:spPr bwMode="auto">
            <a:xfrm>
              <a:off x="8610" y="6371"/>
              <a:ext cx="3053" cy="2730"/>
            </a:xfrm>
            <a:prstGeom prst="rect">
              <a:avLst/>
            </a:prstGeom>
            <a:solidFill>
              <a:srgbClr val="FFFF00"/>
            </a:solidFill>
            <a:ln w="9525">
              <a:solidFill>
                <a:srgbClr val="000000"/>
              </a:solidFill>
              <a:miter lim="800000"/>
              <a:headEnd/>
              <a:tailEnd/>
            </a:ln>
          </p:spPr>
          <p:txBody>
            <a:bodyPr/>
            <a:lstStyle/>
            <a:p>
              <a:endParaRPr kumimoji="0" lang="en-US" altLang="zh-TW">
                <a:latin typeface="Constantia" pitchFamily="18" charset="0"/>
              </a:endParaRPr>
            </a:p>
          </p:txBody>
        </p:sp>
        <p:sp>
          <p:nvSpPr>
            <p:cNvPr id="49" name="Rectangle 37"/>
            <p:cNvSpPr>
              <a:spLocks noChangeArrowheads="1"/>
            </p:cNvSpPr>
            <p:nvPr/>
          </p:nvSpPr>
          <p:spPr bwMode="auto">
            <a:xfrm>
              <a:off x="8611" y="5436"/>
              <a:ext cx="3052" cy="935"/>
            </a:xfrm>
            <a:prstGeom prst="rect">
              <a:avLst/>
            </a:prstGeom>
            <a:solidFill>
              <a:schemeClr val="accent6">
                <a:lumMod val="40000"/>
                <a:lumOff val="60000"/>
              </a:schemeClr>
            </a:solidFill>
            <a:ln w="9525">
              <a:solidFill>
                <a:schemeClr val="tx1"/>
              </a:solidFill>
              <a:miter lim="800000"/>
              <a:headEnd/>
              <a:tailEnd/>
            </a:ln>
          </p:spPr>
          <p:txBody>
            <a:bodyPr/>
            <a:lstStyle/>
            <a:p>
              <a:pPr eaLnBrk="0" hangingPunct="0">
                <a:defRPr/>
              </a:pPr>
              <a:endParaRPr lang="en-US">
                <a:latin typeface="Arial" pitchFamily="34" charset="0"/>
              </a:endParaRPr>
            </a:p>
          </p:txBody>
        </p:sp>
        <p:sp>
          <p:nvSpPr>
            <p:cNvPr id="15402" name="Rectangle 33"/>
            <p:cNvSpPr>
              <a:spLocks noChangeArrowheads="1"/>
            </p:cNvSpPr>
            <p:nvPr/>
          </p:nvSpPr>
          <p:spPr bwMode="auto">
            <a:xfrm rot="10800000" flipV="1">
              <a:off x="8610" y="9101"/>
              <a:ext cx="3053" cy="1078"/>
            </a:xfrm>
            <a:prstGeom prst="rect">
              <a:avLst/>
            </a:prstGeom>
            <a:solidFill>
              <a:srgbClr val="FFCCFF"/>
            </a:solidFill>
            <a:ln w="9525">
              <a:solidFill>
                <a:srgbClr val="000000"/>
              </a:solidFill>
              <a:miter lim="800000"/>
              <a:headEnd/>
              <a:tailEnd/>
            </a:ln>
          </p:spPr>
          <p:txBody>
            <a:bodyPr/>
            <a:lstStyle/>
            <a:p>
              <a:pPr algn="ctr"/>
              <a:endParaRPr lang="en-US" altLang="zh-TW">
                <a:latin typeface="Arial" pitchFamily="34" charset="0"/>
              </a:endParaRPr>
            </a:p>
          </p:txBody>
        </p:sp>
      </p:grpSp>
      <p:sp>
        <p:nvSpPr>
          <p:cNvPr id="15364" name="矩形 47"/>
          <p:cNvSpPr>
            <a:spLocks noChangeArrowheads="1"/>
          </p:cNvSpPr>
          <p:nvPr/>
        </p:nvSpPr>
        <p:spPr bwMode="auto">
          <a:xfrm>
            <a:off x="6011863" y="2060575"/>
            <a:ext cx="28813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5125" indent="-365125"/>
            <a:r>
              <a:rPr kumimoji="0" lang="en-US" altLang="zh-TW" sz="1600">
                <a:latin typeface="標楷體" pitchFamily="65" charset="-120"/>
                <a:ea typeface="標楷體" pitchFamily="65" charset="-120"/>
              </a:rPr>
              <a:t>a</a:t>
            </a:r>
            <a:r>
              <a:rPr kumimoji="0" lang="zh-TW" altLang="zh-TW" sz="1600">
                <a:latin typeface="標楷體" pitchFamily="65" charset="-120"/>
                <a:ea typeface="標楷體" pitchFamily="65" charset="-120"/>
              </a:rPr>
              <a:t>：背景體系包括環境要素、機關要素、風險管理之架構、風險評量之標準</a:t>
            </a:r>
          </a:p>
          <a:p>
            <a:pPr marL="365125" indent="-365125"/>
            <a:r>
              <a:rPr kumimoji="0" lang="en-US" altLang="zh-TW" sz="1600">
                <a:latin typeface="標楷體" pitchFamily="65" charset="-120"/>
                <a:ea typeface="標楷體" pitchFamily="65" charset="-120"/>
              </a:rPr>
              <a:t>b</a:t>
            </a:r>
            <a:r>
              <a:rPr kumimoji="0" lang="zh-TW" altLang="zh-TW" sz="1600">
                <a:latin typeface="標楷體" pitchFamily="65" charset="-120"/>
                <a:ea typeface="標楷體" pitchFamily="65" charset="-120"/>
              </a:rPr>
              <a:t>：包括辨認會發生什麼？如何、為何、何處、何時發生？</a:t>
            </a:r>
          </a:p>
          <a:p>
            <a:pPr marL="365125" indent="-365125"/>
            <a:r>
              <a:rPr kumimoji="0" lang="en-US" altLang="zh-TW" sz="1600">
                <a:latin typeface="標楷體" pitchFamily="65" charset="-120"/>
                <a:ea typeface="標楷體" pitchFamily="65" charset="-120"/>
              </a:rPr>
              <a:t>c</a:t>
            </a:r>
            <a:r>
              <a:rPr kumimoji="0" lang="zh-TW" altLang="zh-TW" sz="1600">
                <a:latin typeface="標楷體" pitchFamily="65" charset="-120"/>
                <a:ea typeface="標楷體" pitchFamily="65" charset="-120"/>
              </a:rPr>
              <a:t>：包括找出事件發生的機率、風險之等級及其影響；須先確認既有控制機制</a:t>
            </a:r>
            <a:r>
              <a:rPr kumimoji="0" lang="zh-TW" altLang="en-US" sz="1600">
                <a:latin typeface="標楷體" pitchFamily="65" charset="-120"/>
                <a:ea typeface="標楷體" pitchFamily="65" charset="-120"/>
              </a:rPr>
              <a:t>，是既有機制下之</a:t>
            </a:r>
            <a:r>
              <a:rPr kumimoji="0" lang="zh-TW" altLang="zh-TW" sz="1600">
                <a:latin typeface="標楷體" pitchFamily="65" charset="-120"/>
                <a:ea typeface="標楷體" pitchFamily="65" charset="-120"/>
              </a:rPr>
              <a:t>機率等級及影響</a:t>
            </a:r>
          </a:p>
          <a:p>
            <a:pPr marL="365125" indent="-365125"/>
            <a:r>
              <a:rPr kumimoji="0" lang="en-US" altLang="zh-TW" sz="1600">
                <a:latin typeface="標楷體" pitchFamily="65" charset="-120"/>
                <a:ea typeface="標楷體" pitchFamily="65" charset="-120"/>
              </a:rPr>
              <a:t>d</a:t>
            </a:r>
            <a:r>
              <a:rPr kumimoji="0" lang="zh-TW" altLang="zh-TW" sz="1600">
                <a:latin typeface="標楷體" pitchFamily="65" charset="-120"/>
                <a:ea typeface="標楷體" pitchFamily="65" charset="-120"/>
              </a:rPr>
              <a:t>：指與風險基準比較，設定優先順序</a:t>
            </a:r>
          </a:p>
          <a:p>
            <a:pPr marL="365125" indent="-365125"/>
            <a:r>
              <a:rPr kumimoji="0" lang="en-US" altLang="zh-TW" sz="1600">
                <a:latin typeface="標楷體" pitchFamily="65" charset="-120"/>
                <a:ea typeface="標楷體" pitchFamily="65" charset="-120"/>
              </a:rPr>
              <a:t>e</a:t>
            </a:r>
            <a:r>
              <a:rPr kumimoji="0" lang="zh-TW" altLang="zh-TW" sz="1600">
                <a:latin typeface="標楷體" pitchFamily="65" charset="-120"/>
                <a:ea typeface="標楷體" pitchFamily="65" charset="-120"/>
              </a:rPr>
              <a:t>：針對風險對策及處理計畫，包括辨認可行對策、評估與選擇對策，以及執行處理計畫</a:t>
            </a:r>
          </a:p>
        </p:txBody>
      </p:sp>
      <p:sp>
        <p:nvSpPr>
          <p:cNvPr id="15365" name="矩形 435"/>
          <p:cNvSpPr>
            <a:spLocks noChangeArrowheads="1"/>
          </p:cNvSpPr>
          <p:nvPr/>
        </p:nvSpPr>
        <p:spPr bwMode="auto">
          <a:xfrm>
            <a:off x="1331913" y="0"/>
            <a:ext cx="678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4000" b="1">
                <a:solidFill>
                  <a:srgbClr val="CC0066"/>
                </a:solidFill>
                <a:latin typeface="標楷體" pitchFamily="65" charset="-120"/>
                <a:ea typeface="標楷體" pitchFamily="65" charset="-120"/>
              </a:rPr>
              <a:t>典型的風險管理架構</a:t>
            </a:r>
            <a:r>
              <a:rPr lang="en-US" altLang="zh-TW" sz="4000" b="1">
                <a:solidFill>
                  <a:srgbClr val="CC0066"/>
                </a:solidFill>
                <a:latin typeface="標楷體" pitchFamily="65" charset="-120"/>
                <a:ea typeface="標楷體" pitchFamily="65" charset="-120"/>
              </a:rPr>
              <a:t>(</a:t>
            </a:r>
            <a:r>
              <a:rPr lang="zh-TW" altLang="en-US" sz="4000" b="1">
                <a:solidFill>
                  <a:srgbClr val="CC0066"/>
                </a:solidFill>
                <a:latin typeface="標楷體" pitchFamily="65" charset="-120"/>
                <a:ea typeface="標楷體" pitchFamily="65" charset="-120"/>
              </a:rPr>
              <a:t>簡化版</a:t>
            </a:r>
            <a:r>
              <a:rPr lang="en-US" altLang="zh-TW" sz="4000" b="1">
                <a:solidFill>
                  <a:srgbClr val="CC0066"/>
                </a:solidFill>
                <a:latin typeface="標楷體" pitchFamily="65" charset="-120"/>
                <a:ea typeface="標楷體" pitchFamily="65" charset="-120"/>
              </a:rPr>
              <a:t>)</a:t>
            </a:r>
          </a:p>
        </p:txBody>
      </p:sp>
      <p:sp>
        <p:nvSpPr>
          <p:cNvPr id="81926" name="Text Box 6"/>
          <p:cNvSpPr txBox="1">
            <a:spLocks noChangeArrowheads="1"/>
          </p:cNvSpPr>
          <p:nvPr/>
        </p:nvSpPr>
        <p:spPr bwMode="auto">
          <a:xfrm>
            <a:off x="6659563" y="6550025"/>
            <a:ext cx="3243262"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zh-TW" altLang="en-US" sz="1400" dirty="0">
                <a:latin typeface="標楷體" pitchFamily="65" charset="-120"/>
                <a:ea typeface="標楷體" pitchFamily="65" charset="-120"/>
              </a:rPr>
              <a:t>資料來源</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馬秀如教授講義</a:t>
            </a:r>
          </a:p>
        </p:txBody>
      </p:sp>
      <p:sp>
        <p:nvSpPr>
          <p:cNvPr id="2" name="投影片編號版面配置區 1"/>
          <p:cNvSpPr>
            <a:spLocks noGrp="1"/>
          </p:cNvSpPr>
          <p:nvPr>
            <p:ph type="sldNum" sz="quarter" idx="12"/>
          </p:nvPr>
        </p:nvSpPr>
        <p:spPr/>
        <p:txBody>
          <a:bodyPr/>
          <a:lstStyle/>
          <a:p>
            <a:fld id="{A13AFC9A-44ED-4353-B37C-CFC18A3B5BAC}" type="slidenum">
              <a:rPr lang="zh-TW" altLang="en-US" smtClean="0"/>
              <a:t>13</a:t>
            </a:fld>
            <a:endParaRPr lang="zh-TW" altLang="en-US"/>
          </a:p>
        </p:txBody>
      </p:sp>
    </p:spTree>
    <p:extLst>
      <p:ext uri="{BB962C8B-B14F-4D97-AF65-F5344CB8AC3E}">
        <p14:creationId xmlns:p14="http://schemas.microsoft.com/office/powerpoint/2010/main" val="1359510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1042988" y="115888"/>
            <a:ext cx="8229600" cy="866775"/>
          </a:xfrm>
        </p:spPr>
        <p:txBody>
          <a:bodyPr>
            <a:normAutofit fontScale="90000"/>
          </a:bodyPr>
          <a:lstStyle/>
          <a:p>
            <a:pPr eaLnBrk="1" hangingPunct="1">
              <a:defRPr/>
            </a:pPr>
            <a:r>
              <a:rPr lang="zh-TW" altLang="en-US" sz="4400" b="1" dirty="0" smtClean="0">
                <a:solidFill>
                  <a:srgbClr val="CC0066"/>
                </a:solidFill>
                <a:latin typeface="標楷體" pitchFamily="65" charset="-120"/>
                <a:ea typeface="標楷體" pitchFamily="65" charset="-120"/>
              </a:rPr>
              <a:t>內部控制與風險管理之關係</a:t>
            </a:r>
            <a:r>
              <a:rPr lang="en-US" altLang="zh-TW" sz="4400" b="1" dirty="0" smtClean="0">
                <a:solidFill>
                  <a:srgbClr val="CC0066"/>
                </a:solidFill>
                <a:latin typeface="標楷體" pitchFamily="65" charset="-120"/>
                <a:ea typeface="標楷體" pitchFamily="65" charset="-120"/>
              </a:rPr>
              <a:t/>
            </a:r>
            <a:br>
              <a:rPr lang="en-US" altLang="zh-TW" sz="4400" b="1" dirty="0" smtClean="0">
                <a:solidFill>
                  <a:srgbClr val="CC0066"/>
                </a:solidFill>
                <a:latin typeface="標楷體" pitchFamily="65" charset="-120"/>
                <a:ea typeface="標楷體" pitchFamily="65" charset="-120"/>
              </a:rPr>
            </a:br>
            <a:r>
              <a:rPr lang="zh-TW" altLang="en-US" sz="2800" b="1" dirty="0" smtClean="0">
                <a:effectLst>
                  <a:outerShdw blurRad="38100" dist="38100" dir="2700000" algn="tl">
                    <a:srgbClr val="C0C0C0"/>
                  </a:outerShdw>
                </a:effectLst>
                <a:ea typeface="標楷體" pitchFamily="65" charset="-120"/>
              </a:rPr>
              <a:t>─</a:t>
            </a:r>
            <a:r>
              <a:rPr lang="en-US" altLang="zh-TW" sz="2800" b="1" dirty="0" smtClean="0">
                <a:solidFill>
                  <a:srgbClr val="0033CC"/>
                </a:solidFill>
                <a:effectLst>
                  <a:outerShdw blurRad="38100" dist="38100" dir="2700000" algn="tl">
                    <a:srgbClr val="C0C0C0"/>
                  </a:outerShdw>
                </a:effectLst>
                <a:ea typeface="標楷體" pitchFamily="65" charset="-120"/>
              </a:rPr>
              <a:t>2004</a:t>
            </a:r>
            <a:r>
              <a:rPr lang="zh-TW" altLang="en-US" sz="2800" b="1" dirty="0" smtClean="0">
                <a:solidFill>
                  <a:srgbClr val="0033CC"/>
                </a:solidFill>
                <a:effectLst>
                  <a:outerShdw blurRad="38100" dist="38100" dir="2700000" algn="tl">
                    <a:srgbClr val="C0C0C0"/>
                  </a:outerShdw>
                </a:effectLst>
                <a:ea typeface="標楷體" pitchFamily="65" charset="-120"/>
              </a:rPr>
              <a:t>年</a:t>
            </a:r>
            <a:r>
              <a:rPr lang="en-US" altLang="zh-TW" sz="2800" b="1" dirty="0" smtClean="0">
                <a:solidFill>
                  <a:srgbClr val="0033CC"/>
                </a:solidFill>
                <a:effectLst>
                  <a:outerShdw blurRad="38100" dist="38100" dir="2700000" algn="tl">
                    <a:srgbClr val="C0C0C0"/>
                  </a:outerShdw>
                </a:effectLst>
                <a:ea typeface="標楷體" pitchFamily="65" charset="-120"/>
              </a:rPr>
              <a:t>COSO</a:t>
            </a:r>
            <a:r>
              <a:rPr lang="zh-TW" altLang="en-US" sz="2800" b="1" dirty="0" smtClean="0">
                <a:solidFill>
                  <a:srgbClr val="0033CC"/>
                </a:solidFill>
                <a:effectLst>
                  <a:outerShdw blurRad="38100" dist="38100" dir="2700000" algn="tl">
                    <a:srgbClr val="C0C0C0"/>
                  </a:outerShdw>
                </a:effectLst>
                <a:ea typeface="標楷體" pitchFamily="65" charset="-120"/>
              </a:rPr>
              <a:t>「企業風險管理─整合架構」</a:t>
            </a:r>
            <a:endParaRPr lang="zh-TW" altLang="en-US" sz="2800" dirty="0" smtClean="0">
              <a:solidFill>
                <a:srgbClr val="0033CC"/>
              </a:solidFill>
              <a:effectLst>
                <a:outerShdw blurRad="38100" dist="38100" dir="2700000" algn="tl">
                  <a:srgbClr val="C0C0C0"/>
                </a:outerShdw>
              </a:effectLst>
              <a:ea typeface="標楷體" pitchFamily="65" charset="-120"/>
            </a:endParaRPr>
          </a:p>
        </p:txBody>
      </p:sp>
      <p:sp>
        <p:nvSpPr>
          <p:cNvPr id="11267" name="Text Box 7"/>
          <p:cNvSpPr txBox="1">
            <a:spLocks noChangeArrowheads="1"/>
          </p:cNvSpPr>
          <p:nvPr/>
        </p:nvSpPr>
        <p:spPr bwMode="auto">
          <a:xfrm>
            <a:off x="6659563" y="6550025"/>
            <a:ext cx="3595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spcBef>
                <a:spcPct val="50000"/>
              </a:spcBef>
            </a:pPr>
            <a:r>
              <a:rPr lang="zh-TW" altLang="en-US" sz="1400">
                <a:latin typeface="標楷體" pitchFamily="65" charset="-120"/>
                <a:ea typeface="標楷體" pitchFamily="65" charset="-120"/>
              </a:rPr>
              <a:t>資料來源：馬秀如教授講義</a:t>
            </a:r>
            <a:endParaRPr lang="en-US" altLang="zh-TW" sz="1400">
              <a:latin typeface="標楷體" pitchFamily="65" charset="-120"/>
              <a:ea typeface="標楷體" pitchFamily="65" charset="-120"/>
            </a:endParaRPr>
          </a:p>
        </p:txBody>
      </p:sp>
      <p:sp>
        <p:nvSpPr>
          <p:cNvPr id="134149" name="Rectangle 5"/>
          <p:cNvSpPr>
            <a:spLocks noChangeArrowheads="1"/>
          </p:cNvSpPr>
          <p:nvPr/>
        </p:nvSpPr>
        <p:spPr bwMode="auto">
          <a:xfrm>
            <a:off x="250825" y="4724400"/>
            <a:ext cx="8661400" cy="1809750"/>
          </a:xfrm>
          <a:prstGeom prst="rect">
            <a:avLst/>
          </a:prstGeom>
          <a:gradFill rotWithShape="1">
            <a:gsLst>
              <a:gs pos="0">
                <a:srgbClr val="FFC278"/>
              </a:gs>
              <a:gs pos="35001">
                <a:srgbClr val="FFD2A1"/>
              </a:gs>
              <a:gs pos="100000">
                <a:srgbClr val="FFECD7"/>
              </a:gs>
            </a:gsLst>
            <a:lin ang="16200000" scaled="1"/>
          </a:gradFill>
          <a:ln w="9525" algn="ctr">
            <a:solidFill>
              <a:srgbClr val="FF9700"/>
            </a:solidFill>
            <a:miter lim="800000"/>
            <a:headEnd/>
            <a:tailEnd/>
          </a:ln>
          <a:effectLst>
            <a:outerShdw dist="20000" dir="5400000" rotWithShape="0">
              <a:srgbClr val="000000">
                <a:alpha val="37999"/>
              </a:srgbClr>
            </a:outerShdw>
          </a:effectLst>
        </p:spPr>
        <p:txBody>
          <a:bodyPr>
            <a:spAutoFit/>
          </a:bodyPr>
          <a:lstStyle/>
          <a:p>
            <a:pPr marL="261938" indent="-261938" algn="just">
              <a:buClr>
                <a:srgbClr val="CC0000"/>
              </a:buClr>
              <a:buSzPct val="75000"/>
              <a:buFont typeface="Wingdings" pitchFamily="2" charset="2"/>
              <a:buChar char="p"/>
              <a:defRPr/>
            </a:pPr>
            <a:r>
              <a:rPr lang="zh-TW" altLang="en-US" sz="2800" b="1" dirty="0">
                <a:solidFill>
                  <a:srgbClr val="000000"/>
                </a:solidFill>
                <a:latin typeface="標楷體" pitchFamily="65" charset="-120"/>
                <a:ea typeface="標楷體" pitchFamily="65" charset="-120"/>
              </a:rPr>
              <a:t>內部控制包含在風險管理之內，係風險管理不可或缺的一部分。</a:t>
            </a:r>
          </a:p>
          <a:p>
            <a:pPr marL="261938" indent="-261938">
              <a:buClr>
                <a:srgbClr val="CC0000"/>
              </a:buClr>
              <a:buSzPct val="75000"/>
              <a:buFont typeface="Wingdings" pitchFamily="2" charset="2"/>
              <a:buChar char="p"/>
              <a:defRPr/>
            </a:pPr>
            <a:r>
              <a:rPr lang="zh-TW" altLang="en-US" sz="2800" b="1" dirty="0">
                <a:solidFill>
                  <a:srgbClr val="000000"/>
                </a:solidFill>
                <a:latin typeface="標楷體" pitchFamily="65" charset="-120"/>
                <a:ea typeface="標楷體" pitchFamily="65" charset="-120"/>
              </a:rPr>
              <a:t>風險管理自內部控制延伸，其涵蓋的範圍比內部控制廣泛，且著重風險觀念。</a:t>
            </a:r>
          </a:p>
        </p:txBody>
      </p:sp>
      <p:sp>
        <p:nvSpPr>
          <p:cNvPr id="11269" name="Rectangle 2"/>
          <p:cNvSpPr>
            <a:spLocks noRot="1" noChangeArrowheads="1"/>
          </p:cNvSpPr>
          <p:nvPr/>
        </p:nvSpPr>
        <p:spPr bwMode="auto">
          <a:xfrm>
            <a:off x="323850" y="620713"/>
            <a:ext cx="8542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endParaRPr lang="zh-TW" altLang="en-US" sz="4400" b="1">
              <a:solidFill>
                <a:srgbClr val="A50021"/>
              </a:solidFill>
              <a:latin typeface="Arial" pitchFamily="34" charset="0"/>
            </a:endParaRPr>
          </a:p>
        </p:txBody>
      </p:sp>
      <p:pic>
        <p:nvPicPr>
          <p:cNvPr id="11270" name="Picture 6" descr="風險管理與內部控制拷貝"/>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268413"/>
            <a:ext cx="9144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525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dirty="0" smtClean="0">
                <a:solidFill>
                  <a:srgbClr val="FF0000"/>
                </a:solidFill>
                <a:latin typeface="標楷體" pitchFamily="65" charset="-120"/>
                <a:ea typeface="標楷體" pitchFamily="65" charset="-120"/>
              </a:rPr>
              <a:t>風險管理與內部控制之關聯</a:t>
            </a:r>
            <a:endParaRPr lang="zh-TW" altLang="en-US" sz="3600" dirty="0">
              <a:solidFill>
                <a:srgbClr val="FF0000"/>
              </a:solidFill>
              <a:latin typeface="標楷體" pitchFamily="65" charset="-120"/>
              <a:ea typeface="標楷體" pitchFamily="65" charset="-120"/>
            </a:endParaRPr>
          </a:p>
        </p:txBody>
      </p:sp>
      <p:sp>
        <p:nvSpPr>
          <p:cNvPr id="3" name="頁尾版面配置區 2"/>
          <p:cNvSpPr>
            <a:spLocks noGrp="1"/>
          </p:cNvSpPr>
          <p:nvPr>
            <p:ph type="ftr" sz="quarter" idx="11"/>
          </p:nvPr>
        </p:nvSpPr>
        <p:spPr/>
        <p:txBody>
          <a:bodyPr/>
          <a:lstStyle/>
          <a:p>
            <a:r>
              <a:rPr lang="zh-TW" altLang="en-US" smtClean="0"/>
              <a:t>內部控制教育訓練</a:t>
            </a:r>
            <a:endParaRPr lang="zh-TW" altLang="en-US" dirty="0"/>
          </a:p>
        </p:txBody>
      </p:sp>
      <p:sp>
        <p:nvSpPr>
          <p:cNvPr id="4" name="投影片編號版面配置區 3"/>
          <p:cNvSpPr>
            <a:spLocks noGrp="1"/>
          </p:cNvSpPr>
          <p:nvPr>
            <p:ph type="sldNum" sz="quarter" idx="12"/>
          </p:nvPr>
        </p:nvSpPr>
        <p:spPr/>
        <p:txBody>
          <a:bodyPr/>
          <a:lstStyle/>
          <a:p>
            <a:r>
              <a:rPr lang="zh-TW" altLang="en-US" smtClean="0"/>
              <a:t>陳玉梅</a:t>
            </a:r>
            <a:endParaRPr lang="zh-TW" altLang="en-US" dirty="0"/>
          </a:p>
        </p:txBody>
      </p:sp>
      <p:sp>
        <p:nvSpPr>
          <p:cNvPr id="5" name="內容版面配置區 4"/>
          <p:cNvSpPr>
            <a:spLocks noGrp="1"/>
          </p:cNvSpPr>
          <p:nvPr>
            <p:ph sz="quarter" idx="13"/>
          </p:nvPr>
        </p:nvSpPr>
        <p:spPr/>
        <p:txBody>
          <a:bodyPr/>
          <a:lstStyle/>
          <a:p>
            <a:r>
              <a:rPr lang="zh-TW" altLang="en-US" sz="2400" dirty="0" smtClean="0">
                <a:latin typeface="標楷體" panose="03000509000000000000" pitchFamily="65" charset="-120"/>
                <a:ea typeface="標楷體" panose="03000509000000000000" pitchFamily="65" charset="-120"/>
              </a:rPr>
              <a:t>機關</a:t>
            </a:r>
            <a:r>
              <a:rPr lang="zh-TW" altLang="en-US" sz="2400" dirty="0">
                <a:latin typeface="標楷體" panose="03000509000000000000" pitchFamily="65" charset="-120"/>
                <a:ea typeface="標楷體" panose="03000509000000000000" pitchFamily="65" charset="-120"/>
              </a:rPr>
              <a:t>任何業務之推展都可能面臨風險，惟有效做好風險管理，才能合理確保機關目標之達成。內部控制為風險管理之一環，將</a:t>
            </a:r>
            <a:r>
              <a:rPr lang="zh-TW" altLang="en-US" sz="2400" dirty="0">
                <a:solidFill>
                  <a:srgbClr val="7030A0"/>
                </a:solidFill>
                <a:latin typeface="標楷體" panose="03000509000000000000" pitchFamily="65" charset="-120"/>
                <a:ea typeface="標楷體" panose="03000509000000000000" pitchFamily="65" charset="-120"/>
              </a:rPr>
              <a:t>風險管理之部份程序</a:t>
            </a:r>
            <a:r>
              <a:rPr lang="zh-TW" altLang="en-US" sz="2400" dirty="0">
                <a:latin typeface="標楷體" panose="03000509000000000000" pitchFamily="65" charset="-120"/>
                <a:ea typeface="標楷體" panose="03000509000000000000" pitchFamily="65" charset="-120"/>
              </a:rPr>
              <a:t>，運用到</a:t>
            </a:r>
            <a:r>
              <a:rPr lang="zh-TW" altLang="en-US" sz="2400" dirty="0">
                <a:solidFill>
                  <a:srgbClr val="0070C0"/>
                </a:solidFill>
                <a:latin typeface="標楷體" panose="03000509000000000000" pitchFamily="65" charset="-120"/>
                <a:ea typeface="標楷體" panose="03000509000000000000" pitchFamily="65" charset="-120"/>
              </a:rPr>
              <a:t>內部控制</a:t>
            </a:r>
            <a:r>
              <a:rPr lang="zh-TW" altLang="en-US" sz="2400" dirty="0">
                <a:solidFill>
                  <a:srgbClr val="00B050"/>
                </a:solidFill>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透過</a:t>
            </a:r>
            <a:r>
              <a:rPr lang="zh-TW" altLang="en-US" sz="2400" dirty="0">
                <a:solidFill>
                  <a:srgbClr val="FF0000"/>
                </a:solidFill>
                <a:latin typeface="標楷體" panose="03000509000000000000" pitchFamily="65" charset="-120"/>
                <a:ea typeface="標楷體" panose="03000509000000000000" pitchFamily="65" charset="-120"/>
              </a:rPr>
              <a:t>風險辨識、分析及評量</a:t>
            </a:r>
            <a:r>
              <a:rPr lang="zh-TW" altLang="en-US" sz="2400" dirty="0">
                <a:latin typeface="標楷體" panose="03000509000000000000" pitchFamily="65" charset="-120"/>
                <a:ea typeface="標楷體" panose="03000509000000000000" pitchFamily="65" charset="-120"/>
              </a:rPr>
              <a:t>，以</a:t>
            </a:r>
            <a:r>
              <a:rPr lang="zh-TW" altLang="en-US" sz="2400" dirty="0">
                <a:solidFill>
                  <a:srgbClr val="00B050"/>
                </a:solidFill>
                <a:latin typeface="標楷體" panose="03000509000000000000" pitchFamily="65" charset="-120"/>
                <a:ea typeface="標楷體" panose="03000509000000000000" pitchFamily="65" charset="-120"/>
              </a:rPr>
              <a:t>辨識</a:t>
            </a:r>
            <a:r>
              <a:rPr lang="zh-TW" altLang="en-US" sz="2400" dirty="0">
                <a:latin typeface="標楷體" panose="03000509000000000000" pitchFamily="65" charset="-120"/>
                <a:ea typeface="標楷體" panose="03000509000000000000" pitchFamily="65" charset="-120"/>
              </a:rPr>
              <a:t>無法達成目標</a:t>
            </a:r>
            <a:r>
              <a:rPr lang="zh-TW" altLang="en-US" sz="2400" dirty="0">
                <a:solidFill>
                  <a:srgbClr val="00B050"/>
                </a:solidFill>
                <a:latin typeface="標楷體" panose="03000509000000000000" pitchFamily="65" charset="-120"/>
                <a:ea typeface="標楷體" panose="03000509000000000000" pitchFamily="65" charset="-120"/>
              </a:rPr>
              <a:t>之內、外在風險</a:t>
            </a:r>
            <a:r>
              <a:rPr lang="zh-TW" altLang="en-US" sz="2400" dirty="0" smtClean="0">
                <a:solidFill>
                  <a:srgbClr val="00B050"/>
                </a:solidFill>
                <a:latin typeface="標楷體" panose="03000509000000000000" pitchFamily="65" charset="-120"/>
                <a:ea typeface="標楷體" panose="03000509000000000000" pitchFamily="65" charset="-120"/>
              </a:rPr>
              <a:t>因素</a:t>
            </a:r>
            <a:r>
              <a:rPr lang="zh-TW" altLang="en-US" sz="2400" dirty="0" smtClean="0">
                <a:latin typeface="標楷體" panose="03000509000000000000" pitchFamily="65" charset="-120"/>
                <a:ea typeface="標楷體" panose="03000509000000000000" pitchFamily="65" charset="-120"/>
              </a:rPr>
              <a:t>及評量風險程度後，據以決定應採取之控管措施。</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辦理風險評估，分析風險的影響程度及發生之可能後，再依風險值及</a:t>
            </a:r>
            <a:r>
              <a:rPr lang="zh-TW" altLang="en-US" sz="2400" dirty="0">
                <a:latin typeface="標楷體" panose="03000509000000000000" pitchFamily="65" charset="-120"/>
                <a:ea typeface="標楷體" panose="03000509000000000000" pitchFamily="65" charset="-120"/>
              </a:rPr>
              <a:t>風險</a:t>
            </a:r>
            <a:r>
              <a:rPr lang="zh-TW" altLang="en-US" sz="2400" dirty="0" smtClean="0">
                <a:latin typeface="標楷體" panose="03000509000000000000" pitchFamily="65" charset="-120"/>
                <a:ea typeface="標楷體" panose="03000509000000000000" pitchFamily="65" charset="-120"/>
              </a:rPr>
              <a:t>可容忍度，據以擇定應進行風險處理之業務項目。</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審視所有業管業務，優先選定具有</a:t>
            </a:r>
            <a:r>
              <a:rPr lang="zh-TW" altLang="en-US" sz="2400" dirty="0" smtClean="0">
                <a:solidFill>
                  <a:srgbClr val="7030A0"/>
                </a:solidFill>
                <a:latin typeface="標楷體" panose="03000509000000000000" pitchFamily="65" charset="-120"/>
                <a:ea typeface="標楷體" panose="03000509000000000000" pitchFamily="65" charset="-120"/>
              </a:rPr>
              <a:t>重要性</a:t>
            </a:r>
            <a:r>
              <a:rPr lang="zh-TW" altLang="en-US" sz="2400" dirty="0" smtClean="0">
                <a:latin typeface="標楷體" panose="03000509000000000000" pitchFamily="65" charset="-120"/>
                <a:ea typeface="標楷體" panose="03000509000000000000" pitchFamily="65" charset="-120"/>
              </a:rPr>
              <a:t>、</a:t>
            </a:r>
            <a:r>
              <a:rPr lang="zh-TW" altLang="en-US" sz="2400" dirty="0" smtClean="0">
                <a:solidFill>
                  <a:srgbClr val="FF0000"/>
                </a:solidFill>
                <a:latin typeface="標楷體" panose="03000509000000000000" pitchFamily="65" charset="-120"/>
                <a:ea typeface="標楷體" panose="03000509000000000000" pitchFamily="65" charset="-120"/>
              </a:rPr>
              <a:t>風險性</a:t>
            </a:r>
            <a:r>
              <a:rPr lang="zh-TW" altLang="en-US" sz="2400" dirty="0" smtClean="0">
                <a:latin typeface="標楷體" panose="03000509000000000000" pitchFamily="65" charset="-120"/>
                <a:ea typeface="標楷體" panose="03000509000000000000" pitchFamily="65" charset="-120"/>
              </a:rPr>
              <a:t>的業務項目，逐步納入內部控制制度。</a:t>
            </a:r>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263517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2"/>
            <a:ext cx="8229600" cy="4525963"/>
          </a:xfrm>
        </p:spPr>
        <p:txBody>
          <a:bodyPr>
            <a:normAutofit/>
          </a:bodyPr>
          <a:lstStyle/>
          <a:p>
            <a:pPr marL="0" indent="0">
              <a:buNone/>
            </a:pPr>
            <a:endParaRPr lang="en-US" altLang="zh-TW" sz="40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endParaRPr>
          </a:p>
          <a:p>
            <a:pPr marL="0" indent="0">
              <a:buNone/>
            </a:pPr>
            <a:endParaRPr lang="en-US" altLang="zh-TW" sz="40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a:p>
            <a:pPr marL="0" indent="0" algn="ctr">
              <a:buNone/>
            </a:pPr>
            <a:r>
              <a:rPr lang="zh-TW" altLang="en-US" sz="40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風險評估</a:t>
            </a:r>
            <a:endParaRPr lang="zh-TW" altLang="en-US" sz="40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Tree>
    <p:extLst>
      <p:ext uri="{BB962C8B-B14F-4D97-AF65-F5344CB8AC3E}">
        <p14:creationId xmlns:p14="http://schemas.microsoft.com/office/powerpoint/2010/main" val="130738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1907704" y="836713"/>
            <a:ext cx="2254099" cy="768888"/>
            <a:chOff x="102433" y="41706"/>
            <a:chExt cx="3683389" cy="1353563"/>
          </a:xfrm>
        </p:grpSpPr>
        <p:sp>
          <p:nvSpPr>
            <p:cNvPr id="7" name="圓角矩形 6"/>
            <p:cNvSpPr/>
            <p:nvPr/>
          </p:nvSpPr>
          <p:spPr>
            <a:xfrm>
              <a:off x="102433" y="41706"/>
              <a:ext cx="3683389" cy="1353563"/>
            </a:xfrm>
            <a:prstGeom prst="roundRect">
              <a:avLst>
                <a:gd name="adj" fmla="val 10000"/>
              </a:avLst>
            </a:prstGeom>
            <a:solidFill>
              <a:srgbClr val="00B050"/>
            </a:solidFill>
          </p:spPr>
          <p:style>
            <a:lnRef idx="3">
              <a:schemeClr val="lt1"/>
            </a:lnRef>
            <a:fillRef idx="1">
              <a:schemeClr val="accent2"/>
            </a:fillRef>
            <a:effectRef idx="1">
              <a:schemeClr val="accent2"/>
            </a:effectRef>
            <a:fontRef idx="minor">
              <a:schemeClr val="lt1"/>
            </a:fontRef>
          </p:style>
        </p:sp>
        <p:sp>
          <p:nvSpPr>
            <p:cNvPr id="8" name="圓角矩形 4"/>
            <p:cNvSpPr/>
            <p:nvPr/>
          </p:nvSpPr>
          <p:spPr>
            <a:xfrm>
              <a:off x="143274" y="82546"/>
              <a:ext cx="3636852" cy="13127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000" b="1" kern="1200" dirty="0" smtClean="0">
                  <a:solidFill>
                    <a:srgbClr val="FF00FF"/>
                  </a:solidFill>
                  <a:latin typeface="標楷體" pitchFamily="65" charset="-120"/>
                  <a:ea typeface="標楷體" pitchFamily="65" charset="-120"/>
                </a:rPr>
                <a:t>確認目標及決定風險容忍度</a:t>
              </a:r>
              <a:endParaRPr lang="zh-TW" altLang="en-US" sz="2000" b="1" kern="1200" dirty="0">
                <a:solidFill>
                  <a:srgbClr val="FF00FF"/>
                </a:solidFill>
                <a:latin typeface="標楷體" pitchFamily="65" charset="-120"/>
                <a:ea typeface="標楷體" pitchFamily="65" charset="-120"/>
              </a:endParaRPr>
            </a:p>
          </p:txBody>
        </p:sp>
      </p:grpSp>
      <p:grpSp>
        <p:nvGrpSpPr>
          <p:cNvPr id="9" name="群組 8"/>
          <p:cNvGrpSpPr/>
          <p:nvPr/>
        </p:nvGrpSpPr>
        <p:grpSpPr>
          <a:xfrm>
            <a:off x="2483768" y="1862852"/>
            <a:ext cx="3927079" cy="936104"/>
            <a:chOff x="102433" y="44291"/>
            <a:chExt cx="2720379" cy="1480815"/>
          </a:xfrm>
        </p:grpSpPr>
        <p:sp>
          <p:nvSpPr>
            <p:cNvPr id="10" name="圓角矩形 9"/>
            <p:cNvSpPr/>
            <p:nvPr/>
          </p:nvSpPr>
          <p:spPr>
            <a:xfrm>
              <a:off x="102433" y="44291"/>
              <a:ext cx="2720379" cy="1480815"/>
            </a:xfrm>
            <a:prstGeom prst="roundRect">
              <a:avLst>
                <a:gd name="adj" fmla="val 10000"/>
              </a:avLst>
            </a:prstGeom>
            <a:solidFill>
              <a:srgbClr val="66FFFF"/>
            </a:solidFill>
          </p:spPr>
          <p:style>
            <a:lnRef idx="3">
              <a:schemeClr val="lt1"/>
            </a:lnRef>
            <a:fillRef idx="1">
              <a:schemeClr val="accent2"/>
            </a:fillRef>
            <a:effectRef idx="1">
              <a:schemeClr val="accent2"/>
            </a:effectRef>
            <a:fontRef idx="minor">
              <a:schemeClr val="lt1"/>
            </a:fontRef>
          </p:style>
        </p:sp>
        <p:sp>
          <p:nvSpPr>
            <p:cNvPr id="11" name="圓角矩形 4"/>
            <p:cNvSpPr/>
            <p:nvPr/>
          </p:nvSpPr>
          <p:spPr>
            <a:xfrm>
              <a:off x="145805" y="87663"/>
              <a:ext cx="2677007" cy="1394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smtClean="0">
                  <a:solidFill>
                    <a:srgbClr val="0000FF"/>
                  </a:solidFill>
                  <a:latin typeface="標楷體" pitchFamily="65" charset="-120"/>
                  <a:ea typeface="標楷體" pitchFamily="65" charset="-120"/>
                </a:rPr>
                <a:t>風險辨識</a:t>
              </a:r>
              <a:endParaRPr lang="en-US" altLang="zh-TW" sz="2400" b="1" kern="1200" dirty="0" smtClean="0">
                <a:solidFill>
                  <a:srgbClr val="0000FF"/>
                </a:solidFill>
                <a:latin typeface="標楷體" pitchFamily="65" charset="-120"/>
                <a:ea typeface="標楷體" pitchFamily="65" charset="-120"/>
              </a:endParaRPr>
            </a:p>
            <a:p>
              <a:pPr lvl="0" defTabSz="1066800">
                <a:lnSpc>
                  <a:spcPct val="90000"/>
                </a:lnSpc>
                <a:spcBef>
                  <a:spcPct val="0"/>
                </a:spcBef>
              </a:pPr>
              <a:r>
                <a:rPr lang="zh-TW" altLang="zh-TW" sz="1800" b="1" kern="1200" dirty="0" smtClean="0">
                  <a:solidFill>
                    <a:srgbClr val="0000FF"/>
                  </a:solidFill>
                  <a:latin typeface="標楷體" pitchFamily="65" charset="-120"/>
                  <a:ea typeface="標楷體" pitchFamily="65" charset="-120"/>
                </a:rPr>
                <a:t>發掘可能影響整體與作業層級目標無法達成之內、外在風險因素</a:t>
              </a:r>
              <a:r>
                <a:rPr lang="zh-TW" altLang="en-US" sz="1800" b="1" kern="1200" dirty="0" smtClean="0">
                  <a:solidFill>
                    <a:srgbClr val="0000FF"/>
                  </a:solidFill>
                  <a:latin typeface="標楷體" pitchFamily="65" charset="-120"/>
                  <a:ea typeface="標楷體" pitchFamily="65" charset="-120"/>
                </a:rPr>
                <a:t>。</a:t>
              </a:r>
              <a:endParaRPr lang="zh-TW" altLang="en-US" sz="1800" b="1" kern="1200" dirty="0">
                <a:solidFill>
                  <a:srgbClr val="0000FF"/>
                </a:solidFill>
                <a:latin typeface="標楷體" pitchFamily="65" charset="-120"/>
                <a:ea typeface="標楷體" pitchFamily="65" charset="-120"/>
              </a:endParaRPr>
            </a:p>
          </p:txBody>
        </p:sp>
      </p:grpSp>
      <p:grpSp>
        <p:nvGrpSpPr>
          <p:cNvPr id="12" name="群組 11"/>
          <p:cNvGrpSpPr/>
          <p:nvPr/>
        </p:nvGrpSpPr>
        <p:grpSpPr>
          <a:xfrm>
            <a:off x="3343144" y="3071937"/>
            <a:ext cx="3528392" cy="954320"/>
            <a:chOff x="1177363" y="1877247"/>
            <a:chExt cx="4354684" cy="1327862"/>
          </a:xfrm>
        </p:grpSpPr>
        <p:sp>
          <p:nvSpPr>
            <p:cNvPr id="13" name="六邊形 12"/>
            <p:cNvSpPr/>
            <p:nvPr/>
          </p:nvSpPr>
          <p:spPr>
            <a:xfrm>
              <a:off x="1177363" y="1877247"/>
              <a:ext cx="4354684" cy="1327862"/>
            </a:xfrm>
            <a:prstGeom prst="hexagon">
              <a:avLst/>
            </a:prstGeom>
          </p:spPr>
          <p:style>
            <a:lnRef idx="3">
              <a:schemeClr val="lt1"/>
            </a:lnRef>
            <a:fillRef idx="1">
              <a:schemeClr val="accent4"/>
            </a:fillRef>
            <a:effectRef idx="1">
              <a:schemeClr val="accent4"/>
            </a:effectRef>
            <a:fontRef idx="minor">
              <a:schemeClr val="lt1"/>
            </a:fontRef>
          </p:style>
        </p:sp>
        <p:sp>
          <p:nvSpPr>
            <p:cNvPr id="14" name="六邊形 4"/>
            <p:cNvSpPr/>
            <p:nvPr/>
          </p:nvSpPr>
          <p:spPr>
            <a:xfrm>
              <a:off x="1561448" y="2032684"/>
              <a:ext cx="3792856" cy="10169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smtClean="0">
                  <a:solidFill>
                    <a:srgbClr val="FF0000"/>
                  </a:solidFill>
                  <a:latin typeface="標楷體" pitchFamily="65" charset="-120"/>
                  <a:ea typeface="標楷體" pitchFamily="65" charset="-120"/>
                </a:rPr>
                <a:t>風險分析</a:t>
              </a:r>
              <a:endParaRPr lang="en-US" altLang="zh-TW" sz="2400" b="1" kern="1200" dirty="0" smtClean="0">
                <a:solidFill>
                  <a:srgbClr val="FF0000"/>
                </a:solidFill>
                <a:latin typeface="標楷體" pitchFamily="65" charset="-120"/>
                <a:ea typeface="標楷體" pitchFamily="65" charset="-120"/>
              </a:endParaRPr>
            </a:p>
            <a:p>
              <a:pPr lvl="0" algn="ctr" defTabSz="1066800">
                <a:lnSpc>
                  <a:spcPct val="90000"/>
                </a:lnSpc>
                <a:spcBef>
                  <a:spcPct val="0"/>
                </a:spcBef>
                <a:spcAft>
                  <a:spcPct val="35000"/>
                </a:spcAft>
              </a:pPr>
              <a:r>
                <a:rPr lang="zh-TW" altLang="en-US" sz="1800" b="1" kern="1200" dirty="0" smtClean="0">
                  <a:solidFill>
                    <a:schemeClr val="tx1"/>
                  </a:solidFill>
                  <a:latin typeface="標楷體" pitchFamily="65" charset="-120"/>
                  <a:ea typeface="標楷體" pitchFamily="65" charset="-120"/>
                </a:rPr>
                <a:t>「影響程度之敍述分類表」、「發生機率之敍述分類表」</a:t>
              </a:r>
              <a:endParaRPr lang="zh-TW" altLang="en-US" sz="1800" b="1" kern="1200" dirty="0">
                <a:solidFill>
                  <a:schemeClr val="tx1"/>
                </a:solidFill>
                <a:latin typeface="標楷體" pitchFamily="65" charset="-120"/>
                <a:ea typeface="標楷體" pitchFamily="65" charset="-120"/>
              </a:endParaRPr>
            </a:p>
          </p:txBody>
        </p:sp>
      </p:grpSp>
      <p:grpSp>
        <p:nvGrpSpPr>
          <p:cNvPr id="15" name="群組 14"/>
          <p:cNvGrpSpPr/>
          <p:nvPr/>
        </p:nvGrpSpPr>
        <p:grpSpPr>
          <a:xfrm>
            <a:off x="3851920" y="4259994"/>
            <a:ext cx="4132426" cy="832366"/>
            <a:chOff x="2757802" y="3855930"/>
            <a:chExt cx="4132426" cy="832366"/>
          </a:xfrm>
        </p:grpSpPr>
        <p:sp>
          <p:nvSpPr>
            <p:cNvPr id="16" name="流程圖: 決策 15"/>
            <p:cNvSpPr/>
            <p:nvPr/>
          </p:nvSpPr>
          <p:spPr>
            <a:xfrm>
              <a:off x="2757802" y="3855930"/>
              <a:ext cx="4132426" cy="832366"/>
            </a:xfrm>
            <a:prstGeom prst="flowChartDecision">
              <a:avLst/>
            </a:prstGeom>
            <a:solidFill>
              <a:srgbClr val="FF9933"/>
            </a:solidFill>
          </p:spPr>
          <p:style>
            <a:lnRef idx="3">
              <a:schemeClr val="lt1"/>
            </a:lnRef>
            <a:fillRef idx="1">
              <a:schemeClr val="accent2"/>
            </a:fillRef>
            <a:effectRef idx="1">
              <a:schemeClr val="accent2"/>
            </a:effectRef>
            <a:fontRef idx="minor">
              <a:schemeClr val="lt1"/>
            </a:fontRef>
          </p:style>
        </p:sp>
        <p:sp>
          <p:nvSpPr>
            <p:cNvPr id="17" name="流程圖: 決策 4"/>
            <p:cNvSpPr/>
            <p:nvPr/>
          </p:nvSpPr>
          <p:spPr>
            <a:xfrm>
              <a:off x="2782181" y="3880309"/>
              <a:ext cx="4108047" cy="7836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l" defTabSz="1733550">
                <a:lnSpc>
                  <a:spcPct val="90000"/>
                </a:lnSpc>
                <a:spcBef>
                  <a:spcPct val="0"/>
                </a:spcBef>
                <a:spcAft>
                  <a:spcPts val="0"/>
                </a:spcAft>
              </a:pPr>
              <a:r>
                <a:rPr lang="zh-TW" altLang="en-US" sz="3900" kern="1200" dirty="0" smtClean="0">
                  <a:latin typeface="標楷體" pitchFamily="65" charset="-120"/>
                  <a:ea typeface="標楷體" pitchFamily="65" charset="-120"/>
                </a:rPr>
                <a:t>     </a:t>
              </a:r>
              <a:r>
                <a:rPr lang="zh-TW" altLang="en-US" sz="2000" b="1" kern="1200" dirty="0" smtClean="0">
                  <a:solidFill>
                    <a:srgbClr val="0000FF"/>
                  </a:solidFill>
                  <a:latin typeface="標楷體" pitchFamily="65" charset="-120"/>
                  <a:ea typeface="標楷體" pitchFamily="65" charset="-120"/>
                </a:rPr>
                <a:t>風險評量</a:t>
              </a:r>
              <a:endParaRPr lang="en-US" altLang="zh-TW" sz="2000" b="1" kern="1200" dirty="0" smtClean="0">
                <a:solidFill>
                  <a:srgbClr val="0000FF"/>
                </a:solidFill>
                <a:latin typeface="標楷體" pitchFamily="65" charset="-120"/>
                <a:ea typeface="標楷體" pitchFamily="65" charset="-120"/>
              </a:endParaRPr>
            </a:p>
            <a:p>
              <a:pPr marL="1252538" lvl="0" indent="-1252538" algn="ctr" defTabSz="1733550">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rPr>
                <a:t>       </a:t>
              </a:r>
              <a:r>
                <a:rPr lang="zh-TW" altLang="en-US" sz="1600" b="1" kern="1200" dirty="0" smtClean="0">
                  <a:solidFill>
                    <a:srgbClr val="0000FF"/>
                  </a:solidFill>
                  <a:latin typeface="標楷體" pitchFamily="65" charset="-120"/>
                  <a:ea typeface="標楷體" pitchFamily="65" charset="-120"/>
                </a:rPr>
                <a:t>風險值</a:t>
              </a:r>
              <a:r>
                <a:rPr lang="en-US" altLang="zh-TW" sz="1600" b="1" kern="1200" dirty="0" smtClean="0">
                  <a:solidFill>
                    <a:srgbClr val="0000FF"/>
                  </a:solidFill>
                  <a:latin typeface="標楷體" pitchFamily="65" charset="-120"/>
                  <a:ea typeface="標楷體" pitchFamily="65" charset="-120"/>
                </a:rPr>
                <a:t>=</a:t>
              </a:r>
              <a:r>
                <a:rPr lang="zh-TW" altLang="en-US" sz="1600" b="1" kern="1200" dirty="0" smtClean="0">
                  <a:solidFill>
                    <a:srgbClr val="0000FF"/>
                  </a:solidFill>
                  <a:latin typeface="標楷體" pitchFamily="65" charset="-120"/>
                  <a:ea typeface="標楷體" pitchFamily="65" charset="-120"/>
                </a:rPr>
                <a:t>影響程度等級*發生機率等級</a:t>
              </a:r>
              <a:endParaRPr lang="zh-TW" altLang="en-US" sz="1600" b="1" kern="1200" dirty="0">
                <a:solidFill>
                  <a:srgbClr val="0000FF"/>
                </a:solidFill>
                <a:latin typeface="標楷體" pitchFamily="65" charset="-120"/>
                <a:ea typeface="標楷體" pitchFamily="65" charset="-120"/>
              </a:endParaRPr>
            </a:p>
          </p:txBody>
        </p:sp>
      </p:grpSp>
      <p:grpSp>
        <p:nvGrpSpPr>
          <p:cNvPr id="18" name="群組 17"/>
          <p:cNvGrpSpPr/>
          <p:nvPr/>
        </p:nvGrpSpPr>
        <p:grpSpPr>
          <a:xfrm>
            <a:off x="5733733" y="5396415"/>
            <a:ext cx="2250613" cy="792088"/>
            <a:chOff x="102433" y="41706"/>
            <a:chExt cx="3677693" cy="1394405"/>
          </a:xfrm>
        </p:grpSpPr>
        <p:sp>
          <p:nvSpPr>
            <p:cNvPr id="19" name="圓角矩形 18"/>
            <p:cNvSpPr/>
            <p:nvPr/>
          </p:nvSpPr>
          <p:spPr>
            <a:xfrm>
              <a:off x="102433" y="41706"/>
              <a:ext cx="3677693" cy="1394405"/>
            </a:xfrm>
            <a:prstGeom prst="roundRect">
              <a:avLst>
                <a:gd name="adj" fmla="val 10000"/>
              </a:avLst>
            </a:prstGeom>
            <a:solidFill>
              <a:srgbClr val="FF00FF">
                <a:alpha val="33000"/>
              </a:srgbClr>
            </a:solidFill>
          </p:spPr>
          <p:style>
            <a:lnRef idx="3">
              <a:schemeClr val="lt1"/>
            </a:lnRef>
            <a:fillRef idx="1">
              <a:schemeClr val="accent2"/>
            </a:fillRef>
            <a:effectRef idx="1">
              <a:schemeClr val="accent2"/>
            </a:effectRef>
            <a:fontRef idx="minor">
              <a:schemeClr val="lt1"/>
            </a:fontRef>
          </p:style>
        </p:sp>
        <p:sp>
          <p:nvSpPr>
            <p:cNvPr id="20" name="圓角矩形 4"/>
            <p:cNvSpPr/>
            <p:nvPr/>
          </p:nvSpPr>
          <p:spPr>
            <a:xfrm>
              <a:off x="143274" y="82546"/>
              <a:ext cx="3636852" cy="13127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000" b="1" kern="1200" dirty="0" smtClean="0">
                  <a:solidFill>
                    <a:srgbClr val="0000FF"/>
                  </a:solidFill>
                  <a:latin typeface="標楷體" pitchFamily="65" charset="-120"/>
                  <a:ea typeface="標楷體" pitchFamily="65" charset="-120"/>
                </a:rPr>
                <a:t>風險滾推</a:t>
              </a:r>
              <a:endParaRPr lang="zh-TW" altLang="en-US" sz="2000" b="1" kern="1200" dirty="0">
                <a:solidFill>
                  <a:srgbClr val="0000FF"/>
                </a:solidFill>
                <a:latin typeface="標楷體" pitchFamily="65" charset="-120"/>
                <a:ea typeface="標楷體" pitchFamily="65" charset="-120"/>
              </a:endParaRPr>
            </a:p>
          </p:txBody>
        </p:sp>
      </p:grpSp>
      <p:sp>
        <p:nvSpPr>
          <p:cNvPr id="21" name="向下箭號 20"/>
          <p:cNvSpPr/>
          <p:nvPr/>
        </p:nvSpPr>
        <p:spPr>
          <a:xfrm>
            <a:off x="3045507" y="1605601"/>
            <a:ext cx="541555" cy="527255"/>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下箭號 21"/>
          <p:cNvSpPr/>
          <p:nvPr/>
        </p:nvSpPr>
        <p:spPr>
          <a:xfrm>
            <a:off x="3876299" y="2798956"/>
            <a:ext cx="571008" cy="414020"/>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下箭號 22"/>
          <p:cNvSpPr/>
          <p:nvPr/>
        </p:nvSpPr>
        <p:spPr>
          <a:xfrm>
            <a:off x="4478613" y="4077072"/>
            <a:ext cx="645034" cy="560199"/>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下箭號 24"/>
          <p:cNvSpPr/>
          <p:nvPr/>
        </p:nvSpPr>
        <p:spPr>
          <a:xfrm>
            <a:off x="5758726" y="5053454"/>
            <a:ext cx="541466" cy="535786"/>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上-下雙向箭號 6"/>
          <p:cNvSpPr>
            <a:spLocks noChangeArrowheads="1"/>
          </p:cNvSpPr>
          <p:nvPr/>
        </p:nvSpPr>
        <p:spPr bwMode="auto">
          <a:xfrm>
            <a:off x="395536" y="1341438"/>
            <a:ext cx="1103064" cy="4286250"/>
          </a:xfrm>
          <a:prstGeom prst="upDownArrow">
            <a:avLst>
              <a:gd name="adj1" fmla="val 50000"/>
              <a:gd name="adj2" fmla="val 54152"/>
            </a:avLst>
          </a:prstGeom>
          <a:solidFill>
            <a:srgbClr val="FFCCFF"/>
          </a:solidFill>
          <a:ln w="25400" algn="ctr">
            <a:solidFill>
              <a:srgbClr val="BC6F00"/>
            </a:solidFill>
            <a:miter lim="800000"/>
            <a:headEnd/>
            <a:tailEnd/>
          </a:ln>
        </p:spPr>
        <p:txBody>
          <a:bodyPr anchor="ctr"/>
          <a:lstStyle/>
          <a:p>
            <a:pPr algn="ctr"/>
            <a:r>
              <a:rPr lang="zh-TW" altLang="en-US" sz="4000" dirty="0">
                <a:latin typeface="Times New Roman" pitchFamily="18" charset="0"/>
                <a:ea typeface="標楷體" pitchFamily="65" charset="-120"/>
              </a:rPr>
              <a:t>風</a:t>
            </a:r>
            <a:endParaRPr lang="en-US" altLang="zh-TW" sz="4000" dirty="0">
              <a:latin typeface="Times New Roman" pitchFamily="18" charset="0"/>
              <a:ea typeface="標楷體" pitchFamily="65" charset="-120"/>
            </a:endParaRPr>
          </a:p>
          <a:p>
            <a:pPr algn="ctr"/>
            <a:r>
              <a:rPr lang="zh-TW" altLang="en-US" sz="4000" dirty="0">
                <a:latin typeface="Times New Roman" pitchFamily="18" charset="0"/>
                <a:ea typeface="標楷體" pitchFamily="65" charset="-120"/>
              </a:rPr>
              <a:t>險</a:t>
            </a:r>
            <a:endParaRPr lang="en-US" altLang="zh-TW" sz="4000" dirty="0">
              <a:latin typeface="Times New Roman" pitchFamily="18" charset="0"/>
              <a:ea typeface="標楷體" pitchFamily="65" charset="-120"/>
            </a:endParaRPr>
          </a:p>
          <a:p>
            <a:pPr algn="ctr"/>
            <a:r>
              <a:rPr lang="zh-TW" altLang="en-US" sz="4000" dirty="0">
                <a:latin typeface="Times New Roman" pitchFamily="18" charset="0"/>
                <a:ea typeface="標楷體" pitchFamily="65" charset="-120"/>
              </a:rPr>
              <a:t>評</a:t>
            </a:r>
            <a:endParaRPr lang="en-US" altLang="zh-TW" sz="4000" dirty="0">
              <a:latin typeface="Times New Roman" pitchFamily="18" charset="0"/>
              <a:ea typeface="標楷體" pitchFamily="65" charset="-120"/>
            </a:endParaRPr>
          </a:p>
          <a:p>
            <a:pPr algn="ctr"/>
            <a:r>
              <a:rPr lang="zh-TW" altLang="en-US" sz="4000" dirty="0" smtClean="0">
                <a:latin typeface="Times New Roman" pitchFamily="18" charset="0"/>
                <a:ea typeface="標楷體" pitchFamily="65" charset="-120"/>
              </a:rPr>
              <a:t>估程序</a:t>
            </a:r>
            <a:endParaRPr lang="zh-TW" altLang="en-US" sz="4000" dirty="0">
              <a:latin typeface="Times New Roman" pitchFamily="18" charset="0"/>
              <a:ea typeface="標楷體" pitchFamily="65" charset="-120"/>
            </a:endParaRPr>
          </a:p>
        </p:txBody>
      </p:sp>
      <p:sp>
        <p:nvSpPr>
          <p:cNvPr id="27" name="矩形 435"/>
          <p:cNvSpPr>
            <a:spLocks noChangeArrowheads="1"/>
          </p:cNvSpPr>
          <p:nvPr/>
        </p:nvSpPr>
        <p:spPr bwMode="auto">
          <a:xfrm>
            <a:off x="224458" y="188913"/>
            <a:ext cx="5113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4000" b="1" dirty="0">
                <a:solidFill>
                  <a:srgbClr val="CC0066"/>
                </a:solidFill>
                <a:latin typeface="標楷體" pitchFamily="65" charset="-120"/>
                <a:ea typeface="標楷體" pitchFamily="65" charset="-120"/>
              </a:rPr>
              <a:t>風險</a:t>
            </a:r>
            <a:r>
              <a:rPr lang="zh-TW" altLang="en-US" sz="4000" b="1" dirty="0" smtClean="0">
                <a:solidFill>
                  <a:srgbClr val="CC0066"/>
                </a:solidFill>
                <a:latin typeface="標楷體" pitchFamily="65" charset="-120"/>
                <a:ea typeface="標楷體" pitchFamily="65" charset="-120"/>
              </a:rPr>
              <a:t>評估程序</a:t>
            </a:r>
            <a:endParaRPr lang="en-US" altLang="zh-TW" sz="4000" b="1" dirty="0">
              <a:solidFill>
                <a:srgbClr val="CC0066"/>
              </a:solidFill>
              <a:latin typeface="標楷體" pitchFamily="65" charset="-120"/>
              <a:ea typeface="標楷體" pitchFamily="65" charset="-120"/>
            </a:endParaRPr>
          </a:p>
        </p:txBody>
      </p:sp>
    </p:spTree>
    <p:extLst>
      <p:ext uri="{BB962C8B-B14F-4D97-AF65-F5344CB8AC3E}">
        <p14:creationId xmlns:p14="http://schemas.microsoft.com/office/powerpoint/2010/main" val="37617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確認目標及決定風險容忍</a:t>
            </a:r>
            <a:r>
              <a:rPr lang="zh-TW" altLang="en-US" dirty="0" smtClean="0"/>
              <a:t>度</a:t>
            </a:r>
            <a:endParaRPr lang="zh-TW" altLang="en-US" dirty="0"/>
          </a:p>
        </p:txBody>
      </p:sp>
      <p:sp>
        <p:nvSpPr>
          <p:cNvPr id="3" name="內容版面配置區 2"/>
          <p:cNvSpPr>
            <a:spLocks noGrp="1"/>
          </p:cNvSpPr>
          <p:nvPr>
            <p:ph idx="1"/>
          </p:nvPr>
        </p:nvSpPr>
        <p:spPr/>
        <p:txBody>
          <a:bodyPr/>
          <a:lstStyle/>
          <a:p>
            <a:pPr>
              <a:buFont typeface="Wingdings" panose="05000000000000000000" pitchFamily="2" charset="2"/>
              <a:buChar char="p"/>
            </a:pPr>
            <a:r>
              <a:rPr lang="zh-TW" altLang="en-US" dirty="0" smtClean="0"/>
              <a:t>由上而下確認整體與</a:t>
            </a:r>
            <a:r>
              <a:rPr lang="zh-TW" altLang="en-US" dirty="0"/>
              <a:t>作業層級</a:t>
            </a:r>
            <a:r>
              <a:rPr lang="zh-TW" altLang="en-US" dirty="0" smtClean="0"/>
              <a:t>目標</a:t>
            </a:r>
            <a:r>
              <a:rPr lang="zh-TW" altLang="en-US" dirty="0"/>
              <a:t>，</a:t>
            </a:r>
            <a:r>
              <a:rPr lang="zh-TW" altLang="en-US" dirty="0" smtClean="0"/>
              <a:t>以確保合理達成內部控制四項主要目標。</a:t>
            </a:r>
            <a:endParaRPr lang="en-US" altLang="zh-TW" dirty="0" smtClean="0"/>
          </a:p>
          <a:p>
            <a:pPr marL="709613">
              <a:buFont typeface="Wingdings" panose="05000000000000000000" pitchFamily="2" charset="2"/>
              <a:buChar char="n"/>
            </a:pPr>
            <a:r>
              <a:rPr lang="zh-TW" altLang="en-US" sz="2800" dirty="0" smtClean="0"/>
              <a:t>各</a:t>
            </a:r>
            <a:r>
              <a:rPr lang="zh-TW" altLang="en-US" sz="2800" dirty="0"/>
              <a:t>機關組織架構調整或業務增減變動時，應一併檢視修正整體</a:t>
            </a:r>
            <a:r>
              <a:rPr lang="zh-TW" altLang="en-US" sz="2800" dirty="0" smtClean="0"/>
              <a:t>與作業</a:t>
            </a:r>
            <a:r>
              <a:rPr lang="zh-TW" altLang="en-US" sz="2800" dirty="0"/>
              <a:t>層級</a:t>
            </a:r>
            <a:r>
              <a:rPr lang="zh-TW" altLang="en-US" sz="2800" dirty="0" smtClean="0"/>
              <a:t>目標。</a:t>
            </a:r>
            <a:endParaRPr lang="en-US" altLang="zh-TW" sz="2800" dirty="0" smtClean="0"/>
          </a:p>
          <a:p>
            <a:pPr marL="709613">
              <a:buFont typeface="Wingdings" panose="05000000000000000000" pitchFamily="2" charset="2"/>
              <a:buChar char="n"/>
            </a:pPr>
            <a:r>
              <a:rPr lang="zh-TW" altLang="en-US" sz="2800" dirty="0" smtClean="0"/>
              <a:t>決定</a:t>
            </a:r>
            <a:r>
              <a:rPr lang="zh-TW" altLang="en-US" sz="2800" dirty="0"/>
              <a:t>適切之風險容忍度，所稱風險容忍度係指機關所願意承受整體與作業層級目標無法達成之變動程度。</a:t>
            </a:r>
          </a:p>
        </p:txBody>
      </p:sp>
    </p:spTree>
    <p:extLst>
      <p:ext uri="{BB962C8B-B14F-4D97-AF65-F5344CB8AC3E}">
        <p14:creationId xmlns:p14="http://schemas.microsoft.com/office/powerpoint/2010/main" val="1538801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投影片編號版面配置區 70"/>
          <p:cNvSpPr txBox="1">
            <a:spLocks noGrp="1"/>
          </p:cNvSpPr>
          <p:nvPr/>
        </p:nvSpPr>
        <p:spPr bwMode="auto">
          <a:xfrm>
            <a:off x="7010400" y="6284913"/>
            <a:ext cx="2133600" cy="457200"/>
          </a:xfrm>
          <a:prstGeom prst="rect">
            <a:avLst/>
          </a:prstGeom>
          <a:noFill/>
          <a:ln>
            <a:miter lim="800000"/>
            <a:headEnd/>
            <a:tailEnd/>
          </a:ln>
        </p:spPr>
        <p:txBody>
          <a:bodyPr/>
          <a:lstStyle/>
          <a:p>
            <a:pPr algn="r">
              <a:defRPr/>
            </a:pPr>
            <a:fld id="{0764E2D9-D7D9-4198-848E-4C070EFB0BB7}" type="slidenum">
              <a:rPr kumimoji="0" lang="zh-TW" altLang="en-US" sz="1000">
                <a:solidFill>
                  <a:srgbClr val="000000"/>
                </a:solidFill>
                <a:latin typeface="+mn-lt"/>
                <a:ea typeface="+mn-ea"/>
              </a:rPr>
              <a:pPr algn="r">
                <a:defRPr/>
              </a:pPr>
              <a:t>19</a:t>
            </a:fld>
            <a:endParaRPr kumimoji="0" lang="en-US" altLang="zh-TW" sz="1000" dirty="0">
              <a:solidFill>
                <a:srgbClr val="000000"/>
              </a:solidFill>
              <a:latin typeface="+mn-lt"/>
              <a:ea typeface="+mn-ea"/>
            </a:endParaRPr>
          </a:p>
        </p:txBody>
      </p:sp>
      <p:cxnSp>
        <p:nvCxnSpPr>
          <p:cNvPr id="19" name="直線接點 18"/>
          <p:cNvCxnSpPr/>
          <p:nvPr/>
        </p:nvCxnSpPr>
        <p:spPr bwMode="auto">
          <a:xfrm>
            <a:off x="716574" y="908050"/>
            <a:ext cx="7643446"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15364" name="Group 193"/>
          <p:cNvGrpSpPr>
            <a:grpSpLocks/>
          </p:cNvGrpSpPr>
          <p:nvPr/>
        </p:nvGrpSpPr>
        <p:grpSpPr bwMode="auto">
          <a:xfrm>
            <a:off x="317989" y="1270000"/>
            <a:ext cx="8308731" cy="4895850"/>
            <a:chOff x="535" y="618"/>
            <a:chExt cx="5352" cy="3389"/>
          </a:xfrm>
        </p:grpSpPr>
        <p:grpSp>
          <p:nvGrpSpPr>
            <p:cNvPr id="15366" name="Group 69"/>
            <p:cNvGrpSpPr>
              <a:grpSpLocks/>
            </p:cNvGrpSpPr>
            <p:nvPr/>
          </p:nvGrpSpPr>
          <p:grpSpPr bwMode="auto">
            <a:xfrm>
              <a:off x="535" y="618"/>
              <a:ext cx="5352" cy="3389"/>
              <a:chOff x="535" y="631"/>
              <a:chExt cx="5352" cy="3389"/>
            </a:xfrm>
          </p:grpSpPr>
          <p:sp>
            <p:nvSpPr>
              <p:cNvPr id="8" name="圓角矩形 4"/>
              <p:cNvSpPr/>
              <p:nvPr/>
            </p:nvSpPr>
            <p:spPr bwMode="auto">
              <a:xfrm>
                <a:off x="2485" y="1130"/>
                <a:ext cx="1237" cy="259"/>
              </a:xfrm>
              <a:prstGeom prst="rect">
                <a:avLst/>
              </a:prstGeom>
              <a:solidFill>
                <a:srgbClr val="BAE18F"/>
              </a:solidFill>
              <a:ln w="28575">
                <a:solidFill>
                  <a:srgbClr val="008000"/>
                </a:solidFill>
              </a:ln>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1" dirty="0">
                    <a:solidFill>
                      <a:srgbClr val="000000"/>
                    </a:solidFill>
                    <a:latin typeface="標楷體" panose="03000509000000000000" pitchFamily="65" charset="-120"/>
                  </a:rPr>
                  <a:t>機關目標</a:t>
                </a:r>
              </a:p>
            </p:txBody>
          </p:sp>
          <p:sp>
            <p:nvSpPr>
              <p:cNvPr id="9" name="圓角矩形 4"/>
              <p:cNvSpPr/>
              <p:nvPr/>
            </p:nvSpPr>
            <p:spPr bwMode="auto">
              <a:xfrm>
                <a:off x="589" y="3707"/>
                <a:ext cx="1162" cy="313"/>
              </a:xfrm>
              <a:prstGeom prst="rect">
                <a:avLst/>
              </a:prstGeom>
              <a:solidFill>
                <a:srgbClr val="CCFFFF"/>
              </a:solidFill>
              <a:ln w="28575">
                <a:solidFill>
                  <a:srgbClr val="0033CC"/>
                </a:solidFill>
              </a:ln>
              <a:effectLst>
                <a:outerShdw blurRad="50800" dist="38100" dir="2700000" algn="tl" rotWithShape="0">
                  <a:prstClr val="black">
                    <a:alpha val="40000"/>
                  </a:prstClr>
                </a:outerShdw>
              </a:effectLst>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b="1" dirty="0">
                    <a:solidFill>
                      <a:srgbClr val="000000"/>
                    </a:solidFill>
                    <a:latin typeface="標楷體" pitchFamily="65" charset="-120"/>
                  </a:rPr>
                  <a:t>內部流程</a:t>
                </a:r>
              </a:p>
            </p:txBody>
          </p:sp>
          <p:sp>
            <p:nvSpPr>
              <p:cNvPr id="10" name="圓角矩形 4"/>
              <p:cNvSpPr/>
              <p:nvPr/>
            </p:nvSpPr>
            <p:spPr bwMode="auto">
              <a:xfrm>
                <a:off x="1950" y="3707"/>
                <a:ext cx="1162" cy="313"/>
              </a:xfrm>
              <a:prstGeom prst="rect">
                <a:avLst/>
              </a:prstGeom>
              <a:solidFill>
                <a:srgbClr val="CCFFFF"/>
              </a:solidFill>
              <a:ln w="28575">
                <a:solidFill>
                  <a:srgbClr val="0033CC"/>
                </a:solidFill>
              </a:ln>
              <a:effectLst>
                <a:outerShdw blurRad="50800" dist="38100" dir="2700000" algn="tl" rotWithShape="0">
                  <a:prstClr val="black">
                    <a:alpha val="40000"/>
                  </a:prstClr>
                </a:outerShdw>
              </a:effectLst>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b="1" dirty="0">
                    <a:solidFill>
                      <a:srgbClr val="000000"/>
                    </a:solidFill>
                    <a:latin typeface="標楷體" pitchFamily="65" charset="-120"/>
                  </a:rPr>
                  <a:t>人員</a:t>
                </a:r>
              </a:p>
            </p:txBody>
          </p:sp>
          <p:sp>
            <p:nvSpPr>
              <p:cNvPr id="11" name="圓角矩形 4"/>
              <p:cNvSpPr/>
              <p:nvPr/>
            </p:nvSpPr>
            <p:spPr bwMode="auto">
              <a:xfrm>
                <a:off x="3311" y="3707"/>
                <a:ext cx="1206" cy="313"/>
              </a:xfrm>
              <a:prstGeom prst="rect">
                <a:avLst/>
              </a:prstGeom>
              <a:solidFill>
                <a:srgbClr val="CCFFFF"/>
              </a:solidFill>
              <a:ln w="28575">
                <a:solidFill>
                  <a:srgbClr val="0033CC"/>
                </a:solidFill>
              </a:ln>
              <a:effectLst>
                <a:outerShdw blurRad="50800" dist="38100" dir="2700000" algn="tl" rotWithShape="0">
                  <a:prstClr val="black">
                    <a:alpha val="40000"/>
                  </a:prstClr>
                </a:outerShdw>
              </a:effectLst>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b="1" dirty="0">
                    <a:solidFill>
                      <a:srgbClr val="000000"/>
                    </a:solidFill>
                    <a:latin typeface="標楷體" pitchFamily="65" charset="-120"/>
                  </a:rPr>
                  <a:t>系統</a:t>
                </a:r>
              </a:p>
            </p:txBody>
          </p:sp>
          <p:sp>
            <p:nvSpPr>
              <p:cNvPr id="12" name="Freeform 110"/>
              <p:cNvSpPr>
                <a:spLocks/>
              </p:cNvSpPr>
              <p:nvPr/>
            </p:nvSpPr>
            <p:spPr bwMode="auto">
              <a:xfrm rot="-8173495" flipH="1" flipV="1">
                <a:off x="4061" y="1307"/>
                <a:ext cx="769" cy="486"/>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w="9525">
                <a:noFill/>
                <a:round/>
                <a:headEnd/>
                <a:tailEnd/>
              </a:ln>
            </p:spPr>
            <p:txBody>
              <a:bodyPr/>
              <a:lstStyle/>
              <a:p>
                <a:pPr eaLnBrk="0" hangingPunct="0">
                  <a:defRPr/>
                </a:pPr>
                <a:endParaRPr lang="zh-TW" altLang="en-US" sz="4400" b="1">
                  <a:solidFill>
                    <a:srgbClr val="A50021"/>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13" name="Freeform 110"/>
              <p:cNvSpPr>
                <a:spLocks/>
              </p:cNvSpPr>
              <p:nvPr/>
            </p:nvSpPr>
            <p:spPr bwMode="auto">
              <a:xfrm rot="18474215" flipH="1">
                <a:off x="1605" y="1298"/>
                <a:ext cx="700" cy="489"/>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w="9525">
                <a:noFill/>
                <a:round/>
                <a:headEnd/>
                <a:tailEnd/>
              </a:ln>
            </p:spPr>
            <p:txBody>
              <a:bodyPr/>
              <a:lstStyle/>
              <a:p>
                <a:pPr eaLnBrk="0" hangingPunct="0">
                  <a:defRPr/>
                </a:pPr>
                <a:endParaRPr lang="zh-TW" altLang="en-US" sz="4400" b="1">
                  <a:solidFill>
                    <a:srgbClr val="A50021"/>
                  </a:solidFill>
                  <a:effectLst>
                    <a:outerShdw blurRad="38100" dist="38100" dir="2700000" algn="tl">
                      <a:srgbClr val="000000">
                        <a:alpha val="43137"/>
                      </a:srgbClr>
                    </a:outerShdw>
                  </a:effectLst>
                  <a:latin typeface="標楷體" pitchFamily="65" charset="-120"/>
                  <a:ea typeface="標楷體" pitchFamily="65" charset="-120"/>
                </a:endParaRPr>
              </a:p>
            </p:txBody>
          </p:sp>
          <p:grpSp>
            <p:nvGrpSpPr>
              <p:cNvPr id="15374" name="群組 274"/>
              <p:cNvGrpSpPr>
                <a:grpSpLocks/>
              </p:cNvGrpSpPr>
              <p:nvPr/>
            </p:nvGrpSpPr>
            <p:grpSpPr bwMode="auto">
              <a:xfrm>
                <a:off x="535" y="1742"/>
                <a:ext cx="1678" cy="1427"/>
                <a:chOff x="632520" y="1958156"/>
                <a:chExt cx="2663745" cy="2341636"/>
              </a:xfrm>
            </p:grpSpPr>
            <p:grpSp>
              <p:nvGrpSpPr>
                <p:cNvPr id="15415" name="群組 209"/>
                <p:cNvGrpSpPr>
                  <a:grpSpLocks/>
                </p:cNvGrpSpPr>
                <p:nvPr/>
              </p:nvGrpSpPr>
              <p:grpSpPr bwMode="auto">
                <a:xfrm>
                  <a:off x="2072339" y="2780277"/>
                  <a:ext cx="1223926" cy="511976"/>
                  <a:chOff x="2072404" y="2708515"/>
                  <a:chExt cx="991582" cy="314911"/>
                </a:xfrm>
              </p:grpSpPr>
              <p:sp>
                <p:nvSpPr>
                  <p:cNvPr id="69" name="圓角矩形 68"/>
                  <p:cNvSpPr/>
                  <p:nvPr/>
                </p:nvSpPr>
                <p:spPr>
                  <a:xfrm>
                    <a:off x="2072536" y="2708595"/>
                    <a:ext cx="991812" cy="314999"/>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70" name="圓角矩形 4"/>
                  <p:cNvSpPr/>
                  <p:nvPr/>
                </p:nvSpPr>
                <p:spPr>
                  <a:xfrm>
                    <a:off x="2081034" y="2716359"/>
                    <a:ext cx="973602" cy="299471"/>
                  </a:xfrm>
                  <a:prstGeom prst="rect">
                    <a:avLst/>
                  </a:prstGeom>
                  <a:ln w="28575">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lvl1pPr defTabSz="800100" eaLnBrk="0" hangingPunct="0">
                      <a:defRPr kumimoji="1" sz="2400">
                        <a:solidFill>
                          <a:schemeClr val="tx1"/>
                        </a:solidFill>
                        <a:latin typeface="Tahoma" pitchFamily="34" charset="0"/>
                        <a:ea typeface="新細明體" pitchFamily="18" charset="-120"/>
                      </a:defRPr>
                    </a:lvl1pPr>
                    <a:lvl2pPr marL="742950" indent="-285750" defTabSz="800100" eaLnBrk="0" hangingPunct="0">
                      <a:defRPr kumimoji="1" sz="2400">
                        <a:solidFill>
                          <a:schemeClr val="tx1"/>
                        </a:solidFill>
                        <a:latin typeface="Tahoma" pitchFamily="34" charset="0"/>
                        <a:ea typeface="新細明體" pitchFamily="18" charset="-120"/>
                      </a:defRPr>
                    </a:lvl2pPr>
                    <a:lvl3pPr marL="1143000" indent="-228600" defTabSz="800100" eaLnBrk="0" hangingPunct="0">
                      <a:defRPr kumimoji="1" sz="2400">
                        <a:solidFill>
                          <a:schemeClr val="tx1"/>
                        </a:solidFill>
                        <a:latin typeface="Tahoma" pitchFamily="34" charset="0"/>
                        <a:ea typeface="新細明體" pitchFamily="18" charset="-120"/>
                      </a:defRPr>
                    </a:lvl3pPr>
                    <a:lvl4pPr marL="1600200" indent="-228600" defTabSz="800100" eaLnBrk="0" hangingPunct="0">
                      <a:defRPr kumimoji="1" sz="2400">
                        <a:solidFill>
                          <a:schemeClr val="tx1"/>
                        </a:solidFill>
                        <a:latin typeface="Tahoma" pitchFamily="34" charset="0"/>
                        <a:ea typeface="新細明體" pitchFamily="18" charset="-120"/>
                      </a:defRPr>
                    </a:lvl4pPr>
                    <a:lvl5pPr marL="2057400" indent="-228600" defTabSz="800100" eaLnBrk="0" hangingPunct="0">
                      <a:defRPr kumimoji="1" sz="2400">
                        <a:solidFill>
                          <a:schemeClr val="tx1"/>
                        </a:solidFill>
                        <a:latin typeface="Tahoma" pitchFamily="34" charset="0"/>
                        <a:ea typeface="新細明體" pitchFamily="18" charset="-120"/>
                      </a:defRPr>
                    </a:lvl5pPr>
                    <a:lvl6pPr marL="2514600" indent="-228600" defTabSz="8001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defTabSz="8001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defTabSz="8001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defTabSz="8001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lnSpc>
                        <a:spcPct val="90000"/>
                      </a:lnSpc>
                      <a:spcAft>
                        <a:spcPct val="35000"/>
                      </a:spcAft>
                    </a:pPr>
                    <a:r>
                      <a:rPr lang="zh-TW" altLang="en-US" sz="2600" b="1">
                        <a:solidFill>
                          <a:srgbClr val="000000"/>
                        </a:solidFill>
                        <a:latin typeface="標楷體" pitchFamily="65" charset="-120"/>
                        <a:ea typeface="標楷體" pitchFamily="65" charset="-120"/>
                      </a:rPr>
                      <a:t>風險</a:t>
                    </a:r>
                  </a:p>
                </p:txBody>
              </p:sp>
            </p:grpSp>
            <p:grpSp>
              <p:nvGrpSpPr>
                <p:cNvPr id="15416" name="群組 210"/>
                <p:cNvGrpSpPr>
                  <a:grpSpLocks/>
                </p:cNvGrpSpPr>
                <p:nvPr/>
              </p:nvGrpSpPr>
              <p:grpSpPr bwMode="auto">
                <a:xfrm>
                  <a:off x="632520" y="2780928"/>
                  <a:ext cx="1224136" cy="504056"/>
                  <a:chOff x="632520" y="2708920"/>
                  <a:chExt cx="991752" cy="310040"/>
                </a:xfrm>
              </p:grpSpPr>
              <p:sp>
                <p:nvSpPr>
                  <p:cNvPr id="67" name="圓角矩形 66"/>
                  <p:cNvSpPr/>
                  <p:nvPr/>
                </p:nvSpPr>
                <p:spPr>
                  <a:xfrm>
                    <a:off x="632520" y="2708600"/>
                    <a:ext cx="991811" cy="314999"/>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68" name="圓角矩形 4"/>
                  <p:cNvSpPr/>
                  <p:nvPr/>
                </p:nvSpPr>
                <p:spPr>
                  <a:xfrm>
                    <a:off x="642232" y="2716364"/>
                    <a:ext cx="972387" cy="299471"/>
                  </a:xfrm>
                  <a:prstGeom prst="rect">
                    <a:avLst/>
                  </a:prstGeom>
                  <a:ln w="28575">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1" dirty="0">
                        <a:solidFill>
                          <a:srgbClr val="000000"/>
                        </a:solidFill>
                        <a:latin typeface="標楷體" panose="03000509000000000000" pitchFamily="65" charset="-120"/>
                      </a:rPr>
                      <a:t>風險</a:t>
                    </a:r>
                  </a:p>
                </p:txBody>
              </p:sp>
            </p:grpSp>
            <p:sp>
              <p:nvSpPr>
                <p:cNvPr id="60" name="圓角矩形 4"/>
                <p:cNvSpPr/>
                <p:nvPr/>
              </p:nvSpPr>
              <p:spPr bwMode="auto">
                <a:xfrm>
                  <a:off x="644507" y="3801039"/>
                  <a:ext cx="1201733" cy="476054"/>
                </a:xfrm>
                <a:prstGeom prst="rect">
                  <a:avLst/>
                </a:prstGeom>
                <a:solidFill>
                  <a:srgbClr val="FFCCFF"/>
                </a:solidFill>
                <a:ln w="2857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000" b="1" dirty="0">
                      <a:solidFill>
                        <a:srgbClr val="000000"/>
                      </a:solidFill>
                      <a:latin typeface="標楷體" panose="03000509000000000000" pitchFamily="65" charset="-120"/>
                    </a:rPr>
                    <a:t>控制作業</a:t>
                  </a:r>
                </a:p>
              </p:txBody>
            </p:sp>
            <p:sp>
              <p:nvSpPr>
                <p:cNvPr id="61" name="圓角矩形 4"/>
                <p:cNvSpPr/>
                <p:nvPr/>
              </p:nvSpPr>
              <p:spPr bwMode="auto">
                <a:xfrm>
                  <a:off x="2082991" y="3824481"/>
                  <a:ext cx="1201733" cy="476054"/>
                </a:xfrm>
                <a:prstGeom prst="rect">
                  <a:avLst/>
                </a:prstGeom>
                <a:solidFill>
                  <a:srgbClr val="FFCCFF"/>
                </a:solidFill>
                <a:ln w="2857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000" b="1" dirty="0">
                      <a:solidFill>
                        <a:srgbClr val="000000"/>
                      </a:solidFill>
                      <a:latin typeface="標楷體" panose="03000509000000000000" pitchFamily="65" charset="-120"/>
                    </a:rPr>
                    <a:t>控制作業</a:t>
                  </a:r>
                </a:p>
              </p:txBody>
            </p:sp>
            <p:sp>
              <p:nvSpPr>
                <p:cNvPr id="62" name="圓角矩形 4"/>
                <p:cNvSpPr/>
                <p:nvPr/>
              </p:nvSpPr>
              <p:spPr bwMode="auto">
                <a:xfrm>
                  <a:off x="1101525" y="1958132"/>
                  <a:ext cx="1709698" cy="405727"/>
                </a:xfrm>
                <a:prstGeom prst="rect">
                  <a:avLst/>
                </a:prstGeom>
                <a:solidFill>
                  <a:srgbClr val="BAE18F"/>
                </a:solidFill>
                <a:ln w="28575">
                  <a:solidFill>
                    <a:srgbClr val="008000"/>
                  </a:solidFill>
                </a:ln>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1" dirty="0">
                      <a:solidFill>
                        <a:srgbClr val="000000"/>
                      </a:solidFill>
                      <a:latin typeface="標楷體" panose="03000509000000000000" pitchFamily="65" charset="-120"/>
                    </a:rPr>
                    <a:t>單位目標</a:t>
                  </a:r>
                </a:p>
              </p:txBody>
            </p:sp>
            <p:cxnSp>
              <p:nvCxnSpPr>
                <p:cNvPr id="63" name="直線單箭頭接點 62"/>
                <p:cNvCxnSpPr>
                  <a:stCxn id="68" idx="0"/>
                </p:cNvCxnSpPr>
                <p:nvPr/>
              </p:nvCxnSpPr>
              <p:spPr>
                <a:xfrm rot="5400000" flipH="1" flipV="1">
                  <a:off x="1403374" y="2263562"/>
                  <a:ext cx="373270" cy="689273"/>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64" name="直線單箭頭接點 63"/>
                <p:cNvCxnSpPr>
                  <a:stCxn id="70" idx="0"/>
                </p:cNvCxnSpPr>
                <p:nvPr/>
              </p:nvCxnSpPr>
              <p:spPr>
                <a:xfrm rot="16200000" flipV="1">
                  <a:off x="2122616" y="2233594"/>
                  <a:ext cx="373270" cy="74921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65" name="直線單箭頭接點 64"/>
                <p:cNvCxnSpPr>
                  <a:stCxn id="60" idx="0"/>
                  <a:endCxn id="67" idx="2"/>
                </p:cNvCxnSpPr>
                <p:nvPr/>
              </p:nvCxnSpPr>
              <p:spPr>
                <a:xfrm rot="16200000" flipV="1">
                  <a:off x="986609" y="3544078"/>
                  <a:ext cx="51752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66" name="直線單箭頭接點 65"/>
                <p:cNvCxnSpPr>
                  <a:stCxn id="61" idx="0"/>
                  <a:endCxn id="69" idx="2"/>
                </p:cNvCxnSpPr>
                <p:nvPr/>
              </p:nvCxnSpPr>
              <p:spPr>
                <a:xfrm flipH="1" flipV="1">
                  <a:off x="2683857" y="3285314"/>
                  <a:ext cx="0" cy="539167"/>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sp>
            <p:nvSpPr>
              <p:cNvPr id="15" name="Freeform 110"/>
              <p:cNvSpPr>
                <a:spLocks/>
              </p:cNvSpPr>
              <p:nvPr/>
            </p:nvSpPr>
            <p:spPr bwMode="auto">
              <a:xfrm rot="15973705" flipH="1">
                <a:off x="2938" y="1407"/>
                <a:ext cx="398" cy="305"/>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w="9525">
                <a:noFill/>
                <a:round/>
                <a:headEnd/>
                <a:tailEnd/>
              </a:ln>
            </p:spPr>
            <p:txBody>
              <a:bodyPr/>
              <a:lstStyle/>
              <a:p>
                <a:pPr eaLnBrk="0" hangingPunct="0">
                  <a:defRPr/>
                </a:pPr>
                <a:endParaRPr lang="zh-TW" altLang="en-US" sz="4400" b="1">
                  <a:solidFill>
                    <a:srgbClr val="A50021"/>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16" name="圓角矩形 4"/>
              <p:cNvSpPr/>
              <p:nvPr/>
            </p:nvSpPr>
            <p:spPr bwMode="auto">
              <a:xfrm>
                <a:off x="2485" y="631"/>
                <a:ext cx="1237" cy="259"/>
              </a:xfrm>
              <a:prstGeom prst="rect">
                <a:avLst/>
              </a:prstGeom>
              <a:solidFill>
                <a:srgbClr val="BAE18F"/>
              </a:solidFill>
              <a:ln w="28575">
                <a:solidFill>
                  <a:srgbClr val="008000"/>
                </a:solidFill>
              </a:ln>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1" dirty="0">
                    <a:solidFill>
                      <a:srgbClr val="000000"/>
                    </a:solidFill>
                    <a:latin typeface="標楷體" panose="03000509000000000000" pitchFamily="65" charset="-120"/>
                  </a:rPr>
                  <a:t>使命</a:t>
                </a:r>
                <a:r>
                  <a:rPr lang="en-US" altLang="zh-TW" sz="2600" b="1" dirty="0">
                    <a:solidFill>
                      <a:srgbClr val="000000"/>
                    </a:solidFill>
                    <a:latin typeface="標楷體" panose="03000509000000000000" pitchFamily="65" charset="-120"/>
                  </a:rPr>
                  <a:t>/</a:t>
                </a:r>
                <a:r>
                  <a:rPr lang="zh-TW" altLang="en-US" sz="2600" b="1" dirty="0">
                    <a:solidFill>
                      <a:srgbClr val="000000"/>
                    </a:solidFill>
                    <a:latin typeface="標楷體" panose="03000509000000000000" pitchFamily="65" charset="-120"/>
                  </a:rPr>
                  <a:t>願景</a:t>
                </a:r>
              </a:p>
            </p:txBody>
          </p:sp>
          <p:sp>
            <p:nvSpPr>
              <p:cNvPr id="17" name="圓角矩形 4"/>
              <p:cNvSpPr/>
              <p:nvPr/>
            </p:nvSpPr>
            <p:spPr bwMode="auto">
              <a:xfrm>
                <a:off x="4726" y="3707"/>
                <a:ext cx="1161" cy="313"/>
              </a:xfrm>
              <a:prstGeom prst="rect">
                <a:avLst/>
              </a:prstGeom>
              <a:solidFill>
                <a:srgbClr val="CCFFFF"/>
              </a:solidFill>
              <a:ln w="28575">
                <a:solidFill>
                  <a:srgbClr val="0033CC"/>
                </a:solidFill>
              </a:ln>
              <a:effectLst>
                <a:outerShdw blurRad="50800" dist="38100" dir="2700000" algn="tl" rotWithShape="0">
                  <a:prstClr val="black">
                    <a:alpha val="40000"/>
                  </a:prstClr>
                </a:outerShdw>
              </a:effectLst>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lvl1pPr defTabSz="800100" eaLnBrk="0" hangingPunct="0">
                  <a:defRPr kumimoji="1">
                    <a:solidFill>
                      <a:schemeClr val="tx1"/>
                    </a:solidFill>
                    <a:latin typeface="Verdana" pitchFamily="34" charset="0"/>
                    <a:ea typeface="新細明體" pitchFamily="18" charset="-120"/>
                  </a:defRPr>
                </a:lvl1pPr>
                <a:lvl2pPr marL="742950" indent="-285750" defTabSz="800100" eaLnBrk="0" hangingPunct="0">
                  <a:defRPr kumimoji="1">
                    <a:solidFill>
                      <a:schemeClr val="tx1"/>
                    </a:solidFill>
                    <a:latin typeface="Verdana" pitchFamily="34" charset="0"/>
                    <a:ea typeface="新細明體" pitchFamily="18" charset="-120"/>
                  </a:defRPr>
                </a:lvl2pPr>
                <a:lvl3pPr marL="1143000" indent="-228600" defTabSz="800100" eaLnBrk="0" hangingPunct="0">
                  <a:defRPr kumimoji="1">
                    <a:solidFill>
                      <a:schemeClr val="tx1"/>
                    </a:solidFill>
                    <a:latin typeface="Verdana" pitchFamily="34" charset="0"/>
                    <a:ea typeface="新細明體" pitchFamily="18" charset="-120"/>
                  </a:defRPr>
                </a:lvl3pPr>
                <a:lvl4pPr marL="1600200" indent="-228600" defTabSz="800100" eaLnBrk="0" hangingPunct="0">
                  <a:defRPr kumimoji="1">
                    <a:solidFill>
                      <a:schemeClr val="tx1"/>
                    </a:solidFill>
                    <a:latin typeface="Verdana" pitchFamily="34" charset="0"/>
                    <a:ea typeface="新細明體" pitchFamily="18" charset="-120"/>
                  </a:defRPr>
                </a:lvl4pPr>
                <a:lvl5pPr marL="2057400" indent="-228600" defTabSz="800100" eaLnBrk="0" hangingPunct="0">
                  <a:defRPr kumimoji="1">
                    <a:solidFill>
                      <a:schemeClr val="tx1"/>
                    </a:solidFill>
                    <a:latin typeface="Verdana" pitchFamily="34" charset="0"/>
                    <a:ea typeface="新細明體" pitchFamily="18" charset="-120"/>
                  </a:defRPr>
                </a:lvl5pPr>
                <a:lvl6pPr marL="2514600" indent="-228600" algn="ctr" defTabSz="8001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algn="ctr" defTabSz="8001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algn="ctr" defTabSz="8001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algn="ctr" defTabSz="8001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hangingPunct="1">
                  <a:lnSpc>
                    <a:spcPct val="90000"/>
                  </a:lnSpc>
                  <a:spcAft>
                    <a:spcPct val="35000"/>
                  </a:spcAft>
                  <a:defRPr/>
                </a:pPr>
                <a:r>
                  <a:rPr lang="zh-TW" altLang="en-US" b="1" dirty="0" smtClean="0">
                    <a:solidFill>
                      <a:srgbClr val="000000"/>
                    </a:solidFill>
                    <a:latin typeface="標楷體" pitchFamily="65" charset="-120"/>
                    <a:ea typeface="標楷體" pitchFamily="65" charset="-120"/>
                  </a:rPr>
                  <a:t>監督作業</a:t>
                </a:r>
              </a:p>
            </p:txBody>
          </p:sp>
          <p:cxnSp>
            <p:nvCxnSpPr>
              <p:cNvPr id="18" name="直線接點 17"/>
              <p:cNvCxnSpPr/>
              <p:nvPr/>
            </p:nvCxnSpPr>
            <p:spPr>
              <a:xfrm>
                <a:off x="989" y="3434"/>
                <a:ext cx="4535"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grpSp>
            <p:nvGrpSpPr>
              <p:cNvPr id="15379" name="群組 275"/>
              <p:cNvGrpSpPr>
                <a:grpSpLocks/>
              </p:cNvGrpSpPr>
              <p:nvPr/>
            </p:nvGrpSpPr>
            <p:grpSpPr bwMode="auto">
              <a:xfrm>
                <a:off x="2349" y="1762"/>
                <a:ext cx="1678" cy="1393"/>
                <a:chOff x="632520" y="1991323"/>
                <a:chExt cx="2664296" cy="2286229"/>
              </a:xfrm>
            </p:grpSpPr>
            <p:grpSp>
              <p:nvGrpSpPr>
                <p:cNvPr id="15402" name="群組 276"/>
                <p:cNvGrpSpPr>
                  <a:grpSpLocks/>
                </p:cNvGrpSpPr>
                <p:nvPr/>
              </p:nvGrpSpPr>
              <p:grpSpPr bwMode="auto">
                <a:xfrm>
                  <a:off x="2072680" y="2780928"/>
                  <a:ext cx="1224136" cy="504056"/>
                  <a:chOff x="2072680" y="2708920"/>
                  <a:chExt cx="991752" cy="310040"/>
                </a:xfrm>
              </p:grpSpPr>
              <p:sp>
                <p:nvSpPr>
                  <p:cNvPr id="56" name="圓角矩形 55"/>
                  <p:cNvSpPr/>
                  <p:nvPr/>
                </p:nvSpPr>
                <p:spPr>
                  <a:xfrm>
                    <a:off x="2073040" y="2708896"/>
                    <a:ext cx="990803" cy="3072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57" name="圓角矩形 4"/>
                  <p:cNvSpPr/>
                  <p:nvPr/>
                </p:nvSpPr>
                <p:spPr>
                  <a:xfrm>
                    <a:off x="2081540" y="2716661"/>
                    <a:ext cx="972589" cy="293975"/>
                  </a:xfrm>
                  <a:prstGeom prst="rect">
                    <a:avLst/>
                  </a:prstGeom>
                  <a:ln w="28575">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1" dirty="0">
                        <a:solidFill>
                          <a:srgbClr val="000000"/>
                        </a:solidFill>
                        <a:latin typeface="標楷體" panose="03000509000000000000" pitchFamily="65" charset="-120"/>
                      </a:rPr>
                      <a:t>風險</a:t>
                    </a:r>
                  </a:p>
                </p:txBody>
              </p:sp>
            </p:grpSp>
            <p:grpSp>
              <p:nvGrpSpPr>
                <p:cNvPr id="15403" name="群組 277"/>
                <p:cNvGrpSpPr>
                  <a:grpSpLocks/>
                </p:cNvGrpSpPr>
                <p:nvPr/>
              </p:nvGrpSpPr>
              <p:grpSpPr bwMode="auto">
                <a:xfrm>
                  <a:off x="632520" y="2780928"/>
                  <a:ext cx="1224136" cy="504056"/>
                  <a:chOff x="632520" y="2708920"/>
                  <a:chExt cx="991752" cy="310040"/>
                </a:xfrm>
              </p:grpSpPr>
              <p:sp>
                <p:nvSpPr>
                  <p:cNvPr id="54" name="圓角矩形 53"/>
                  <p:cNvSpPr/>
                  <p:nvPr/>
                </p:nvSpPr>
                <p:spPr>
                  <a:xfrm>
                    <a:off x="632784" y="2708896"/>
                    <a:ext cx="988374" cy="3072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55" name="圓角矩形 4"/>
                  <p:cNvSpPr/>
                  <p:nvPr/>
                </p:nvSpPr>
                <p:spPr>
                  <a:xfrm>
                    <a:off x="642498" y="2716661"/>
                    <a:ext cx="970161" cy="293975"/>
                  </a:xfrm>
                  <a:prstGeom prst="rect">
                    <a:avLst/>
                  </a:prstGeom>
                  <a:ln w="28575">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1" dirty="0">
                        <a:solidFill>
                          <a:srgbClr val="000000"/>
                        </a:solidFill>
                        <a:latin typeface="標楷體" panose="03000509000000000000" pitchFamily="65" charset="-120"/>
                      </a:rPr>
                      <a:t>風險</a:t>
                    </a:r>
                  </a:p>
                </p:txBody>
              </p:sp>
            </p:grpSp>
            <p:sp>
              <p:nvSpPr>
                <p:cNvPr id="47" name="圓角矩形 4"/>
                <p:cNvSpPr/>
                <p:nvPr/>
              </p:nvSpPr>
              <p:spPr bwMode="auto">
                <a:xfrm>
                  <a:off x="644836" y="3801693"/>
                  <a:ext cx="1200483" cy="476135"/>
                </a:xfrm>
                <a:prstGeom prst="rect">
                  <a:avLst/>
                </a:prstGeom>
                <a:solidFill>
                  <a:srgbClr val="FFCCFF"/>
                </a:solidFill>
                <a:ln w="2857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000" b="1" dirty="0">
                      <a:solidFill>
                        <a:srgbClr val="000000"/>
                      </a:solidFill>
                      <a:latin typeface="標楷體" panose="03000509000000000000" pitchFamily="65" charset="-120"/>
                    </a:rPr>
                    <a:t>控制作業</a:t>
                  </a:r>
                </a:p>
              </p:txBody>
            </p:sp>
            <p:sp>
              <p:nvSpPr>
                <p:cNvPr id="48" name="圓角矩形 4"/>
                <p:cNvSpPr/>
                <p:nvPr/>
              </p:nvSpPr>
              <p:spPr bwMode="auto">
                <a:xfrm>
                  <a:off x="2083617" y="3801693"/>
                  <a:ext cx="1200483" cy="476135"/>
                </a:xfrm>
                <a:prstGeom prst="rect">
                  <a:avLst/>
                </a:prstGeom>
                <a:solidFill>
                  <a:srgbClr val="FFCCFF"/>
                </a:solidFill>
                <a:ln w="2857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000" b="1" dirty="0">
                      <a:solidFill>
                        <a:srgbClr val="000000"/>
                      </a:solidFill>
                      <a:latin typeface="標楷體" panose="03000509000000000000" pitchFamily="65" charset="-120"/>
                    </a:rPr>
                    <a:t>控制作業</a:t>
                  </a:r>
                </a:p>
              </p:txBody>
            </p:sp>
            <p:sp>
              <p:nvSpPr>
                <p:cNvPr id="49" name="圓角矩形 4"/>
                <p:cNvSpPr/>
                <p:nvPr/>
              </p:nvSpPr>
              <p:spPr bwMode="auto">
                <a:xfrm>
                  <a:off x="1079467" y="1990939"/>
                  <a:ext cx="1708553" cy="405796"/>
                </a:xfrm>
                <a:prstGeom prst="rect">
                  <a:avLst/>
                </a:prstGeom>
                <a:solidFill>
                  <a:srgbClr val="BAE18F"/>
                </a:solidFill>
                <a:ln w="28575">
                  <a:solidFill>
                    <a:srgbClr val="008000"/>
                  </a:solidFill>
                </a:ln>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1" dirty="0">
                      <a:solidFill>
                        <a:srgbClr val="000000"/>
                      </a:solidFill>
                      <a:latin typeface="標楷體" panose="03000509000000000000" pitchFamily="65" charset="-120"/>
                    </a:rPr>
                    <a:t>單位目標</a:t>
                  </a:r>
                </a:p>
              </p:txBody>
            </p:sp>
            <p:cxnSp>
              <p:nvCxnSpPr>
                <p:cNvPr id="50" name="直線單箭頭接點 49"/>
                <p:cNvCxnSpPr>
                  <a:stCxn id="55" idx="0"/>
                </p:cNvCxnSpPr>
                <p:nvPr/>
              </p:nvCxnSpPr>
              <p:spPr>
                <a:xfrm rot="5400000" flipH="1" flipV="1">
                  <a:off x="1402217" y="2263790"/>
                  <a:ext cx="375136" cy="687918"/>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51" name="直線單箭頭接點 50"/>
                <p:cNvCxnSpPr>
                  <a:stCxn id="57" idx="0"/>
                </p:cNvCxnSpPr>
                <p:nvPr/>
              </p:nvCxnSpPr>
              <p:spPr>
                <a:xfrm rot="16200000" flipV="1">
                  <a:off x="2120858" y="2233067"/>
                  <a:ext cx="375136" cy="749365"/>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52" name="直線單箭頭接點 51"/>
                <p:cNvCxnSpPr>
                  <a:stCxn id="47" idx="0"/>
                  <a:endCxn id="54" idx="2"/>
                </p:cNvCxnSpPr>
                <p:nvPr/>
              </p:nvCxnSpPr>
              <p:spPr>
                <a:xfrm rot="16200000" flipV="1">
                  <a:off x="986116" y="3543787"/>
                  <a:ext cx="519420"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53" name="直線單箭頭接點 52"/>
                <p:cNvCxnSpPr>
                  <a:stCxn id="48" idx="0"/>
                  <a:endCxn id="56" idx="2"/>
                </p:cNvCxnSpPr>
                <p:nvPr/>
              </p:nvCxnSpPr>
              <p:spPr>
                <a:xfrm rot="16200000" flipV="1">
                  <a:off x="2423399" y="3543787"/>
                  <a:ext cx="519420"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grpSp>
            <p:nvGrpSpPr>
              <p:cNvPr id="15380" name="群組 295"/>
              <p:cNvGrpSpPr>
                <a:grpSpLocks/>
              </p:cNvGrpSpPr>
              <p:nvPr/>
            </p:nvGrpSpPr>
            <p:grpSpPr bwMode="auto">
              <a:xfrm>
                <a:off x="4171" y="1742"/>
                <a:ext cx="1671" cy="1413"/>
                <a:chOff x="644852" y="1958156"/>
                <a:chExt cx="2651751" cy="2319397"/>
              </a:xfrm>
            </p:grpSpPr>
            <p:grpSp>
              <p:nvGrpSpPr>
                <p:cNvPr id="15392" name="群組 296"/>
                <p:cNvGrpSpPr>
                  <a:grpSpLocks/>
                </p:cNvGrpSpPr>
                <p:nvPr/>
              </p:nvGrpSpPr>
              <p:grpSpPr bwMode="auto">
                <a:xfrm>
                  <a:off x="2072189" y="2780327"/>
                  <a:ext cx="1224414" cy="504005"/>
                  <a:chOff x="2072282" y="2708544"/>
                  <a:chExt cx="991977" cy="310008"/>
                </a:xfrm>
              </p:grpSpPr>
              <p:sp>
                <p:nvSpPr>
                  <p:cNvPr id="43" name="圓角矩形 42"/>
                  <p:cNvSpPr/>
                  <p:nvPr/>
                </p:nvSpPr>
                <p:spPr>
                  <a:xfrm>
                    <a:off x="2072381" y="2708754"/>
                    <a:ext cx="991482" cy="309551"/>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4" name="圓角矩形 4"/>
                  <p:cNvSpPr/>
                  <p:nvPr/>
                </p:nvSpPr>
                <p:spPr>
                  <a:xfrm>
                    <a:off x="2082089" y="2716520"/>
                    <a:ext cx="972065" cy="294019"/>
                  </a:xfrm>
                  <a:prstGeom prst="rect">
                    <a:avLst/>
                  </a:prstGeom>
                  <a:ln w="28575">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1" dirty="0">
                        <a:solidFill>
                          <a:srgbClr val="000000"/>
                        </a:solidFill>
                        <a:latin typeface="標楷體" panose="03000509000000000000" pitchFamily="65" charset="-120"/>
                      </a:rPr>
                      <a:t>風險</a:t>
                    </a:r>
                  </a:p>
                </p:txBody>
              </p:sp>
            </p:grpSp>
            <p:sp>
              <p:nvSpPr>
                <p:cNvPr id="36" name="圓角矩形 4"/>
                <p:cNvSpPr/>
                <p:nvPr/>
              </p:nvSpPr>
              <p:spPr bwMode="auto">
                <a:xfrm>
                  <a:off x="644792" y="3801623"/>
                  <a:ext cx="1199835" cy="476205"/>
                </a:xfrm>
                <a:prstGeom prst="rect">
                  <a:avLst/>
                </a:prstGeom>
                <a:solidFill>
                  <a:srgbClr val="FFCCFF"/>
                </a:solidFill>
                <a:ln w="2857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000" b="1" dirty="0">
                      <a:solidFill>
                        <a:srgbClr val="000000"/>
                      </a:solidFill>
                      <a:latin typeface="標楷體" panose="03000509000000000000" pitchFamily="65" charset="-120"/>
                    </a:rPr>
                    <a:t>控制作業</a:t>
                  </a:r>
                </a:p>
              </p:txBody>
            </p:sp>
            <p:sp>
              <p:nvSpPr>
                <p:cNvPr id="37" name="圓角矩形 4"/>
                <p:cNvSpPr/>
                <p:nvPr/>
              </p:nvSpPr>
              <p:spPr bwMode="auto">
                <a:xfrm>
                  <a:off x="2084295" y="3801623"/>
                  <a:ext cx="1199836" cy="476205"/>
                </a:xfrm>
                <a:prstGeom prst="rect">
                  <a:avLst/>
                </a:prstGeom>
                <a:solidFill>
                  <a:srgbClr val="FFCCFF"/>
                </a:solidFill>
                <a:ln w="28575"/>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000" b="1" dirty="0">
                      <a:solidFill>
                        <a:srgbClr val="000000"/>
                      </a:solidFill>
                      <a:latin typeface="標楷體" panose="03000509000000000000" pitchFamily="65" charset="-120"/>
                    </a:rPr>
                    <a:t>控制作業</a:t>
                  </a:r>
                </a:p>
              </p:txBody>
            </p:sp>
            <p:sp>
              <p:nvSpPr>
                <p:cNvPr id="38" name="圓角矩形 4"/>
                <p:cNvSpPr/>
                <p:nvPr/>
              </p:nvSpPr>
              <p:spPr bwMode="auto">
                <a:xfrm>
                  <a:off x="1077691" y="1958132"/>
                  <a:ext cx="1710627" cy="405856"/>
                </a:xfrm>
                <a:prstGeom prst="rect">
                  <a:avLst/>
                </a:prstGeom>
                <a:solidFill>
                  <a:srgbClr val="BAE18F"/>
                </a:solidFill>
                <a:ln w="28575">
                  <a:solidFill>
                    <a:srgbClr val="008000"/>
                  </a:solidFill>
                </a:ln>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1" dirty="0">
                      <a:solidFill>
                        <a:srgbClr val="000000"/>
                      </a:solidFill>
                      <a:latin typeface="標楷體" panose="03000509000000000000" pitchFamily="65" charset="-120"/>
                    </a:rPr>
                    <a:t>單位目標</a:t>
                  </a:r>
                </a:p>
              </p:txBody>
            </p:sp>
            <p:cxnSp>
              <p:nvCxnSpPr>
                <p:cNvPr id="39" name="直線單箭頭接點 38"/>
                <p:cNvCxnSpPr/>
                <p:nvPr/>
              </p:nvCxnSpPr>
              <p:spPr>
                <a:xfrm rot="5400000" flipH="1" flipV="1">
                  <a:off x="1402537" y="2263133"/>
                  <a:ext cx="373389" cy="690542"/>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40" name="直線單箭頭接點 39"/>
                <p:cNvCxnSpPr>
                  <a:stCxn id="44" idx="0"/>
                </p:cNvCxnSpPr>
                <p:nvPr/>
              </p:nvCxnSpPr>
              <p:spPr>
                <a:xfrm rot="16200000" flipV="1">
                  <a:off x="2122288" y="2233924"/>
                  <a:ext cx="373389" cy="748961"/>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41" name="直線單箭頭接點 40"/>
                <p:cNvCxnSpPr>
                  <a:stCxn id="36" idx="0"/>
                </p:cNvCxnSpPr>
                <p:nvPr/>
              </p:nvCxnSpPr>
              <p:spPr>
                <a:xfrm flipV="1">
                  <a:off x="1243961" y="3256873"/>
                  <a:ext cx="22468" cy="54475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42" name="直線單箭頭接點 41"/>
                <p:cNvCxnSpPr>
                  <a:stCxn id="37" idx="0"/>
                  <a:endCxn id="43" idx="2"/>
                </p:cNvCxnSpPr>
                <p:nvPr/>
              </p:nvCxnSpPr>
              <p:spPr>
                <a:xfrm rot="16200000" flipV="1">
                  <a:off x="2423715" y="3543678"/>
                  <a:ext cx="519496"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cxnSp>
            <p:nvCxnSpPr>
              <p:cNvPr id="24" name="直線單箭頭接點 23"/>
              <p:cNvCxnSpPr/>
              <p:nvPr/>
            </p:nvCxnSpPr>
            <p:spPr>
              <a:xfrm rot="5400000" flipH="1" flipV="1">
                <a:off x="856" y="3302"/>
                <a:ext cx="266" cy="1"/>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25" name="直線單箭頭接點 24"/>
              <p:cNvCxnSpPr/>
              <p:nvPr/>
            </p:nvCxnSpPr>
            <p:spPr>
              <a:xfrm rot="5400000" flipH="1" flipV="1">
                <a:off x="1770" y="3298"/>
                <a:ext cx="263" cy="2"/>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26" name="直線單箭頭接點 25"/>
              <p:cNvCxnSpPr/>
              <p:nvPr/>
            </p:nvCxnSpPr>
            <p:spPr>
              <a:xfrm rot="5400000" flipH="1" flipV="1">
                <a:off x="2670" y="3302"/>
                <a:ext cx="266" cy="1"/>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27" name="直線單箭頭接點 26"/>
              <p:cNvCxnSpPr/>
              <p:nvPr/>
            </p:nvCxnSpPr>
            <p:spPr>
              <a:xfrm rot="5400000" flipH="1" flipV="1">
                <a:off x="3578" y="3302"/>
                <a:ext cx="266" cy="1"/>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28" name="直線單箭頭接點 27"/>
              <p:cNvCxnSpPr/>
              <p:nvPr/>
            </p:nvCxnSpPr>
            <p:spPr>
              <a:xfrm rot="5400000" flipH="1" flipV="1">
                <a:off x="5391" y="3302"/>
                <a:ext cx="265" cy="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29" name="直線單箭頭接點 28"/>
              <p:cNvCxnSpPr/>
              <p:nvPr/>
            </p:nvCxnSpPr>
            <p:spPr>
              <a:xfrm rot="5400000" flipH="1" flipV="1">
                <a:off x="4491" y="3298"/>
                <a:ext cx="263" cy="2"/>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30" name="直線單箭頭接點 29"/>
              <p:cNvCxnSpPr/>
              <p:nvPr/>
            </p:nvCxnSpPr>
            <p:spPr>
              <a:xfrm rot="5400000">
                <a:off x="5120" y="3565"/>
                <a:ext cx="263" cy="1"/>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31" name="直線單箭頭接點 30"/>
              <p:cNvCxnSpPr/>
              <p:nvPr/>
            </p:nvCxnSpPr>
            <p:spPr>
              <a:xfrm rot="5400000">
                <a:off x="3762" y="3564"/>
                <a:ext cx="263" cy="4"/>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32" name="直線單箭頭接點 31"/>
              <p:cNvCxnSpPr/>
              <p:nvPr/>
            </p:nvCxnSpPr>
            <p:spPr>
              <a:xfrm rot="5400000">
                <a:off x="2399" y="3564"/>
                <a:ext cx="263" cy="4"/>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33" name="直線單箭頭接點 32"/>
              <p:cNvCxnSpPr/>
              <p:nvPr/>
            </p:nvCxnSpPr>
            <p:spPr>
              <a:xfrm rot="5400000">
                <a:off x="1039" y="3565"/>
                <a:ext cx="263" cy="1"/>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sp>
            <p:nvSpPr>
              <p:cNvPr id="34" name="上-下雙向箭號 33"/>
              <p:cNvSpPr/>
              <p:nvPr/>
            </p:nvSpPr>
            <p:spPr>
              <a:xfrm>
                <a:off x="3030" y="898"/>
                <a:ext cx="136" cy="219"/>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zh-TW">
                  <a:solidFill>
                    <a:srgbClr val="FFFFFF"/>
                  </a:solidFill>
                  <a:latin typeface="標楷體" pitchFamily="65" charset="-120"/>
                </a:endParaRPr>
              </a:p>
            </p:txBody>
          </p:sp>
        </p:grpSp>
        <p:sp>
          <p:nvSpPr>
            <p:cNvPr id="15367" name="圓角矩形 4"/>
            <p:cNvSpPr>
              <a:spLocks noChangeArrowheads="1"/>
            </p:cNvSpPr>
            <p:nvPr/>
          </p:nvSpPr>
          <p:spPr bwMode="auto">
            <a:xfrm>
              <a:off x="4163" y="2251"/>
              <a:ext cx="757" cy="291"/>
            </a:xfrm>
            <a:prstGeom prst="rect">
              <a:avLst/>
            </a:prstGeom>
            <a:solidFill>
              <a:schemeClr val="bg2"/>
            </a:solidFill>
            <a:ln w="28575">
              <a:solidFill>
                <a:schemeClr val="tx1"/>
              </a:solidFill>
              <a:miter lim="800000"/>
              <a:headEnd/>
              <a:tailEnd/>
            </a:ln>
          </p:spPr>
          <p:txBody>
            <a:bodyPr lIns="68580" tIns="68580" rIns="68580" bIns="68580" anchor="ctr"/>
            <a:lstStyle>
              <a:lvl1pPr defTabSz="800100" eaLnBrk="0" hangingPunct="0">
                <a:defRPr kumimoji="1" sz="2400">
                  <a:solidFill>
                    <a:schemeClr val="tx1"/>
                  </a:solidFill>
                  <a:latin typeface="Tahoma" pitchFamily="34" charset="0"/>
                  <a:ea typeface="新細明體" pitchFamily="18" charset="-120"/>
                </a:defRPr>
              </a:lvl1pPr>
              <a:lvl2pPr marL="742950" indent="-285750" defTabSz="800100" eaLnBrk="0" hangingPunct="0">
                <a:defRPr kumimoji="1" sz="2400">
                  <a:solidFill>
                    <a:schemeClr val="tx1"/>
                  </a:solidFill>
                  <a:latin typeface="Tahoma" pitchFamily="34" charset="0"/>
                  <a:ea typeface="新細明體" pitchFamily="18" charset="-120"/>
                </a:defRPr>
              </a:lvl2pPr>
              <a:lvl3pPr marL="1143000" indent="-228600" defTabSz="800100" eaLnBrk="0" hangingPunct="0">
                <a:defRPr kumimoji="1" sz="2400">
                  <a:solidFill>
                    <a:schemeClr val="tx1"/>
                  </a:solidFill>
                  <a:latin typeface="Tahoma" pitchFamily="34" charset="0"/>
                  <a:ea typeface="新細明體" pitchFamily="18" charset="-120"/>
                </a:defRPr>
              </a:lvl3pPr>
              <a:lvl4pPr marL="1600200" indent="-228600" defTabSz="800100" eaLnBrk="0" hangingPunct="0">
                <a:defRPr kumimoji="1" sz="2400">
                  <a:solidFill>
                    <a:schemeClr val="tx1"/>
                  </a:solidFill>
                  <a:latin typeface="Tahoma" pitchFamily="34" charset="0"/>
                  <a:ea typeface="新細明體" pitchFamily="18" charset="-120"/>
                </a:defRPr>
              </a:lvl4pPr>
              <a:lvl5pPr marL="2057400" indent="-228600" defTabSz="800100" eaLnBrk="0" hangingPunct="0">
                <a:defRPr kumimoji="1" sz="2400">
                  <a:solidFill>
                    <a:schemeClr val="tx1"/>
                  </a:solidFill>
                  <a:latin typeface="Tahoma" pitchFamily="34" charset="0"/>
                  <a:ea typeface="新細明體" pitchFamily="18" charset="-120"/>
                </a:defRPr>
              </a:lvl5pPr>
              <a:lvl6pPr marL="2514600" indent="-228600" defTabSz="8001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defTabSz="8001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defTabSz="8001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defTabSz="8001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lnSpc>
                  <a:spcPct val="90000"/>
                </a:lnSpc>
                <a:spcAft>
                  <a:spcPct val="35000"/>
                </a:spcAft>
              </a:pPr>
              <a:r>
                <a:rPr lang="zh-TW" altLang="en-US" sz="2600" b="1">
                  <a:solidFill>
                    <a:srgbClr val="000000"/>
                  </a:solidFill>
                  <a:latin typeface="標楷體" pitchFamily="65" charset="-120"/>
                  <a:ea typeface="標楷體" pitchFamily="65" charset="-120"/>
                </a:rPr>
                <a:t>風險</a:t>
              </a:r>
            </a:p>
          </p:txBody>
        </p:sp>
      </p:grpSp>
      <p:sp>
        <p:nvSpPr>
          <p:cNvPr id="15365" name="Rectangle 2"/>
          <p:cNvSpPr txBox="1">
            <a:spLocks noChangeArrowheads="1"/>
          </p:cNvSpPr>
          <p:nvPr/>
        </p:nvSpPr>
        <p:spPr bwMode="auto">
          <a:xfrm>
            <a:off x="383931" y="1"/>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lang="zh-TW" altLang="en-US" sz="3200" b="1">
                <a:solidFill>
                  <a:srgbClr val="CC0066"/>
                </a:solidFill>
                <a:latin typeface="標楷體" pitchFamily="65" charset="-120"/>
                <a:ea typeface="標楷體" pitchFamily="65" charset="-120"/>
              </a:rPr>
              <a:t>目標、風險與內部控制</a:t>
            </a:r>
            <a:endParaRPr lang="en-US" altLang="zh-TW" b="1">
              <a:solidFill>
                <a:srgbClr val="CC0066"/>
              </a:solidFill>
              <a:latin typeface="標楷體" pitchFamily="65" charset="-120"/>
              <a:ea typeface="標楷體" pitchFamily="65" charset="-120"/>
            </a:endParaRPr>
          </a:p>
        </p:txBody>
      </p:sp>
      <p:sp>
        <p:nvSpPr>
          <p:cNvPr id="2" name="頁尾版面配置區 1"/>
          <p:cNvSpPr>
            <a:spLocks noGrp="1"/>
          </p:cNvSpPr>
          <p:nvPr>
            <p:ph type="ftr" sz="quarter" idx="11"/>
          </p:nvPr>
        </p:nvSpPr>
        <p:spPr/>
        <p:txBody>
          <a:bodyPr/>
          <a:lstStyle/>
          <a:p>
            <a:r>
              <a:rPr lang="zh-TW" altLang="en-US" smtClean="0"/>
              <a:t>內部控制教育訓練</a:t>
            </a:r>
            <a:endParaRPr lang="zh-TW" altLang="en-US"/>
          </a:p>
        </p:txBody>
      </p:sp>
      <p:sp>
        <p:nvSpPr>
          <p:cNvPr id="3" name="投影片編號版面配置區 2"/>
          <p:cNvSpPr>
            <a:spLocks noGrp="1"/>
          </p:cNvSpPr>
          <p:nvPr>
            <p:ph type="sldNum" sz="quarter" idx="12"/>
          </p:nvPr>
        </p:nvSpPr>
        <p:spPr/>
        <p:txBody>
          <a:bodyPr/>
          <a:lstStyle/>
          <a:p>
            <a:fld id="{1FCBC0D2-356E-4FA3-89C8-47DA2CC48A1A}" type="slidenum">
              <a:rPr lang="zh-TW" altLang="en-US" smtClean="0"/>
              <a:t>19</a:t>
            </a:fld>
            <a:endParaRPr lang="zh-TW" altLang="en-US"/>
          </a:p>
        </p:txBody>
      </p:sp>
    </p:spTree>
    <p:extLst>
      <p:ext uri="{BB962C8B-B14F-4D97-AF65-F5344CB8AC3E}">
        <p14:creationId xmlns:p14="http://schemas.microsoft.com/office/powerpoint/2010/main" val="2724435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692696"/>
            <a:ext cx="7772400" cy="792087"/>
          </a:xfrm>
        </p:spPr>
        <p:txBody>
          <a:bodyPr>
            <a:normAutofit/>
          </a:bodyPr>
          <a:lstStyle/>
          <a:p>
            <a:pPr algn="l"/>
            <a:r>
              <a:rPr lang="zh-TW" altLang="en-US" sz="4200" dirty="0" smtClean="0"/>
              <a:t>大綱</a:t>
            </a:r>
            <a:endParaRPr lang="zh-TW" altLang="en-US" sz="4200" dirty="0"/>
          </a:p>
        </p:txBody>
      </p:sp>
      <p:sp>
        <p:nvSpPr>
          <p:cNvPr id="3" name="副標題 2"/>
          <p:cNvSpPr>
            <a:spLocks noGrp="1"/>
          </p:cNvSpPr>
          <p:nvPr>
            <p:ph type="subTitle" idx="1"/>
          </p:nvPr>
        </p:nvSpPr>
        <p:spPr>
          <a:xfrm>
            <a:off x="683568" y="1772816"/>
            <a:ext cx="7776864" cy="3744416"/>
          </a:xfrm>
        </p:spPr>
        <p:txBody>
          <a:bodyPr/>
          <a:lstStyle/>
          <a:p>
            <a:pPr algn="l"/>
            <a:r>
              <a:rPr lang="zh-TW" altLang="en-US" dirty="0" smtClean="0">
                <a:solidFill>
                  <a:srgbClr val="0070C0"/>
                </a:solidFill>
              </a:rPr>
              <a:t>一、前言</a:t>
            </a:r>
            <a:endParaRPr lang="en-US" altLang="zh-TW" dirty="0">
              <a:solidFill>
                <a:srgbClr val="0070C0"/>
              </a:solidFill>
            </a:endParaRPr>
          </a:p>
          <a:p>
            <a:pPr algn="l"/>
            <a:r>
              <a:rPr lang="zh-TW" altLang="en-US" dirty="0" smtClean="0">
                <a:solidFill>
                  <a:srgbClr val="0070C0"/>
                </a:solidFill>
              </a:rPr>
              <a:t>二、政府內部控制觀念架構</a:t>
            </a:r>
            <a:endParaRPr lang="en-US" altLang="zh-TW" dirty="0" smtClean="0">
              <a:solidFill>
                <a:srgbClr val="0070C0"/>
              </a:solidFill>
            </a:endParaRPr>
          </a:p>
          <a:p>
            <a:pPr algn="l"/>
            <a:r>
              <a:rPr lang="zh-TW" altLang="en-US" dirty="0">
                <a:solidFill>
                  <a:srgbClr val="0070C0"/>
                </a:solidFill>
              </a:rPr>
              <a:t>三、</a:t>
            </a:r>
            <a:r>
              <a:rPr lang="zh-TW" altLang="en-US" dirty="0" smtClean="0">
                <a:solidFill>
                  <a:srgbClr val="0070C0"/>
                </a:solidFill>
              </a:rPr>
              <a:t>風險管理</a:t>
            </a:r>
            <a:endParaRPr lang="en-US" altLang="zh-TW" dirty="0" smtClean="0">
              <a:solidFill>
                <a:srgbClr val="0070C0"/>
              </a:solidFill>
            </a:endParaRPr>
          </a:p>
          <a:p>
            <a:pPr algn="l"/>
            <a:r>
              <a:rPr lang="zh-TW" altLang="en-US" dirty="0">
                <a:solidFill>
                  <a:srgbClr val="0070C0"/>
                </a:solidFill>
              </a:rPr>
              <a:t>四</a:t>
            </a:r>
            <a:r>
              <a:rPr lang="zh-TW" altLang="en-US" dirty="0" smtClean="0">
                <a:solidFill>
                  <a:srgbClr val="0070C0"/>
                </a:solidFill>
              </a:rPr>
              <a:t>、風險評估</a:t>
            </a:r>
            <a:endParaRPr lang="en-US" altLang="zh-TW" dirty="0">
              <a:solidFill>
                <a:srgbClr val="0070C0"/>
              </a:solidFill>
            </a:endParaRPr>
          </a:p>
          <a:p>
            <a:pPr algn="l"/>
            <a:r>
              <a:rPr lang="zh-TW" altLang="en-US" dirty="0" smtClean="0">
                <a:solidFill>
                  <a:srgbClr val="0070C0"/>
                </a:solidFill>
              </a:rPr>
              <a:t>五、自行</a:t>
            </a:r>
            <a:r>
              <a:rPr lang="zh-TW" altLang="en-US" dirty="0">
                <a:solidFill>
                  <a:srgbClr val="0070C0"/>
                </a:solidFill>
              </a:rPr>
              <a:t>評估</a:t>
            </a:r>
            <a:r>
              <a:rPr lang="zh-TW" altLang="en-US" dirty="0" smtClean="0">
                <a:solidFill>
                  <a:srgbClr val="0070C0"/>
                </a:solidFill>
              </a:rPr>
              <a:t>作業</a:t>
            </a:r>
            <a:endParaRPr lang="en-US" altLang="zh-TW" dirty="0" smtClean="0">
              <a:solidFill>
                <a:srgbClr val="0070C0"/>
              </a:solidFill>
            </a:endParaRPr>
          </a:p>
          <a:p>
            <a:pPr algn="l"/>
            <a:r>
              <a:rPr lang="zh-TW" altLang="en-US" dirty="0">
                <a:solidFill>
                  <a:srgbClr val="0070C0"/>
                </a:solidFill>
              </a:rPr>
              <a:t>四、結語</a:t>
            </a:r>
          </a:p>
        </p:txBody>
      </p:sp>
    </p:spTree>
    <p:extLst>
      <p:ext uri="{BB962C8B-B14F-4D97-AF65-F5344CB8AC3E}">
        <p14:creationId xmlns:p14="http://schemas.microsoft.com/office/powerpoint/2010/main" val="177820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風險</a:t>
            </a:r>
            <a:r>
              <a:rPr lang="zh-TW" altLang="en-US" dirty="0" smtClean="0"/>
              <a:t>辨識</a:t>
            </a:r>
            <a:endParaRPr lang="zh-TW" altLang="en-US" dirty="0"/>
          </a:p>
        </p:txBody>
      </p:sp>
      <p:sp>
        <p:nvSpPr>
          <p:cNvPr id="3" name="內容版面配置區 2"/>
          <p:cNvSpPr>
            <a:spLocks noGrp="1"/>
          </p:cNvSpPr>
          <p:nvPr>
            <p:ph idx="1"/>
          </p:nvPr>
        </p:nvSpPr>
        <p:spPr/>
        <p:txBody>
          <a:bodyPr/>
          <a:lstStyle/>
          <a:p>
            <a:pPr>
              <a:buFont typeface="Wingdings" panose="05000000000000000000" pitchFamily="2" charset="2"/>
              <a:buChar char="p"/>
            </a:pPr>
            <a:r>
              <a:rPr lang="zh-TW" altLang="en-US" dirty="0" smtClean="0"/>
              <a:t>全面發掘</a:t>
            </a:r>
            <a:r>
              <a:rPr lang="zh-TW" altLang="en-US" dirty="0"/>
              <a:t>可能影響整體與作業層級目標無法達成之內、外在風險</a:t>
            </a:r>
            <a:r>
              <a:rPr lang="zh-TW" altLang="en-US" dirty="0" smtClean="0"/>
              <a:t>因素，編製整體</a:t>
            </a:r>
            <a:r>
              <a:rPr lang="zh-TW" altLang="en-US" dirty="0"/>
              <a:t>與作業層級目標及風險項</a:t>
            </a:r>
            <a:r>
              <a:rPr lang="zh-TW" altLang="en-US" dirty="0" smtClean="0"/>
              <a:t>對應表。</a:t>
            </a:r>
            <a:endParaRPr lang="zh-TW" altLang="en-US" sz="2800" dirty="0"/>
          </a:p>
        </p:txBody>
      </p:sp>
    </p:spTree>
    <p:extLst>
      <p:ext uri="{BB962C8B-B14F-4D97-AF65-F5344CB8AC3E}">
        <p14:creationId xmlns:p14="http://schemas.microsoft.com/office/powerpoint/2010/main" val="121017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339DB7D4-020E-4195-A11F-4A79A023A27E}" type="slidenum">
              <a:rPr lang="zh-TW" altLang="en-US"/>
              <a:pPr>
                <a:defRPr/>
              </a:pPr>
              <a:t>21</a:t>
            </a:fld>
            <a:endParaRPr lang="en-US" altLang="zh-TW"/>
          </a:p>
        </p:txBody>
      </p:sp>
      <p:sp>
        <p:nvSpPr>
          <p:cNvPr id="173075" name="AutoShape 19"/>
          <p:cNvSpPr>
            <a:spLocks noChangeArrowheads="1"/>
          </p:cNvSpPr>
          <p:nvPr/>
        </p:nvSpPr>
        <p:spPr bwMode="auto">
          <a:xfrm>
            <a:off x="451338" y="4076700"/>
            <a:ext cx="3722077" cy="2376488"/>
          </a:xfrm>
          <a:prstGeom prst="roundRect">
            <a:avLst>
              <a:gd name="adj" fmla="val 16667"/>
            </a:avLst>
          </a:prstGeom>
          <a:gradFill rotWithShape="1">
            <a:gsLst>
              <a:gs pos="0">
                <a:srgbClr val="00CCFF"/>
              </a:gs>
              <a:gs pos="50000">
                <a:srgbClr val="00CCFF">
                  <a:gamma/>
                  <a:tint val="10196"/>
                  <a:invGamma/>
                </a:srgbClr>
              </a:gs>
              <a:gs pos="100000">
                <a:srgbClr val="00CCFF"/>
              </a:gs>
            </a:gsLst>
            <a:lin ang="2700000" scaled="1"/>
          </a:gradFill>
          <a:ln w="19050">
            <a:solidFill>
              <a:schemeClr val="tx1"/>
            </a:solidFill>
            <a:round/>
            <a:headEnd/>
            <a:tailEnd/>
          </a:ln>
          <a:effectLst>
            <a:prstShdw prst="shdw17" dist="17961" dir="2700000">
              <a:schemeClr val="tx1">
                <a:gamma/>
                <a:shade val="60000"/>
                <a:invGamma/>
              </a:schemeClr>
            </a:prstShdw>
          </a:effectLst>
        </p:spPr>
        <p:txBody>
          <a:bodyPr lIns="18000" rIns="18000" anchor="ctr"/>
          <a:lstStyle/>
          <a:p>
            <a:pPr algn="ctr"/>
            <a:r>
              <a:rPr lang="zh-TW" altLang="en-US" sz="2600" b="1">
                <a:solidFill>
                  <a:srgbClr val="CC0000"/>
                </a:solidFill>
                <a:latin typeface="標楷體" pitchFamily="65" charset="-120"/>
                <a:ea typeface="標楷體" pitchFamily="65" charset="-120"/>
              </a:rPr>
              <a:t>監察院等外部監督機關所提內部控制缺失</a:t>
            </a:r>
            <a:r>
              <a:rPr lang="zh-TW" altLang="en-US" sz="2600">
                <a:latin typeface="標楷體" pitchFamily="65" charset="-120"/>
                <a:ea typeface="標楷體" pitchFamily="65" charset="-120"/>
              </a:rPr>
              <a:t>，涉及業務推動過程中未能察覺或辨識之風險</a:t>
            </a:r>
          </a:p>
        </p:txBody>
      </p:sp>
      <p:sp>
        <p:nvSpPr>
          <p:cNvPr id="173076" name="AutoShape 20"/>
          <p:cNvSpPr>
            <a:spLocks noChangeArrowheads="1"/>
          </p:cNvSpPr>
          <p:nvPr/>
        </p:nvSpPr>
        <p:spPr bwMode="auto">
          <a:xfrm>
            <a:off x="517281" y="1196976"/>
            <a:ext cx="3855426" cy="2519363"/>
          </a:xfrm>
          <a:prstGeom prst="roundRect">
            <a:avLst>
              <a:gd name="adj" fmla="val 16667"/>
            </a:avLst>
          </a:prstGeom>
          <a:gradFill rotWithShape="1">
            <a:gsLst>
              <a:gs pos="0">
                <a:srgbClr val="00CCFF"/>
              </a:gs>
              <a:gs pos="50000">
                <a:srgbClr val="00CCFF">
                  <a:gamma/>
                  <a:tint val="10196"/>
                  <a:invGamma/>
                </a:srgbClr>
              </a:gs>
              <a:gs pos="100000">
                <a:srgbClr val="00CCFF"/>
              </a:gs>
            </a:gsLst>
            <a:lin ang="2700000" scaled="1"/>
          </a:gradFill>
          <a:ln w="19050">
            <a:solidFill>
              <a:schemeClr val="tx1"/>
            </a:solidFill>
            <a:round/>
            <a:headEnd/>
            <a:tailEnd/>
          </a:ln>
          <a:effectLst>
            <a:prstShdw prst="shdw17" dist="17961" dir="2700000">
              <a:schemeClr val="tx1">
                <a:gamma/>
                <a:shade val="60000"/>
                <a:invGamma/>
              </a:schemeClr>
            </a:prstShdw>
          </a:effectLst>
        </p:spPr>
        <p:txBody>
          <a:bodyPr lIns="18000" rIns="18000" anchor="ctr"/>
          <a:lstStyle/>
          <a:p>
            <a:pPr algn="ctr"/>
            <a:r>
              <a:rPr lang="zh-TW" altLang="en-US" sz="2600" b="1">
                <a:latin typeface="標楷體" pitchFamily="65" charset="-120"/>
                <a:ea typeface="標楷體" pitchFamily="65" charset="-120"/>
              </a:rPr>
              <a:t>完整辨識</a:t>
            </a:r>
            <a:r>
              <a:rPr lang="zh-TW" altLang="en-US" sz="2600" b="1">
                <a:solidFill>
                  <a:srgbClr val="CC0000"/>
                </a:solidFill>
                <a:latin typeface="標楷體" pitchFamily="65" charset="-120"/>
                <a:ea typeface="標楷體" pitchFamily="65" charset="-120"/>
              </a:rPr>
              <a:t>影響整體與作業層級目標（含關鍵策略目標）</a:t>
            </a:r>
            <a:r>
              <a:rPr lang="zh-TW" altLang="en-US" sz="2600" b="1">
                <a:latin typeface="標楷體" pitchFamily="65" charset="-120"/>
                <a:ea typeface="標楷體" pitchFamily="65" charset="-120"/>
              </a:rPr>
              <a:t>無法達成之風險</a:t>
            </a:r>
          </a:p>
        </p:txBody>
      </p:sp>
      <p:sp>
        <p:nvSpPr>
          <p:cNvPr id="173077" name="AutoShape 21"/>
          <p:cNvSpPr>
            <a:spLocks noChangeArrowheads="1"/>
          </p:cNvSpPr>
          <p:nvPr/>
        </p:nvSpPr>
        <p:spPr bwMode="auto">
          <a:xfrm>
            <a:off x="4637943" y="4076700"/>
            <a:ext cx="3855426" cy="2376488"/>
          </a:xfrm>
          <a:prstGeom prst="roundRect">
            <a:avLst>
              <a:gd name="adj" fmla="val 16667"/>
            </a:avLst>
          </a:prstGeom>
          <a:gradFill rotWithShape="1">
            <a:gsLst>
              <a:gs pos="0">
                <a:srgbClr val="00CCFF"/>
              </a:gs>
              <a:gs pos="50000">
                <a:srgbClr val="00CCFF">
                  <a:gamma/>
                  <a:tint val="10196"/>
                  <a:invGamma/>
                </a:srgbClr>
              </a:gs>
              <a:gs pos="100000">
                <a:srgbClr val="00CCFF"/>
              </a:gs>
            </a:gsLst>
            <a:lin ang="2700000" scaled="1"/>
          </a:gradFill>
          <a:ln w="19050">
            <a:solidFill>
              <a:schemeClr val="tx1"/>
            </a:solidFill>
            <a:round/>
            <a:headEnd/>
            <a:tailEnd/>
          </a:ln>
          <a:effectLst>
            <a:prstShdw prst="shdw17" dist="17961" dir="2700000">
              <a:schemeClr val="tx1">
                <a:gamma/>
                <a:shade val="60000"/>
                <a:invGamma/>
              </a:schemeClr>
            </a:prstShdw>
          </a:effectLst>
        </p:spPr>
        <p:txBody>
          <a:bodyPr lIns="18000" rIns="18000" anchor="ctr"/>
          <a:lstStyle/>
          <a:p>
            <a:pPr algn="ctr"/>
            <a:r>
              <a:rPr lang="zh-TW" altLang="en-US" sz="2600">
                <a:ea typeface="標楷體" pitchFamily="65" charset="-120"/>
              </a:rPr>
              <a:t>涉及人民權利或義務之業務，辨識</a:t>
            </a:r>
            <a:r>
              <a:rPr lang="zh-TW" altLang="en-US" sz="2600" b="1">
                <a:solidFill>
                  <a:srgbClr val="CC0000"/>
                </a:solidFill>
                <a:ea typeface="標楷體" pitchFamily="65" charset="-120"/>
              </a:rPr>
              <a:t>影響政府公信力</a:t>
            </a:r>
            <a:r>
              <a:rPr lang="zh-TW" altLang="en-US" sz="2600">
                <a:ea typeface="標楷體" pitchFamily="65" charset="-120"/>
              </a:rPr>
              <a:t>之風險</a:t>
            </a:r>
          </a:p>
        </p:txBody>
      </p:sp>
      <p:sp>
        <p:nvSpPr>
          <p:cNvPr id="173078" name="AutoShape 22"/>
          <p:cNvSpPr>
            <a:spLocks noChangeArrowheads="1"/>
          </p:cNvSpPr>
          <p:nvPr/>
        </p:nvSpPr>
        <p:spPr bwMode="auto">
          <a:xfrm>
            <a:off x="4705351" y="1196976"/>
            <a:ext cx="3789485" cy="2519363"/>
          </a:xfrm>
          <a:prstGeom prst="roundRect">
            <a:avLst>
              <a:gd name="adj" fmla="val 16667"/>
            </a:avLst>
          </a:prstGeom>
          <a:gradFill rotWithShape="1">
            <a:gsLst>
              <a:gs pos="0">
                <a:srgbClr val="00CCFF"/>
              </a:gs>
              <a:gs pos="50000">
                <a:srgbClr val="00CCFF">
                  <a:gamma/>
                  <a:tint val="10196"/>
                  <a:invGamma/>
                </a:srgbClr>
              </a:gs>
              <a:gs pos="100000">
                <a:srgbClr val="00CCFF"/>
              </a:gs>
            </a:gsLst>
            <a:lin ang="2700000" scaled="1"/>
          </a:gradFill>
          <a:ln w="19050">
            <a:solidFill>
              <a:schemeClr val="tx1"/>
            </a:solidFill>
            <a:round/>
            <a:headEnd/>
            <a:tailEnd/>
          </a:ln>
          <a:effectLst>
            <a:prstShdw prst="shdw17" dist="17961" dir="2700000">
              <a:schemeClr val="tx1">
                <a:gamma/>
                <a:shade val="60000"/>
                <a:invGamma/>
              </a:schemeClr>
            </a:prstShdw>
          </a:effectLst>
        </p:spPr>
        <p:txBody>
          <a:bodyPr lIns="18000" rIns="18000" anchor="ctr" anchorCtr="1"/>
          <a:lstStyle/>
          <a:p>
            <a:pPr algn="ctr"/>
            <a:r>
              <a:rPr lang="zh-TW" altLang="en-US" sz="2600" b="1">
                <a:solidFill>
                  <a:srgbClr val="CC0000"/>
                </a:solidFill>
                <a:latin typeface="標楷體" pitchFamily="65" charset="-120"/>
                <a:ea typeface="標楷體" pitchFamily="65" charset="-120"/>
              </a:rPr>
              <a:t>施政計畫之先期規劃</a:t>
            </a:r>
            <a:r>
              <a:rPr lang="zh-TW" altLang="en-US" sz="2600">
                <a:latin typeface="標楷體" pitchFamily="65" charset="-120"/>
                <a:ea typeface="標楷體" pitchFamily="65" charset="-120"/>
              </a:rPr>
              <a:t>，就利害關係者意見、成本效益、技術可行性或跨機關業務協調等辨識風險</a:t>
            </a:r>
            <a:endParaRPr lang="zh-TW" altLang="en-US" sz="2600">
              <a:effectLst>
                <a:outerShdw blurRad="38100" dist="38100" dir="2700000" algn="tl">
                  <a:srgbClr val="FFFFFF"/>
                </a:outerShdw>
              </a:effectLst>
              <a:latin typeface="標楷體" pitchFamily="65" charset="-120"/>
              <a:ea typeface="標楷體" pitchFamily="65" charset="-120"/>
            </a:endParaRPr>
          </a:p>
        </p:txBody>
      </p:sp>
      <p:cxnSp>
        <p:nvCxnSpPr>
          <p:cNvPr id="6" name="直線接點 5"/>
          <p:cNvCxnSpPr/>
          <p:nvPr/>
        </p:nvCxnSpPr>
        <p:spPr bwMode="auto">
          <a:xfrm>
            <a:off x="716574" y="908050"/>
            <a:ext cx="7643446"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73080" name="Rectangle 2"/>
          <p:cNvSpPr>
            <a:spLocks noChangeArrowheads="1"/>
          </p:cNvSpPr>
          <p:nvPr/>
        </p:nvSpPr>
        <p:spPr bwMode="auto">
          <a:xfrm>
            <a:off x="397120" y="44451"/>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kumimoji="1" sz="4400" b="1">
                <a:solidFill>
                  <a:srgbClr val="A50021"/>
                </a:solidFill>
                <a:latin typeface="標楷體" pitchFamily="65" charset="-120"/>
                <a:ea typeface="標楷體" pitchFamily="65" charset="-120"/>
              </a:defRPr>
            </a:lvl1pPr>
            <a:lvl2pPr algn="ctr" eaLnBrk="0" hangingPunct="0">
              <a:defRPr kumimoji="1" sz="4400" b="1">
                <a:solidFill>
                  <a:srgbClr val="A50021"/>
                </a:solidFill>
                <a:latin typeface="標楷體" pitchFamily="65" charset="-120"/>
                <a:ea typeface="標楷體" pitchFamily="65" charset="-120"/>
              </a:defRPr>
            </a:lvl2pPr>
            <a:lvl3pPr algn="ctr" eaLnBrk="0" hangingPunct="0">
              <a:defRPr kumimoji="1" sz="4400" b="1">
                <a:solidFill>
                  <a:srgbClr val="A50021"/>
                </a:solidFill>
                <a:latin typeface="標楷體" pitchFamily="65" charset="-120"/>
                <a:ea typeface="標楷體" pitchFamily="65" charset="-120"/>
              </a:defRPr>
            </a:lvl3pPr>
            <a:lvl4pPr algn="ctr" eaLnBrk="0" hangingPunct="0">
              <a:defRPr kumimoji="1" sz="4400" b="1">
                <a:solidFill>
                  <a:srgbClr val="A50021"/>
                </a:solidFill>
                <a:latin typeface="標楷體" pitchFamily="65" charset="-120"/>
                <a:ea typeface="標楷體" pitchFamily="65" charset="-120"/>
              </a:defRPr>
            </a:lvl4pPr>
            <a:lvl5pPr algn="ctr" eaLnBrk="0" hangingPunct="0">
              <a:defRPr kumimoji="1" sz="4400" b="1">
                <a:solidFill>
                  <a:srgbClr val="A50021"/>
                </a:solidFill>
                <a:latin typeface="標楷體" pitchFamily="65" charset="-120"/>
                <a:ea typeface="標楷體" pitchFamily="65" charset="-120"/>
              </a:defRPr>
            </a:lvl5pPr>
            <a:lvl6pPr marL="457200" algn="ctr" eaLnBrk="0" fontAlgn="base" hangingPunct="0">
              <a:spcBef>
                <a:spcPct val="0"/>
              </a:spcBef>
              <a:spcAft>
                <a:spcPct val="0"/>
              </a:spcAft>
              <a:defRPr kumimoji="1" sz="4400" b="1">
                <a:solidFill>
                  <a:srgbClr val="A50021"/>
                </a:solidFill>
                <a:latin typeface="標楷體" pitchFamily="65" charset="-120"/>
                <a:ea typeface="標楷體" pitchFamily="65" charset="-120"/>
              </a:defRPr>
            </a:lvl6pPr>
            <a:lvl7pPr marL="914400" algn="ctr" eaLnBrk="0" fontAlgn="base" hangingPunct="0">
              <a:spcBef>
                <a:spcPct val="0"/>
              </a:spcBef>
              <a:spcAft>
                <a:spcPct val="0"/>
              </a:spcAft>
              <a:defRPr kumimoji="1" sz="4400" b="1">
                <a:solidFill>
                  <a:srgbClr val="A50021"/>
                </a:solidFill>
                <a:latin typeface="標楷體" pitchFamily="65" charset="-120"/>
                <a:ea typeface="標楷體" pitchFamily="65" charset="-120"/>
              </a:defRPr>
            </a:lvl7pPr>
            <a:lvl8pPr marL="1371600" algn="ctr" eaLnBrk="0" fontAlgn="base" hangingPunct="0">
              <a:spcBef>
                <a:spcPct val="0"/>
              </a:spcBef>
              <a:spcAft>
                <a:spcPct val="0"/>
              </a:spcAft>
              <a:defRPr kumimoji="1" sz="4400" b="1">
                <a:solidFill>
                  <a:srgbClr val="A50021"/>
                </a:solidFill>
                <a:latin typeface="標楷體" pitchFamily="65" charset="-120"/>
                <a:ea typeface="標楷體" pitchFamily="65" charset="-120"/>
              </a:defRPr>
            </a:lvl8pPr>
            <a:lvl9pPr marL="1828800" algn="ctr" eaLnBrk="0" fontAlgn="base" hangingPunct="0">
              <a:spcBef>
                <a:spcPct val="0"/>
              </a:spcBef>
              <a:spcAft>
                <a:spcPct val="0"/>
              </a:spcAft>
              <a:defRPr kumimoji="1" sz="4400" b="1">
                <a:solidFill>
                  <a:srgbClr val="A50021"/>
                </a:solidFill>
                <a:latin typeface="標楷體" pitchFamily="65" charset="-120"/>
                <a:ea typeface="標楷體" pitchFamily="65" charset="-120"/>
              </a:defRPr>
            </a:lvl9pPr>
          </a:lstStyle>
          <a:p>
            <a:pPr eaLnBrk="1" hangingPunct="1"/>
            <a:r>
              <a:rPr lang="zh-TW" altLang="zh-TW" sz="3200">
                <a:solidFill>
                  <a:srgbClr val="CC0066"/>
                </a:solidFill>
              </a:rPr>
              <a:t>辨識風險</a:t>
            </a:r>
            <a:endParaRPr lang="en-US" altLang="zh-TW" sz="2400">
              <a:solidFill>
                <a:srgbClr val="CC0066"/>
              </a:solidFill>
              <a:latin typeface="Times New Roman" pitchFamily="18" charset="0"/>
              <a:cs typeface="Times New Roman" pitchFamily="18" charset="0"/>
            </a:endParaRPr>
          </a:p>
        </p:txBody>
      </p:sp>
      <p:pic>
        <p:nvPicPr>
          <p:cNvPr id="173087" name="Picture 6" descr="風險"/>
          <p:cNvPicPr>
            <a:picLocks noChangeAspect="1" noChangeArrowheads="1"/>
          </p:cNvPicPr>
          <p:nvPr/>
        </p:nvPicPr>
        <p:blipFill>
          <a:blip r:embed="rId3">
            <a:extLst>
              <a:ext uri="{28A0092B-C50C-407E-A947-70E740481C1C}">
                <a14:useLocalDpi xmlns:a14="http://schemas.microsoft.com/office/drawing/2010/main" val="0"/>
              </a:ext>
            </a:extLst>
          </a:blip>
          <a:srcRect r="-11018" b="29633"/>
          <a:stretch>
            <a:fillRect/>
          </a:stretch>
        </p:blipFill>
        <p:spPr bwMode="auto">
          <a:xfrm rot="-1194225">
            <a:off x="3376247" y="2924175"/>
            <a:ext cx="23241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313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Grp="1" noChangeArrowheads="1"/>
          </p:cNvSpPr>
          <p:nvPr>
            <p:ph type="sldNum" sz="quarter" idx="12"/>
          </p:nvPr>
        </p:nvSpPr>
        <p:spPr>
          <a:ln/>
        </p:spPr>
        <p:txBody>
          <a:bodyPr/>
          <a:lstStyle/>
          <a:p>
            <a:pPr>
              <a:defRPr/>
            </a:pPr>
            <a:fld id="{43EE34B2-B25F-4FAA-9542-A1570DD50EC6}" type="slidenum">
              <a:rPr lang="zh-TW" altLang="en-US"/>
              <a:pPr>
                <a:defRPr/>
              </a:pPr>
              <a:t>22</a:t>
            </a:fld>
            <a:endParaRPr lang="en-US" altLang="zh-TW"/>
          </a:p>
        </p:txBody>
      </p:sp>
      <p:sp>
        <p:nvSpPr>
          <p:cNvPr id="184352" name="Rectangle 2"/>
          <p:cNvSpPr>
            <a:spLocks noChangeArrowheads="1"/>
          </p:cNvSpPr>
          <p:nvPr/>
        </p:nvSpPr>
        <p:spPr bwMode="auto">
          <a:xfrm>
            <a:off x="383931" y="115889"/>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kumimoji="1" sz="4400" b="1">
                <a:solidFill>
                  <a:srgbClr val="A50021"/>
                </a:solidFill>
                <a:latin typeface="標楷體" pitchFamily="65" charset="-120"/>
                <a:ea typeface="標楷體" pitchFamily="65" charset="-120"/>
              </a:defRPr>
            </a:lvl1pPr>
            <a:lvl2pPr algn="ctr" eaLnBrk="0" hangingPunct="0">
              <a:defRPr kumimoji="1" sz="4400" b="1">
                <a:solidFill>
                  <a:srgbClr val="A50021"/>
                </a:solidFill>
                <a:latin typeface="標楷體" pitchFamily="65" charset="-120"/>
                <a:ea typeface="標楷體" pitchFamily="65" charset="-120"/>
              </a:defRPr>
            </a:lvl2pPr>
            <a:lvl3pPr algn="ctr" eaLnBrk="0" hangingPunct="0">
              <a:defRPr kumimoji="1" sz="4400" b="1">
                <a:solidFill>
                  <a:srgbClr val="A50021"/>
                </a:solidFill>
                <a:latin typeface="標楷體" pitchFamily="65" charset="-120"/>
                <a:ea typeface="標楷體" pitchFamily="65" charset="-120"/>
              </a:defRPr>
            </a:lvl3pPr>
            <a:lvl4pPr algn="ctr" eaLnBrk="0" hangingPunct="0">
              <a:defRPr kumimoji="1" sz="4400" b="1">
                <a:solidFill>
                  <a:srgbClr val="A50021"/>
                </a:solidFill>
                <a:latin typeface="標楷體" pitchFamily="65" charset="-120"/>
                <a:ea typeface="標楷體" pitchFamily="65" charset="-120"/>
              </a:defRPr>
            </a:lvl4pPr>
            <a:lvl5pPr algn="ctr" eaLnBrk="0" hangingPunct="0">
              <a:defRPr kumimoji="1" sz="4400" b="1">
                <a:solidFill>
                  <a:srgbClr val="A50021"/>
                </a:solidFill>
                <a:latin typeface="標楷體" pitchFamily="65" charset="-120"/>
                <a:ea typeface="標楷體" pitchFamily="65" charset="-120"/>
              </a:defRPr>
            </a:lvl5pPr>
            <a:lvl6pPr marL="457200" algn="ctr" eaLnBrk="0" fontAlgn="base" hangingPunct="0">
              <a:spcBef>
                <a:spcPct val="0"/>
              </a:spcBef>
              <a:spcAft>
                <a:spcPct val="0"/>
              </a:spcAft>
              <a:defRPr kumimoji="1" sz="4400" b="1">
                <a:solidFill>
                  <a:srgbClr val="A50021"/>
                </a:solidFill>
                <a:latin typeface="標楷體" pitchFamily="65" charset="-120"/>
                <a:ea typeface="標楷體" pitchFamily="65" charset="-120"/>
              </a:defRPr>
            </a:lvl6pPr>
            <a:lvl7pPr marL="914400" algn="ctr" eaLnBrk="0" fontAlgn="base" hangingPunct="0">
              <a:spcBef>
                <a:spcPct val="0"/>
              </a:spcBef>
              <a:spcAft>
                <a:spcPct val="0"/>
              </a:spcAft>
              <a:defRPr kumimoji="1" sz="4400" b="1">
                <a:solidFill>
                  <a:srgbClr val="A50021"/>
                </a:solidFill>
                <a:latin typeface="標楷體" pitchFamily="65" charset="-120"/>
                <a:ea typeface="標楷體" pitchFamily="65" charset="-120"/>
              </a:defRPr>
            </a:lvl7pPr>
            <a:lvl8pPr marL="1371600" algn="ctr" eaLnBrk="0" fontAlgn="base" hangingPunct="0">
              <a:spcBef>
                <a:spcPct val="0"/>
              </a:spcBef>
              <a:spcAft>
                <a:spcPct val="0"/>
              </a:spcAft>
              <a:defRPr kumimoji="1" sz="4400" b="1">
                <a:solidFill>
                  <a:srgbClr val="A50021"/>
                </a:solidFill>
                <a:latin typeface="標楷體" pitchFamily="65" charset="-120"/>
                <a:ea typeface="標楷體" pitchFamily="65" charset="-120"/>
              </a:defRPr>
            </a:lvl8pPr>
            <a:lvl9pPr marL="1828800" algn="ctr" eaLnBrk="0" fontAlgn="base" hangingPunct="0">
              <a:spcBef>
                <a:spcPct val="0"/>
              </a:spcBef>
              <a:spcAft>
                <a:spcPct val="0"/>
              </a:spcAft>
              <a:defRPr kumimoji="1" sz="4400" b="1">
                <a:solidFill>
                  <a:srgbClr val="A50021"/>
                </a:solidFill>
                <a:latin typeface="標楷體" pitchFamily="65" charset="-120"/>
                <a:ea typeface="標楷體" pitchFamily="65" charset="-120"/>
              </a:defRPr>
            </a:lvl9pPr>
          </a:lstStyle>
          <a:p>
            <a:pPr eaLnBrk="1" hangingPunct="1"/>
            <a:r>
              <a:rPr lang="zh-TW" altLang="zh-TW" sz="3200">
                <a:solidFill>
                  <a:srgbClr val="CC0066"/>
                </a:solidFill>
              </a:rPr>
              <a:t>影響政府公信力之風險</a:t>
            </a:r>
            <a:endParaRPr lang="en-US" altLang="zh-TW" sz="3200">
              <a:solidFill>
                <a:srgbClr val="CC0066"/>
              </a:solidFill>
            </a:endParaRPr>
          </a:p>
        </p:txBody>
      </p:sp>
      <p:cxnSp>
        <p:nvCxnSpPr>
          <p:cNvPr id="6" name="直線接點 5"/>
          <p:cNvCxnSpPr/>
          <p:nvPr/>
        </p:nvCxnSpPr>
        <p:spPr bwMode="auto">
          <a:xfrm>
            <a:off x="716574" y="1125538"/>
            <a:ext cx="7643446"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4" name="五邊形 23"/>
          <p:cNvSpPr/>
          <p:nvPr/>
        </p:nvSpPr>
        <p:spPr>
          <a:xfrm>
            <a:off x="3024555" y="5189538"/>
            <a:ext cx="4248150" cy="811212"/>
          </a:xfrm>
          <a:prstGeom prst="homePlate">
            <a:avLst/>
          </a:prstGeom>
          <a:solidFill>
            <a:srgbClr val="CCFFFF"/>
          </a:solidFill>
          <a:ln>
            <a:noFill/>
          </a:ln>
        </p:spPr>
        <p:style>
          <a:lnRef idx="1">
            <a:schemeClr val="accent2"/>
          </a:lnRef>
          <a:fillRef idx="3">
            <a:schemeClr val="accent2"/>
          </a:fillRef>
          <a:effectRef idx="2">
            <a:schemeClr val="accent2"/>
          </a:effectRef>
          <a:fontRef idx="minor">
            <a:schemeClr val="lt1"/>
          </a:fontRef>
        </p:style>
        <p:txBody>
          <a:bodyPr anchor="ctr"/>
          <a:lstStyle/>
          <a:p>
            <a:pPr>
              <a:defRPr/>
            </a:pPr>
            <a:r>
              <a:rPr lang="zh-TW" altLang="en-US" sz="1600" b="1" dirty="0">
                <a:solidFill>
                  <a:srgbClr val="000000"/>
                </a:solidFill>
                <a:latin typeface="微軟正黑體" pitchFamily="34" charset="-120"/>
                <a:ea typeface="微軟正黑體" pitchFamily="34" charset="-120"/>
              </a:rPr>
              <a:t>未依「政府服務創新精進方案」積極簡化服務流程、書表及縮短辦理時限，或建立申辦、申請案件公開查詢機制</a:t>
            </a:r>
          </a:p>
        </p:txBody>
      </p:sp>
      <p:grpSp>
        <p:nvGrpSpPr>
          <p:cNvPr id="20" name="群組 19"/>
          <p:cNvGrpSpPr/>
          <p:nvPr/>
        </p:nvGrpSpPr>
        <p:grpSpPr>
          <a:xfrm>
            <a:off x="3024782" y="4090323"/>
            <a:ext cx="4248471" cy="811158"/>
            <a:chOff x="3347864" y="1628800"/>
            <a:chExt cx="3888432" cy="720080"/>
          </a:xfrm>
          <a:solidFill>
            <a:schemeClr val="accent4">
              <a:lumMod val="20000"/>
              <a:lumOff val="80000"/>
            </a:schemeClr>
          </a:solidFill>
        </p:grpSpPr>
        <p:sp>
          <p:nvSpPr>
            <p:cNvPr id="21" name="五邊形 20"/>
            <p:cNvSpPr/>
            <p:nvPr/>
          </p:nvSpPr>
          <p:spPr>
            <a:xfrm>
              <a:off x="3347864" y="1628800"/>
              <a:ext cx="3888432" cy="720080"/>
            </a:xfrm>
            <a:prstGeom prst="homePlate">
              <a:avLst/>
            </a:prstGeom>
            <a:grp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sz="1400" dirty="0">
                <a:solidFill>
                  <a:schemeClr val="tx1"/>
                </a:solidFill>
              </a:endParaRPr>
            </a:p>
          </p:txBody>
        </p:sp>
        <p:sp>
          <p:nvSpPr>
            <p:cNvPr id="22" name="文字方塊 21"/>
            <p:cNvSpPr txBox="1"/>
            <p:nvPr/>
          </p:nvSpPr>
          <p:spPr>
            <a:xfrm>
              <a:off x="3419872" y="1700182"/>
              <a:ext cx="3672408" cy="519116"/>
            </a:xfrm>
            <a:prstGeom prst="rect">
              <a:avLst/>
            </a:prstGeom>
            <a:noFill/>
          </p:spPr>
          <p:txBody>
            <a:bodyPr>
              <a:spAutoFit/>
            </a:bodyPr>
            <a:lstStyle/>
            <a:p>
              <a:pPr>
                <a:defRPr/>
              </a:pPr>
              <a:r>
                <a:rPr lang="zh-TW" altLang="en-US" sz="1600" b="1" dirty="0">
                  <a:latin typeface="微軟正黑體" pitchFamily="34" charset="-120"/>
                  <a:ea typeface="微軟正黑體" pitchFamily="34" charset="-120"/>
                </a:rPr>
                <a:t>未依「政府資訊公開法」第</a:t>
              </a:r>
              <a:r>
                <a:rPr lang="en-US" altLang="zh-TW" sz="1600" b="1" dirty="0">
                  <a:latin typeface="微軟正黑體" pitchFamily="34" charset="-120"/>
                  <a:ea typeface="微軟正黑體" pitchFamily="34" charset="-120"/>
                </a:rPr>
                <a:t>6</a:t>
              </a:r>
              <a:r>
                <a:rPr lang="zh-TW" altLang="en-US" sz="1600" b="1" dirty="0">
                  <a:latin typeface="微軟正黑體" pitchFamily="34" charset="-120"/>
                  <a:ea typeface="微軟正黑體" pitchFamily="34" charset="-120"/>
                </a:rPr>
                <a:t>條及第</a:t>
              </a:r>
              <a:r>
                <a:rPr lang="en-US" altLang="zh-TW" sz="1600" b="1" dirty="0">
                  <a:latin typeface="微軟正黑體" pitchFamily="34" charset="-120"/>
                  <a:ea typeface="微軟正黑體" pitchFamily="34" charset="-120"/>
                </a:rPr>
                <a:t>7</a:t>
              </a:r>
              <a:r>
                <a:rPr lang="zh-TW" altLang="en-US" sz="1600" b="1" dirty="0">
                  <a:latin typeface="微軟正黑體" pitchFamily="34" charset="-120"/>
                  <a:ea typeface="微軟正黑體" pitchFamily="34" charset="-120"/>
                </a:rPr>
                <a:t>條規定主動公開政府資訊</a:t>
              </a:r>
            </a:p>
          </p:txBody>
        </p:sp>
      </p:grpSp>
      <p:sp>
        <p:nvSpPr>
          <p:cNvPr id="18" name="五邊形 17"/>
          <p:cNvSpPr/>
          <p:nvPr/>
        </p:nvSpPr>
        <p:spPr>
          <a:xfrm>
            <a:off x="3024555" y="3028951"/>
            <a:ext cx="4248150" cy="811213"/>
          </a:xfrm>
          <a:prstGeom prst="homePlate">
            <a:avLst/>
          </a:prstGeom>
          <a:solidFill>
            <a:srgbClr val="FFFF99"/>
          </a:solidFill>
          <a:ln>
            <a:noFill/>
          </a:ln>
        </p:spPr>
        <p:style>
          <a:lnRef idx="1">
            <a:schemeClr val="accent2"/>
          </a:lnRef>
          <a:fillRef idx="3">
            <a:schemeClr val="accent2"/>
          </a:fillRef>
          <a:effectRef idx="2">
            <a:schemeClr val="accent2"/>
          </a:effectRef>
          <a:fontRef idx="minor">
            <a:schemeClr val="lt1"/>
          </a:fontRef>
        </p:style>
        <p:txBody>
          <a:bodyPr anchor="ctr"/>
          <a:lstStyle/>
          <a:p>
            <a:pPr>
              <a:defRPr/>
            </a:pPr>
            <a:r>
              <a:rPr lang="zh-TW" altLang="en-US" sz="1600" b="1" dirty="0">
                <a:solidFill>
                  <a:srgbClr val="000000"/>
                </a:solidFill>
                <a:latin typeface="微軟正黑體" pitchFamily="34" charset="-120"/>
                <a:ea typeface="微軟正黑體" pitchFamily="34" charset="-120"/>
              </a:rPr>
              <a:t>未依「行政程序法」第</a:t>
            </a:r>
            <a:r>
              <a:rPr lang="en-US" altLang="zh-TW" sz="1600" b="1" dirty="0">
                <a:solidFill>
                  <a:srgbClr val="000000"/>
                </a:solidFill>
                <a:latin typeface="微軟正黑體" pitchFamily="34" charset="-120"/>
                <a:ea typeface="微軟正黑體" pitchFamily="34" charset="-120"/>
              </a:rPr>
              <a:t>51</a:t>
            </a:r>
            <a:r>
              <a:rPr lang="zh-TW" altLang="en-US" sz="1600" b="1" dirty="0">
                <a:solidFill>
                  <a:srgbClr val="000000"/>
                </a:solidFill>
                <a:latin typeface="微軟正黑體" pitchFamily="34" charset="-120"/>
                <a:ea typeface="微軟正黑體" pitchFamily="34" charset="-120"/>
              </a:rPr>
              <a:t>條規定公告處理期間或於所定期間處理終結</a:t>
            </a:r>
          </a:p>
        </p:txBody>
      </p:sp>
      <p:grpSp>
        <p:nvGrpSpPr>
          <p:cNvPr id="184360" name="群組 14"/>
          <p:cNvGrpSpPr>
            <a:grpSpLocks/>
          </p:cNvGrpSpPr>
          <p:nvPr/>
        </p:nvGrpSpPr>
        <p:grpSpPr bwMode="auto">
          <a:xfrm>
            <a:off x="3018693" y="1876426"/>
            <a:ext cx="4249615" cy="811213"/>
            <a:chOff x="3347864" y="1628800"/>
            <a:chExt cx="3888432" cy="720080"/>
          </a:xfrm>
        </p:grpSpPr>
        <p:sp>
          <p:nvSpPr>
            <p:cNvPr id="11" name="五邊形 10"/>
            <p:cNvSpPr/>
            <p:nvPr/>
          </p:nvSpPr>
          <p:spPr>
            <a:xfrm>
              <a:off x="3347864" y="1628800"/>
              <a:ext cx="3888432" cy="720080"/>
            </a:xfrm>
            <a:prstGeom prst="homePlate">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sz="1400" dirty="0">
                <a:solidFill>
                  <a:schemeClr val="tx1"/>
                </a:solidFill>
              </a:endParaRPr>
            </a:p>
          </p:txBody>
        </p:sp>
        <p:sp>
          <p:nvSpPr>
            <p:cNvPr id="184362" name="文字方塊 13"/>
            <p:cNvSpPr txBox="1">
              <a:spLocks noChangeArrowheads="1"/>
            </p:cNvSpPr>
            <p:nvPr/>
          </p:nvSpPr>
          <p:spPr bwMode="auto">
            <a:xfrm>
              <a:off x="3420269" y="1683757"/>
              <a:ext cx="3672557" cy="51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r>
                <a:rPr lang="zh-TW" altLang="en-US" sz="1600" b="1">
                  <a:latin typeface="微軟正黑體" pitchFamily="34" charset="-120"/>
                  <a:ea typeface="微軟正黑體" pitchFamily="34" charset="-120"/>
                </a:rPr>
                <a:t>假借職務上之權力、機會或方法圖本人或其他私人不法利益</a:t>
              </a:r>
              <a:endParaRPr lang="zh-TW" altLang="en-US" sz="1600"/>
            </a:p>
          </p:txBody>
        </p:sp>
      </p:grpSp>
      <p:grpSp>
        <p:nvGrpSpPr>
          <p:cNvPr id="184363" name="群組 1"/>
          <p:cNvGrpSpPr>
            <a:grpSpLocks/>
          </p:cNvGrpSpPr>
          <p:nvPr/>
        </p:nvGrpSpPr>
        <p:grpSpPr bwMode="auto">
          <a:xfrm>
            <a:off x="7195895" y="1517111"/>
            <a:ext cx="940944" cy="4825466"/>
            <a:chOff x="7743130" y="620688"/>
            <a:chExt cx="1188312" cy="5400600"/>
          </a:xfrm>
        </p:grpSpPr>
        <p:sp>
          <p:nvSpPr>
            <p:cNvPr id="3" name="向右箭號圖說文字 2"/>
            <p:cNvSpPr/>
            <p:nvPr/>
          </p:nvSpPr>
          <p:spPr>
            <a:xfrm>
              <a:off x="7839321" y="620688"/>
              <a:ext cx="1092121" cy="5400600"/>
            </a:xfrm>
            <a:prstGeom prst="rightArrowCallout">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dirty="0"/>
            </a:p>
          </p:txBody>
        </p:sp>
        <p:sp>
          <p:nvSpPr>
            <p:cNvPr id="184367" name="文字方塊 3"/>
            <p:cNvSpPr txBox="1">
              <a:spLocks noChangeArrowheads="1"/>
            </p:cNvSpPr>
            <p:nvPr/>
          </p:nvSpPr>
          <p:spPr bwMode="auto">
            <a:xfrm>
              <a:off x="7743130" y="1340413"/>
              <a:ext cx="777378" cy="438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dist" eaLnBrk="1" hangingPunct="1"/>
              <a:r>
                <a:rPr lang="zh-TW" altLang="en-US" sz="2800" b="1">
                  <a:solidFill>
                    <a:schemeClr val="bg1"/>
                  </a:solidFill>
                  <a:latin typeface="微軟正黑體" pitchFamily="34" charset="-120"/>
                  <a:ea typeface="微軟正黑體" pitchFamily="34" charset="-120"/>
                </a:rPr>
                <a:t>評估風險</a:t>
              </a:r>
            </a:p>
          </p:txBody>
        </p:sp>
      </p:grpSp>
      <p:sp>
        <p:nvSpPr>
          <p:cNvPr id="5" name="文字方塊 4"/>
          <p:cNvSpPr txBox="1"/>
          <p:nvPr/>
        </p:nvSpPr>
        <p:spPr>
          <a:xfrm>
            <a:off x="8156468" y="1517105"/>
            <a:ext cx="615553" cy="4824536"/>
          </a:xfrm>
          <a:prstGeom prst="rect">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p:spPr>
        <p:style>
          <a:lnRef idx="0">
            <a:schemeClr val="accent1"/>
          </a:lnRef>
          <a:fillRef idx="3">
            <a:schemeClr val="accent1"/>
          </a:fillRef>
          <a:effectRef idx="3">
            <a:schemeClr val="accent1"/>
          </a:effectRef>
          <a:fontRef idx="minor">
            <a:schemeClr val="lt1"/>
          </a:fontRef>
        </p:style>
        <p:txBody>
          <a:bodyPr vert="eaVert">
            <a:spAutoFit/>
          </a:bodyPr>
          <a:lstStyle/>
          <a:p>
            <a:pPr algn="ctr">
              <a:defRPr/>
            </a:pPr>
            <a:r>
              <a:rPr lang="zh-TW" altLang="en-US" sz="2800" b="1" dirty="0">
                <a:solidFill>
                  <a:schemeClr val="bg1"/>
                </a:solidFill>
                <a:latin typeface="微軟正黑體" pitchFamily="34" charset="-120"/>
                <a:ea typeface="微軟正黑體" pitchFamily="34" charset="-120"/>
              </a:rPr>
              <a:t>採    行    控    制    機    制</a:t>
            </a:r>
          </a:p>
        </p:txBody>
      </p:sp>
      <p:grpSp>
        <p:nvGrpSpPr>
          <p:cNvPr id="29" name="群組 28"/>
          <p:cNvGrpSpPr/>
          <p:nvPr/>
        </p:nvGrpSpPr>
        <p:grpSpPr>
          <a:xfrm>
            <a:off x="358865" y="1517105"/>
            <a:ext cx="2530643" cy="4680520"/>
            <a:chOff x="201533" y="1426714"/>
            <a:chExt cx="2952328" cy="4752528"/>
          </a:xfrm>
          <a:gradFill flip="none" rotWithShape="1">
            <a:gsLst>
              <a:gs pos="0">
                <a:srgbClr val="0070C0"/>
              </a:gs>
              <a:gs pos="49000">
                <a:srgbClr val="CCFFFF"/>
              </a:gs>
              <a:gs pos="100000">
                <a:srgbClr val="0070C0"/>
              </a:gs>
            </a:gsLst>
            <a:path path="circle">
              <a:fillToRect l="100000" t="100000"/>
            </a:path>
            <a:tileRect r="-100000" b="-100000"/>
          </a:gradFill>
          <a:scene3d>
            <a:camera prst="orthographicFront"/>
            <a:lightRig rig="threePt" dir="t"/>
          </a:scene3d>
        </p:grpSpPr>
        <p:sp>
          <p:nvSpPr>
            <p:cNvPr id="30" name="圓角矩形 29"/>
            <p:cNvSpPr/>
            <p:nvPr/>
          </p:nvSpPr>
          <p:spPr>
            <a:xfrm>
              <a:off x="201533" y="1426714"/>
              <a:ext cx="2952328" cy="4752528"/>
            </a:xfrm>
            <a:prstGeom prst="roundRect">
              <a:avLst>
                <a:gd name="adj" fmla="val 23896"/>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just" fontAlgn="auto">
                <a:spcBef>
                  <a:spcPts val="0"/>
                </a:spcBef>
                <a:spcAft>
                  <a:spcPts val="0"/>
                </a:spcAft>
                <a:defRPr/>
              </a:pPr>
              <a:endParaRPr kumimoji="0" lang="zh-TW" altLang="en-US" sz="1600" b="1" kern="0" dirty="0">
                <a:solidFill>
                  <a:prstClr val="black"/>
                </a:solidFill>
                <a:latin typeface="微軟正黑體" pitchFamily="34" charset="-120"/>
                <a:ea typeface="微軟正黑體" pitchFamily="34" charset="-120"/>
              </a:endParaRPr>
            </a:p>
          </p:txBody>
        </p:sp>
        <p:sp>
          <p:nvSpPr>
            <p:cNvPr id="31" name="文字方塊 30"/>
            <p:cNvSpPr txBox="1"/>
            <p:nvPr/>
          </p:nvSpPr>
          <p:spPr>
            <a:xfrm>
              <a:off x="273541" y="2193251"/>
              <a:ext cx="2808313" cy="3015737"/>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just" fontAlgn="auto">
                <a:spcBef>
                  <a:spcPts val="0"/>
                </a:spcBef>
                <a:spcAft>
                  <a:spcPts val="0"/>
                </a:spcAft>
                <a:defRPr/>
              </a:pPr>
              <a:r>
                <a:rPr kumimoji="0" lang="zh-TW" altLang="en-US" sz="2800" b="1" kern="0" dirty="0">
                  <a:solidFill>
                    <a:prstClr val="black"/>
                  </a:solidFill>
                  <a:latin typeface="微軟正黑體" pitchFamily="34" charset="-120"/>
                  <a:ea typeface="微軟正黑體" pitchFamily="34" charset="-120"/>
                </a:rPr>
                <a:t>影響政府公信力之風險：</a:t>
              </a:r>
              <a:endParaRPr kumimoji="0" lang="en-US" altLang="zh-TW" sz="2800" b="1" kern="0" dirty="0">
                <a:solidFill>
                  <a:prstClr val="black"/>
                </a:solidFill>
                <a:latin typeface="微軟正黑體" pitchFamily="34" charset="-120"/>
                <a:ea typeface="微軟正黑體" pitchFamily="34" charset="-120"/>
              </a:endParaRPr>
            </a:p>
            <a:p>
              <a:pPr algn="just" fontAlgn="auto">
                <a:lnSpc>
                  <a:spcPct val="150000"/>
                </a:lnSpc>
                <a:spcBef>
                  <a:spcPts val="600"/>
                </a:spcBef>
                <a:spcAft>
                  <a:spcPts val="0"/>
                </a:spcAft>
                <a:buFont typeface="Arial" pitchFamily="34" charset="0"/>
                <a:buChar char="•"/>
                <a:defRPr/>
              </a:pPr>
              <a:r>
                <a:rPr kumimoji="0" lang="zh-TW" altLang="en-US" sz="1800" b="1" kern="0" dirty="0">
                  <a:solidFill>
                    <a:prstClr val="black"/>
                  </a:solidFill>
                  <a:latin typeface="微軟正黑體" pitchFamily="34" charset="-120"/>
                  <a:ea typeface="微軟正黑體" pitchFamily="34" charset="-120"/>
                </a:rPr>
                <a:t>假借或違背職務舞弊</a:t>
              </a:r>
              <a:endParaRPr kumimoji="0" lang="en-US" altLang="zh-TW" sz="1800" b="1" kern="0" dirty="0">
                <a:solidFill>
                  <a:prstClr val="black"/>
                </a:solidFill>
                <a:latin typeface="微軟正黑體" pitchFamily="34" charset="-120"/>
                <a:ea typeface="微軟正黑體" pitchFamily="34" charset="-120"/>
              </a:endParaRPr>
            </a:p>
            <a:p>
              <a:pPr algn="just" fontAlgn="auto">
                <a:lnSpc>
                  <a:spcPct val="150000"/>
                </a:lnSpc>
                <a:spcBef>
                  <a:spcPts val="0"/>
                </a:spcBef>
                <a:spcAft>
                  <a:spcPts val="0"/>
                </a:spcAft>
                <a:buFont typeface="Arial" pitchFamily="34" charset="0"/>
                <a:buChar char="•"/>
                <a:defRPr/>
              </a:pPr>
              <a:r>
                <a:rPr kumimoji="0" lang="zh-TW" altLang="en-US" sz="1800" b="1" kern="0" dirty="0">
                  <a:solidFill>
                    <a:prstClr val="black"/>
                  </a:solidFill>
                  <a:latin typeface="微軟正黑體" pitchFamily="34" charset="-120"/>
                  <a:ea typeface="微軟正黑體" pitchFamily="34" charset="-120"/>
                </a:rPr>
                <a:t>消極不作為</a:t>
              </a:r>
              <a:endParaRPr kumimoji="0" lang="en-US" altLang="zh-TW" sz="1800" b="1" kern="0" dirty="0">
                <a:solidFill>
                  <a:prstClr val="black"/>
                </a:solidFill>
                <a:latin typeface="微軟正黑體" pitchFamily="34" charset="-120"/>
                <a:ea typeface="微軟正黑體" pitchFamily="34" charset="-120"/>
              </a:endParaRPr>
            </a:p>
            <a:p>
              <a:pPr algn="just" fontAlgn="auto">
                <a:lnSpc>
                  <a:spcPct val="150000"/>
                </a:lnSpc>
                <a:spcBef>
                  <a:spcPts val="0"/>
                </a:spcBef>
                <a:spcAft>
                  <a:spcPts val="0"/>
                </a:spcAft>
                <a:buFont typeface="Arial" pitchFamily="34" charset="0"/>
                <a:buChar char="•"/>
                <a:defRPr/>
              </a:pPr>
              <a:r>
                <a:rPr kumimoji="0" lang="zh-TW" altLang="en-US" sz="1800" b="1" kern="0" dirty="0">
                  <a:solidFill>
                    <a:prstClr val="black"/>
                  </a:solidFill>
                  <a:latin typeface="微軟正黑體" pitchFamily="34" charset="-120"/>
                  <a:ea typeface="微軟正黑體" pitchFamily="34" charset="-120"/>
                </a:rPr>
                <a:t>行政效率不彰</a:t>
              </a:r>
              <a:endParaRPr kumimoji="0" lang="en-US" altLang="zh-TW" sz="1800" b="1" kern="0" dirty="0">
                <a:solidFill>
                  <a:prstClr val="black"/>
                </a:solidFill>
                <a:latin typeface="微軟正黑體" pitchFamily="34" charset="-120"/>
                <a:ea typeface="微軟正黑體" pitchFamily="34" charset="-120"/>
              </a:endParaRPr>
            </a:p>
            <a:p>
              <a:pPr algn="just" fontAlgn="auto">
                <a:lnSpc>
                  <a:spcPct val="150000"/>
                </a:lnSpc>
                <a:spcBef>
                  <a:spcPts val="0"/>
                </a:spcBef>
                <a:spcAft>
                  <a:spcPts val="0"/>
                </a:spcAft>
                <a:buFont typeface="Arial" pitchFamily="34" charset="0"/>
                <a:buChar char="•"/>
                <a:defRPr/>
              </a:pPr>
              <a:r>
                <a:rPr kumimoji="0" lang="zh-TW" altLang="en-US" sz="1800" b="1" kern="0" dirty="0">
                  <a:solidFill>
                    <a:prstClr val="black"/>
                  </a:solidFill>
                  <a:latin typeface="微軟正黑體" pitchFamily="34" charset="-120"/>
                  <a:ea typeface="微軟正黑體" pitchFamily="34" charset="-120"/>
                </a:rPr>
                <a:t>政府透明度不足</a:t>
              </a:r>
            </a:p>
            <a:p>
              <a:pPr fontAlgn="auto">
                <a:spcBef>
                  <a:spcPts val="0"/>
                </a:spcBef>
                <a:spcAft>
                  <a:spcPts val="0"/>
                </a:spcAft>
                <a:defRPr/>
              </a:pPr>
              <a:endParaRPr kumimoji="0" lang="zh-TW" altLang="en-US" sz="1800" kern="0" dirty="0">
                <a:solidFill>
                  <a:prstClr val="white"/>
                </a:solidFill>
                <a:latin typeface="Calibri"/>
                <a:ea typeface="新細明體"/>
              </a:endParaRPr>
            </a:p>
          </p:txBody>
        </p:sp>
      </p:grpSp>
    </p:spTree>
    <p:extLst>
      <p:ext uri="{BB962C8B-B14F-4D97-AF65-F5344CB8AC3E}">
        <p14:creationId xmlns:p14="http://schemas.microsoft.com/office/powerpoint/2010/main" val="3357562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t>內部控制教育訓練</a:t>
            </a:r>
            <a:endParaRPr lang="zh-TW" altLang="en-US"/>
          </a:p>
        </p:txBody>
      </p:sp>
      <p:sp>
        <p:nvSpPr>
          <p:cNvPr id="3" name="投影片編號版面配置區 2"/>
          <p:cNvSpPr>
            <a:spLocks noGrp="1"/>
          </p:cNvSpPr>
          <p:nvPr>
            <p:ph type="sldNum" sz="quarter" idx="12"/>
          </p:nvPr>
        </p:nvSpPr>
        <p:spPr/>
        <p:txBody>
          <a:bodyPr/>
          <a:lstStyle/>
          <a:p>
            <a:fld id="{1FCBC0D2-356E-4FA3-89C8-47DA2CC48A1A}" type="slidenum">
              <a:rPr lang="zh-TW" altLang="en-US" smtClean="0"/>
              <a:t>23</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628800"/>
            <a:ext cx="5541264" cy="3840480"/>
          </a:xfrm>
          <a:prstGeom prst="rect">
            <a:avLst/>
          </a:prstGeom>
          <a:effectLst>
            <a:softEdge rad="1003300"/>
          </a:effectLst>
        </p:spPr>
      </p:pic>
      <p:sp>
        <p:nvSpPr>
          <p:cNvPr id="7" name="文字方塊 6"/>
          <p:cNvSpPr txBox="1"/>
          <p:nvPr/>
        </p:nvSpPr>
        <p:spPr>
          <a:xfrm>
            <a:off x="323528" y="764704"/>
            <a:ext cx="3456384" cy="523220"/>
          </a:xfrm>
          <a:prstGeom prst="rect">
            <a:avLst/>
          </a:prstGeom>
          <a:noFill/>
        </p:spPr>
        <p:txBody>
          <a:bodyPr wrap="square" rtlCol="0">
            <a:spAutoFit/>
          </a:bodyPr>
          <a:lstStyle/>
          <a:p>
            <a:r>
              <a:rPr lang="zh-TW" altLang="en-US" sz="2800" b="1" dirty="0" smtClean="0">
                <a:solidFill>
                  <a:srgbClr val="FF0000"/>
                </a:solidFill>
                <a:latin typeface="微軟正黑體" pitchFamily="34" charset="-120"/>
                <a:ea typeface="微軟正黑體" pitchFamily="34" charset="-120"/>
              </a:rPr>
              <a:t>風險辨識程序</a:t>
            </a:r>
            <a:endParaRPr lang="zh-TW" altLang="en-US" sz="2800" b="1" dirty="0">
              <a:solidFill>
                <a:srgbClr val="FF0000"/>
              </a:solidFill>
              <a:latin typeface="微軟正黑體" pitchFamily="34" charset="-120"/>
              <a:ea typeface="微軟正黑體" pitchFamily="34" charset="-120"/>
            </a:endParaRPr>
          </a:p>
        </p:txBody>
      </p:sp>
      <p:sp>
        <p:nvSpPr>
          <p:cNvPr id="8" name="文字方塊 7"/>
          <p:cNvSpPr txBox="1"/>
          <p:nvPr/>
        </p:nvSpPr>
        <p:spPr>
          <a:xfrm>
            <a:off x="4067944" y="1484784"/>
            <a:ext cx="4608512" cy="4493538"/>
          </a:xfrm>
          <a:prstGeom prst="rect">
            <a:avLst/>
          </a:prstGeom>
          <a:noFill/>
        </p:spPr>
        <p:txBody>
          <a:bodyPr wrap="square" rtlCol="0">
            <a:spAutoFit/>
          </a:bodyPr>
          <a:lstStyle/>
          <a:p>
            <a:pPr marL="2868613" indent="-285750">
              <a:spcBef>
                <a:spcPts val="2400"/>
              </a:spcBef>
              <a:buFont typeface="Arial" pitchFamily="34" charset="0"/>
              <a:buChar char="•"/>
            </a:pPr>
            <a:r>
              <a:rPr lang="zh-TW" altLang="en-US" sz="2400" dirty="0" smtClean="0">
                <a:latin typeface="微軟正黑體" pitchFamily="34" charset="-120"/>
                <a:ea typeface="微軟正黑體" pitchFamily="34" charset="-120"/>
              </a:rPr>
              <a:t>風險來源</a:t>
            </a:r>
            <a:r>
              <a:rPr lang="en-US" altLang="zh-TW" sz="2400" dirty="0" smtClean="0">
                <a:latin typeface="微軟正黑體" pitchFamily="34" charset="-120"/>
                <a:ea typeface="微軟正黑體" pitchFamily="34" charset="-120"/>
              </a:rPr>
              <a:t>?</a:t>
            </a:r>
          </a:p>
          <a:p>
            <a:pPr marL="1793875" indent="-285750">
              <a:spcBef>
                <a:spcPts val="2400"/>
              </a:spcBef>
              <a:buFont typeface="Arial" pitchFamily="34" charset="0"/>
              <a:buChar char="•"/>
            </a:pPr>
            <a:r>
              <a:rPr lang="zh-TW" altLang="en-US" sz="2400" dirty="0" smtClean="0">
                <a:latin typeface="微軟正黑體" pitchFamily="34" charset="-120"/>
                <a:ea typeface="微軟正黑體" pitchFamily="34" charset="-120"/>
              </a:rPr>
              <a:t>影響或後果</a:t>
            </a:r>
            <a:r>
              <a:rPr lang="en-US" altLang="zh-TW" sz="2400" dirty="0" smtClean="0">
                <a:latin typeface="微軟正黑體" pitchFamily="34" charset="-120"/>
                <a:ea typeface="微軟正黑體" pitchFamily="34" charset="-120"/>
              </a:rPr>
              <a:t>?</a:t>
            </a:r>
          </a:p>
          <a:p>
            <a:pPr marL="1524000" indent="-271463">
              <a:spcBef>
                <a:spcPts val="2400"/>
              </a:spcBef>
              <a:buFont typeface="Arial" pitchFamily="34" charset="0"/>
              <a:buChar char="•"/>
            </a:pPr>
            <a:r>
              <a:rPr lang="zh-TW" altLang="en-US" sz="2400" dirty="0" smtClean="0">
                <a:latin typeface="微軟正黑體" pitchFamily="34" charset="-120"/>
                <a:ea typeface="微軟正黑體" pitchFamily="34" charset="-120"/>
              </a:rPr>
              <a:t>那些部門或單位受到影響</a:t>
            </a:r>
            <a:r>
              <a:rPr lang="en-US" altLang="zh-TW" sz="2400" dirty="0" smtClean="0">
                <a:latin typeface="微軟正黑體" pitchFamily="34" charset="-120"/>
                <a:ea typeface="微軟正黑體" pitchFamily="34" charset="-120"/>
              </a:rPr>
              <a:t>?</a:t>
            </a:r>
          </a:p>
          <a:p>
            <a:pPr marL="1438275" indent="-285750">
              <a:spcBef>
                <a:spcPts val="2400"/>
              </a:spcBef>
              <a:buFont typeface="Arial" pitchFamily="34" charset="0"/>
              <a:buChar char="•"/>
            </a:pPr>
            <a:r>
              <a:rPr lang="zh-TW" altLang="en-US" sz="2400" dirty="0" smtClean="0">
                <a:latin typeface="微軟正黑體" pitchFamily="34" charset="-120"/>
                <a:ea typeface="微軟正黑體" pitchFamily="34" charset="-120"/>
              </a:rPr>
              <a:t>何時</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何地</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風險形式</a:t>
            </a:r>
            <a:r>
              <a:rPr lang="en-US" altLang="zh-TW" sz="2400" dirty="0" smtClean="0">
                <a:latin typeface="微軟正黑體" pitchFamily="34" charset="-120"/>
                <a:ea typeface="微軟正黑體" pitchFamily="34" charset="-120"/>
              </a:rPr>
              <a:t>?</a:t>
            </a:r>
          </a:p>
          <a:p>
            <a:pPr marL="1524000" indent="-271463">
              <a:spcBef>
                <a:spcPts val="2400"/>
              </a:spcBef>
              <a:buFont typeface="Arial" pitchFamily="34" charset="0"/>
              <a:buChar char="•"/>
            </a:pPr>
            <a:r>
              <a:rPr lang="zh-TW" altLang="en-US" sz="2400" dirty="0" smtClean="0">
                <a:latin typeface="微軟正黑體" pitchFamily="34" charset="-120"/>
                <a:ea typeface="微軟正黑體" pitchFamily="34" charset="-120"/>
              </a:rPr>
              <a:t>如何控管</a:t>
            </a:r>
            <a:r>
              <a:rPr lang="en-US" altLang="zh-TW" sz="2400" dirty="0" smtClean="0">
                <a:latin typeface="微軟正黑體" pitchFamily="34" charset="-120"/>
                <a:ea typeface="微軟正黑體" pitchFamily="34" charset="-120"/>
              </a:rPr>
              <a:t>?</a:t>
            </a:r>
          </a:p>
          <a:p>
            <a:pPr marL="717550" indent="-285750">
              <a:spcBef>
                <a:spcPts val="2400"/>
              </a:spcBef>
              <a:buFont typeface="Arial" pitchFamily="34" charset="0"/>
              <a:buChar char="•"/>
            </a:pPr>
            <a:r>
              <a:rPr lang="zh-TW" altLang="en-US" sz="2400" dirty="0" smtClean="0">
                <a:latin typeface="微軟正黑體" pitchFamily="34" charset="-120"/>
                <a:ea typeface="微軟正黑體" pitchFamily="34" charset="-120"/>
              </a:rPr>
              <a:t>做好準備了</a:t>
            </a:r>
            <a:r>
              <a:rPr lang="en-US" altLang="zh-TW" sz="2400" dirty="0" smtClean="0">
                <a:latin typeface="微軟正黑體" pitchFamily="34" charset="-120"/>
                <a:ea typeface="微軟正黑體" pitchFamily="34" charset="-120"/>
              </a:rPr>
              <a:t>?</a:t>
            </a:r>
            <a:endParaRPr lang="en-US" altLang="zh-TW" dirty="0" smtClean="0"/>
          </a:p>
          <a:p>
            <a:endParaRPr lang="zh-TW" altLang="en-US" dirty="0"/>
          </a:p>
        </p:txBody>
      </p:sp>
    </p:spTree>
    <p:extLst>
      <p:ext uri="{BB962C8B-B14F-4D97-AF65-F5344CB8AC3E}">
        <p14:creationId xmlns:p14="http://schemas.microsoft.com/office/powerpoint/2010/main" val="3397668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風險辨識</a:t>
            </a:r>
          </a:p>
        </p:txBody>
      </p:sp>
      <p:sp>
        <p:nvSpPr>
          <p:cNvPr id="3" name="內容版面配置區 2"/>
          <p:cNvSpPr>
            <a:spLocks noGrp="1"/>
          </p:cNvSpPr>
          <p:nvPr>
            <p:ph idx="1"/>
          </p:nvPr>
        </p:nvSpPr>
        <p:spPr/>
        <p:txBody>
          <a:bodyPr>
            <a:normAutofit/>
          </a:bodyPr>
          <a:lstStyle/>
          <a:p>
            <a:pPr>
              <a:buFont typeface="Wingdings" panose="05000000000000000000" pitchFamily="2" charset="2"/>
              <a:buChar char="p"/>
            </a:pPr>
            <a:r>
              <a:rPr lang="zh-TW" altLang="en-US" dirty="0">
                <a:hlinkClick r:id="rId2" action="ppaction://hlinkfile"/>
              </a:rPr>
              <a:t>縣市政府常見關鍵風險項目彙</a:t>
            </a:r>
            <a:r>
              <a:rPr lang="zh-TW" altLang="en-US" dirty="0" smtClean="0">
                <a:hlinkClick r:id="rId2" action="ppaction://hlinkfile"/>
              </a:rPr>
              <a:t>總表</a:t>
            </a:r>
            <a:endParaRPr lang="zh-TW" altLang="en-US" dirty="0"/>
          </a:p>
        </p:txBody>
      </p:sp>
    </p:spTree>
    <p:extLst>
      <p:ext uri="{BB962C8B-B14F-4D97-AF65-F5344CB8AC3E}">
        <p14:creationId xmlns:p14="http://schemas.microsoft.com/office/powerpoint/2010/main" val="332257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5578323" cy="65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圓角矩形 5"/>
          <p:cNvSpPr/>
          <p:nvPr/>
        </p:nvSpPr>
        <p:spPr>
          <a:xfrm>
            <a:off x="704280" y="1916832"/>
            <a:ext cx="129614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rPr>
              <a:t>目的</a:t>
            </a:r>
            <a:endParaRPr lang="zh-TW" altLang="en-US" sz="2000" b="1" dirty="0">
              <a:solidFill>
                <a:schemeClr val="tx1"/>
              </a:solidFill>
            </a:endParaRPr>
          </a:p>
        </p:txBody>
      </p:sp>
      <p:sp>
        <p:nvSpPr>
          <p:cNvPr id="7" name="圓角矩形 6"/>
          <p:cNvSpPr/>
          <p:nvPr/>
        </p:nvSpPr>
        <p:spPr>
          <a:xfrm>
            <a:off x="704280" y="2852936"/>
            <a:ext cx="129614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rPr>
              <a:t>風險來源</a:t>
            </a:r>
            <a:endParaRPr lang="zh-TW" altLang="en-US" sz="2000" b="1" dirty="0">
              <a:solidFill>
                <a:schemeClr val="tx1"/>
              </a:solidFill>
            </a:endParaRPr>
          </a:p>
        </p:txBody>
      </p:sp>
      <p:sp>
        <p:nvSpPr>
          <p:cNvPr id="8" name="圓角矩形 7"/>
          <p:cNvSpPr/>
          <p:nvPr/>
        </p:nvSpPr>
        <p:spPr>
          <a:xfrm>
            <a:off x="715285" y="3789040"/>
            <a:ext cx="129614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rPr>
              <a:t>風險情境及影響</a:t>
            </a:r>
            <a:endParaRPr lang="zh-TW" altLang="en-US" sz="2000" b="1" dirty="0">
              <a:solidFill>
                <a:schemeClr val="tx1"/>
              </a:solidFill>
            </a:endParaRPr>
          </a:p>
        </p:txBody>
      </p:sp>
      <p:sp>
        <p:nvSpPr>
          <p:cNvPr id="9" name="圓角矩形 8"/>
          <p:cNvSpPr/>
          <p:nvPr/>
        </p:nvSpPr>
        <p:spPr>
          <a:xfrm>
            <a:off x="715285" y="4941168"/>
            <a:ext cx="1296144" cy="6480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rPr>
              <a:t>主要風險項目</a:t>
            </a:r>
            <a:endParaRPr lang="zh-TW" altLang="en-US" sz="2000" b="1" dirty="0">
              <a:solidFill>
                <a:schemeClr val="tx1"/>
              </a:solidFill>
            </a:endParaRPr>
          </a:p>
        </p:txBody>
      </p:sp>
      <p:sp>
        <p:nvSpPr>
          <p:cNvPr id="10" name="矩形 9"/>
          <p:cNvSpPr/>
          <p:nvPr/>
        </p:nvSpPr>
        <p:spPr>
          <a:xfrm>
            <a:off x="2360464" y="1916832"/>
            <a:ext cx="5472608" cy="648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rPr>
              <a:t>辨識風險的來源、衝擊的範圍、事件所引起原因及其潛在後果</a:t>
            </a:r>
            <a:endParaRPr lang="zh-TW" altLang="en-US" dirty="0">
              <a:solidFill>
                <a:schemeClr val="tx1"/>
              </a:solidFill>
            </a:endParaRPr>
          </a:p>
        </p:txBody>
      </p:sp>
      <p:sp>
        <p:nvSpPr>
          <p:cNvPr id="11" name="矩形 10"/>
          <p:cNvSpPr/>
          <p:nvPr/>
        </p:nvSpPr>
        <p:spPr>
          <a:xfrm>
            <a:off x="2360464" y="2840112"/>
            <a:ext cx="5472608" cy="648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zh-TW" altLang="en-US" dirty="0" smtClean="0">
                <a:solidFill>
                  <a:schemeClr val="tx1"/>
                </a:solidFill>
              </a:rPr>
              <a:t>參考「風險管理及危機處理作業手冊」</a:t>
            </a:r>
            <a:endParaRPr lang="en-US" altLang="zh-TW" dirty="0" smtClean="0">
              <a:solidFill>
                <a:schemeClr val="tx1"/>
              </a:solidFill>
            </a:endParaRPr>
          </a:p>
          <a:p>
            <a:pPr marL="285750" indent="-285750">
              <a:buFont typeface="Arial" pitchFamily="34" charset="0"/>
              <a:buChar char="•"/>
            </a:pPr>
            <a:r>
              <a:rPr lang="zh-TW" altLang="en-US" dirty="0" smtClean="0">
                <a:solidFill>
                  <a:schemeClr val="tx1"/>
                </a:solidFill>
              </a:rPr>
              <a:t>辨識出主要風險來源為「科技的運用」</a:t>
            </a:r>
            <a:endParaRPr lang="zh-TW" altLang="en-US" dirty="0">
              <a:solidFill>
                <a:schemeClr val="tx1"/>
              </a:solidFill>
            </a:endParaRPr>
          </a:p>
        </p:txBody>
      </p:sp>
      <p:sp>
        <p:nvSpPr>
          <p:cNvPr id="12" name="矩形 11"/>
          <p:cNvSpPr/>
          <p:nvPr/>
        </p:nvSpPr>
        <p:spPr>
          <a:xfrm>
            <a:off x="2360464" y="3645024"/>
            <a:ext cx="5472608" cy="11521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dirty="0">
                <a:solidFill>
                  <a:schemeClr val="tx1"/>
                </a:solidFill>
              </a:rPr>
              <a:t>網路資安</a:t>
            </a:r>
            <a:r>
              <a:rPr lang="zh-TW" altLang="zh-TW" dirty="0" smtClean="0">
                <a:solidFill>
                  <a:schemeClr val="tx1"/>
                </a:solidFill>
              </a:rPr>
              <a:t>設備</a:t>
            </a:r>
            <a:r>
              <a:rPr lang="zh-TW" altLang="en-US" dirty="0" smtClean="0">
                <a:solidFill>
                  <a:schemeClr val="tx1"/>
                </a:solidFill>
              </a:rPr>
              <a:t>，若遭受破壞或損壞，管理人員又延誤處理時機，恐將影響服務品質，損及機關形象；行政資料若未及存檔，恐將損及民眾權益及造成機關財務損失。</a:t>
            </a:r>
            <a:endParaRPr lang="zh-TW" altLang="en-US" dirty="0">
              <a:solidFill>
                <a:schemeClr val="tx1"/>
              </a:solidFill>
            </a:endParaRPr>
          </a:p>
        </p:txBody>
      </p:sp>
      <p:sp>
        <p:nvSpPr>
          <p:cNvPr id="13" name="矩形 12"/>
          <p:cNvSpPr/>
          <p:nvPr/>
        </p:nvSpPr>
        <p:spPr>
          <a:xfrm>
            <a:off x="2339752" y="4938547"/>
            <a:ext cx="5472608" cy="648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solidFill>
                  <a:srgbClr val="FF0000"/>
                </a:solidFill>
              </a:rPr>
              <a:t>網路資安</a:t>
            </a:r>
            <a:r>
              <a:rPr lang="zh-TW" altLang="zh-TW" b="1" dirty="0" smtClean="0">
                <a:solidFill>
                  <a:srgbClr val="FF0000"/>
                </a:solidFill>
              </a:rPr>
              <a:t>設備</a:t>
            </a:r>
            <a:r>
              <a:rPr lang="zh-TW" altLang="en-US" b="1" dirty="0" smtClean="0">
                <a:solidFill>
                  <a:srgbClr val="FF0000"/>
                </a:solidFill>
              </a:rPr>
              <a:t>當機</a:t>
            </a:r>
            <a:endParaRPr lang="zh-TW" altLang="en-US" dirty="0">
              <a:solidFill>
                <a:srgbClr val="FF0000"/>
              </a:solidFill>
            </a:endParaRPr>
          </a:p>
        </p:txBody>
      </p:sp>
    </p:spTree>
    <p:extLst>
      <p:ext uri="{BB962C8B-B14F-4D97-AF65-F5344CB8AC3E}">
        <p14:creationId xmlns:p14="http://schemas.microsoft.com/office/powerpoint/2010/main" val="246308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nchor="ctr"/>
          <a:lstStyle/>
          <a:p>
            <a:pPr algn="l"/>
            <a:r>
              <a:rPr lang="zh-TW" altLang="en-US" sz="3000" dirty="0" smtClean="0">
                <a:solidFill>
                  <a:srgbClr val="FF0000"/>
                </a:solidFill>
                <a:latin typeface="標楷體" pitchFamily="65" charset="-120"/>
                <a:ea typeface="標楷體" pitchFamily="65" charset="-120"/>
              </a:rPr>
              <a:t>示範案例</a:t>
            </a:r>
            <a:endParaRPr lang="zh-TW" altLang="en-US" sz="3000" dirty="0" smtClean="0"/>
          </a:p>
        </p:txBody>
      </p:sp>
      <p:sp>
        <p:nvSpPr>
          <p:cNvPr id="3" name="頁尾版面配置區 2"/>
          <p:cNvSpPr>
            <a:spLocks noGrp="1"/>
          </p:cNvSpPr>
          <p:nvPr>
            <p:ph type="ftr" sz="quarter" idx="4294967295"/>
          </p:nvPr>
        </p:nvSpPr>
        <p:spPr/>
        <p:txBody>
          <a:bodyPr/>
          <a:lstStyle/>
          <a:p>
            <a:pPr>
              <a:defRPr/>
            </a:pPr>
            <a:r>
              <a:rPr lang="zh-TW" altLang="en-US"/>
              <a:t>內部控制教育訓練</a:t>
            </a:r>
            <a:endParaRPr lang="zh-TW" altLang="en-US" dirty="0"/>
          </a:p>
        </p:txBody>
      </p:sp>
      <p:sp>
        <p:nvSpPr>
          <p:cNvPr id="4" name="投影片編號版面配置區 3"/>
          <p:cNvSpPr>
            <a:spLocks noGrp="1"/>
          </p:cNvSpPr>
          <p:nvPr>
            <p:ph type="sldNum" sz="quarter" idx="4294967295"/>
          </p:nvPr>
        </p:nvSpPr>
        <p:spPr/>
        <p:txBody>
          <a:bodyPr/>
          <a:lstStyle/>
          <a:p>
            <a:pPr>
              <a:defRPr/>
            </a:pPr>
            <a:r>
              <a:rPr lang="zh-TW" altLang="en-US"/>
              <a:t>陳玉梅</a:t>
            </a:r>
            <a:endParaRPr lang="zh-TW" altLang="en-US" dirty="0"/>
          </a:p>
        </p:txBody>
      </p:sp>
      <p:graphicFrame>
        <p:nvGraphicFramePr>
          <p:cNvPr id="8" name="表格 7"/>
          <p:cNvGraphicFramePr>
            <a:graphicFrameLocks noGrp="1"/>
          </p:cNvGraphicFramePr>
          <p:nvPr/>
        </p:nvGraphicFramePr>
        <p:xfrm>
          <a:off x="683568" y="2348880"/>
          <a:ext cx="7776865" cy="3487921"/>
        </p:xfrm>
        <a:graphic>
          <a:graphicData uri="http://schemas.openxmlformats.org/drawingml/2006/table">
            <a:tbl>
              <a:tblPr firstRow="1" firstCol="1" bandRow="1">
                <a:tableStyleId>{16D9F66E-5EB9-4882-86FB-DCBF35E3C3E4}</a:tableStyleId>
              </a:tblPr>
              <a:tblGrid>
                <a:gridCol w="3169255"/>
                <a:gridCol w="2432471"/>
                <a:gridCol w="2175139"/>
              </a:tblGrid>
              <a:tr h="504056">
                <a:tc>
                  <a:txBody>
                    <a:bodyPr/>
                    <a:lstStyle/>
                    <a:p>
                      <a:pPr algn="ctr">
                        <a:spcBef>
                          <a:spcPts val="1200"/>
                        </a:spcBef>
                        <a:spcAft>
                          <a:spcPts val="0"/>
                        </a:spcAft>
                      </a:pPr>
                      <a:r>
                        <a:rPr lang="zh-TW" sz="1600" kern="100" dirty="0">
                          <a:effectLst/>
                        </a:rPr>
                        <a:t>整體層級目標</a:t>
                      </a:r>
                      <a:endParaRPr lang="zh-TW" sz="1600" b="1" kern="100" dirty="0">
                        <a:effectLst/>
                        <a:latin typeface="Times New Roman"/>
                        <a:ea typeface="新細明體"/>
                      </a:endParaRPr>
                    </a:p>
                  </a:txBody>
                  <a:tcPr marL="68580" marR="68580" marT="0" marB="0">
                    <a:gradFill>
                      <a:gsLst>
                        <a:gs pos="0">
                          <a:srgbClr val="CCCCFF">
                            <a:alpha val="40000"/>
                          </a:srgbClr>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spcBef>
                          <a:spcPts val="1200"/>
                        </a:spcBef>
                        <a:spcAft>
                          <a:spcPts val="0"/>
                        </a:spcAft>
                      </a:pPr>
                      <a:r>
                        <a:rPr lang="zh-TW" sz="1600" kern="100" dirty="0">
                          <a:effectLst/>
                        </a:rPr>
                        <a:t>作業層級目標</a:t>
                      </a:r>
                      <a:endParaRPr lang="zh-TW" sz="1600" kern="100" dirty="0">
                        <a:effectLst/>
                        <a:latin typeface="Times New Roman"/>
                        <a:ea typeface="新細明體"/>
                      </a:endParaRPr>
                    </a:p>
                  </a:txBody>
                  <a:tcPr marL="68580" marR="68580" marT="0" marB="0">
                    <a:gradFill>
                      <a:gsLst>
                        <a:gs pos="0">
                          <a:srgbClr val="CCCCFF">
                            <a:alpha val="40000"/>
                          </a:srgbClr>
                        </a:gs>
                        <a:gs pos="17999">
                          <a:srgbClr val="99CCFF"/>
                        </a:gs>
                        <a:gs pos="36000">
                          <a:srgbClr val="9966FF"/>
                        </a:gs>
                        <a:gs pos="61000">
                          <a:srgbClr val="CC99FF"/>
                        </a:gs>
                        <a:gs pos="82001">
                          <a:srgbClr val="99CCFF"/>
                        </a:gs>
                        <a:gs pos="100000">
                          <a:srgbClr val="CCCCFF"/>
                        </a:gs>
                      </a:gsLst>
                      <a:lin ang="5400000" scaled="0"/>
                    </a:gradFill>
                  </a:tcPr>
                </a:tc>
                <a:tc>
                  <a:txBody>
                    <a:bodyPr/>
                    <a:lstStyle/>
                    <a:p>
                      <a:pPr algn="ctr">
                        <a:spcBef>
                          <a:spcPts val="1200"/>
                        </a:spcBef>
                        <a:spcAft>
                          <a:spcPts val="0"/>
                        </a:spcAft>
                      </a:pPr>
                      <a:r>
                        <a:rPr lang="zh-TW" sz="1600" kern="100" dirty="0">
                          <a:effectLst/>
                        </a:rPr>
                        <a:t>風險項目及代號</a:t>
                      </a:r>
                      <a:endParaRPr lang="zh-TW" sz="1600" kern="100" dirty="0">
                        <a:effectLst/>
                        <a:latin typeface="Times New Roman"/>
                        <a:ea typeface="新細明體"/>
                      </a:endParaRPr>
                    </a:p>
                  </a:txBody>
                  <a:tcPr marL="68580" marR="68580" marT="0" marB="0">
                    <a:gradFill>
                      <a:gsLst>
                        <a:gs pos="0">
                          <a:srgbClr val="CCCCFF">
                            <a:alpha val="40000"/>
                          </a:srgbClr>
                        </a:gs>
                        <a:gs pos="17999">
                          <a:srgbClr val="99CCFF"/>
                        </a:gs>
                        <a:gs pos="36000">
                          <a:srgbClr val="9966FF"/>
                        </a:gs>
                        <a:gs pos="61000">
                          <a:srgbClr val="CC99FF"/>
                        </a:gs>
                        <a:gs pos="82001">
                          <a:srgbClr val="99CCFF"/>
                        </a:gs>
                        <a:gs pos="100000">
                          <a:srgbClr val="CCCCFF"/>
                        </a:gs>
                      </a:gsLst>
                      <a:lin ang="5400000" scaled="0"/>
                    </a:gradFill>
                  </a:tcPr>
                </a:tc>
              </a:tr>
              <a:tr h="372110">
                <a:tc rowSpan="7">
                  <a:txBody>
                    <a:bodyPr/>
                    <a:lstStyle/>
                    <a:p>
                      <a:pPr>
                        <a:lnSpc>
                          <a:spcPts val="2400"/>
                        </a:lnSpc>
                        <a:spcAft>
                          <a:spcPts val="0"/>
                        </a:spcAft>
                      </a:pPr>
                      <a:r>
                        <a:rPr lang="zh-TW" altLang="en-US" sz="1400" kern="100" dirty="0" smtClean="0">
                          <a:effectLst/>
                        </a:rPr>
                        <a:t>落實管理機制，提昇行政效率，增進服務效能</a:t>
                      </a:r>
                      <a:r>
                        <a:rPr lang="zh-TW" sz="1400" kern="100" dirty="0" smtClean="0">
                          <a:effectLst/>
                        </a:rPr>
                        <a:t>。</a:t>
                      </a:r>
                      <a:endParaRPr lang="zh-TW" sz="1200" kern="100" dirty="0" smtClean="0">
                        <a:effectLst/>
                      </a:endParaRPr>
                    </a:p>
                    <a:p>
                      <a:pPr marL="269875" indent="-269875">
                        <a:spcAft>
                          <a:spcPts val="0"/>
                        </a:spcAft>
                      </a:pPr>
                      <a:r>
                        <a:rPr lang="en-US" sz="1200" kern="100" dirty="0" smtClean="0">
                          <a:effectLst/>
                        </a:rPr>
                        <a:t>  </a:t>
                      </a:r>
                      <a:endParaRPr lang="zh-TW" sz="1200" kern="100" dirty="0">
                        <a:effectLst/>
                        <a:latin typeface="Times New Roman"/>
                        <a:ea typeface="新細明體"/>
                      </a:endParaRPr>
                    </a:p>
                  </a:txBody>
                  <a:tcPr marL="68580" marR="68580" marT="0" marB="0">
                    <a:lnL w="12700" cmpd="sng">
                      <a:noFill/>
                    </a:lnL>
                    <a:noFill/>
                  </a:tcPr>
                </a:tc>
                <a:tc rowSpan="2">
                  <a:txBody>
                    <a:bodyPr/>
                    <a:lstStyle/>
                    <a:p>
                      <a:pPr>
                        <a:lnSpc>
                          <a:spcPts val="2400"/>
                        </a:lnSpc>
                        <a:spcAft>
                          <a:spcPts val="0"/>
                        </a:spcAft>
                        <a:tabLst>
                          <a:tab pos="630555" algn="l"/>
                        </a:tabLst>
                      </a:pPr>
                      <a:r>
                        <a:rPr lang="zh-TW" altLang="zh-TW" sz="1400" kern="1200" dirty="0" smtClean="0">
                          <a:solidFill>
                            <a:schemeClr val="dk1"/>
                          </a:solidFill>
                          <a:effectLst/>
                          <a:latin typeface="+mn-lt"/>
                          <a:ea typeface="+mn-ea"/>
                          <a:cs typeface="+mn-cs"/>
                        </a:rPr>
                        <a:t>提升採購、收支程序之合法及正確性，並提高物品保管之效益。</a:t>
                      </a:r>
                      <a:endParaRPr lang="zh-TW" sz="1400" kern="100" dirty="0">
                        <a:effectLst/>
                        <a:latin typeface="Times New Roman"/>
                        <a:ea typeface="新細明體"/>
                      </a:endParaRPr>
                    </a:p>
                  </a:txBody>
                  <a:tcPr marL="68580" marR="68580" marT="0" marB="0">
                    <a:noFill/>
                  </a:tcPr>
                </a:tc>
                <a:tc>
                  <a:txBody>
                    <a:bodyPr/>
                    <a:lstStyle/>
                    <a:p>
                      <a:pPr marL="269240" indent="-290830">
                        <a:spcAft>
                          <a:spcPts val="0"/>
                        </a:spcAft>
                      </a:pPr>
                      <a:r>
                        <a:rPr lang="en-US" altLang="zh-TW" sz="1400" kern="1200" dirty="0" smtClean="0">
                          <a:solidFill>
                            <a:schemeClr val="dk1"/>
                          </a:solidFill>
                          <a:effectLst/>
                          <a:latin typeface="+mn-lt"/>
                          <a:ea typeface="+mn-ea"/>
                          <a:cs typeface="+mn-cs"/>
                        </a:rPr>
                        <a:t>S1</a:t>
                      </a:r>
                      <a:r>
                        <a:rPr lang="zh-TW" altLang="en-US" sz="1400" kern="1200" dirty="0" smtClean="0">
                          <a:solidFill>
                            <a:schemeClr val="dk1"/>
                          </a:solidFill>
                          <a:effectLst/>
                          <a:latin typeface="+mn-lt"/>
                          <a:ea typeface="+mn-ea"/>
                          <a:cs typeface="+mn-cs"/>
                        </a:rPr>
                        <a:t>出納財務控管疏漏</a:t>
                      </a:r>
                      <a:endParaRPr lang="zh-TW" sz="1400" kern="100" dirty="0">
                        <a:effectLst/>
                        <a:latin typeface="Times New Roman"/>
                        <a:ea typeface="新細明體"/>
                      </a:endParaRPr>
                    </a:p>
                  </a:txBody>
                  <a:tcPr marL="68580" marR="68580" marT="0" marB="0">
                    <a:noFill/>
                  </a:tcPr>
                </a:tc>
              </a:tr>
              <a:tr h="457200">
                <a:tc vMerge="1">
                  <a:txBody>
                    <a:bodyPr/>
                    <a:lstStyle/>
                    <a:p>
                      <a:endParaRPr lang="zh-TW" altLang="en-US"/>
                    </a:p>
                  </a:txBody>
                  <a:tcPr/>
                </a:tc>
                <a:tc vMerge="1">
                  <a:txBody>
                    <a:bodyPr/>
                    <a:lstStyle/>
                    <a:p>
                      <a:endParaRPr lang="zh-TW" altLang="en-US"/>
                    </a:p>
                  </a:txBody>
                  <a:tcPr/>
                </a:tc>
                <a:tc>
                  <a:txBody>
                    <a:bodyPr/>
                    <a:lstStyle/>
                    <a:p>
                      <a:pPr marL="269240" indent="-290830">
                        <a:spcAft>
                          <a:spcPts val="0"/>
                        </a:spcAft>
                      </a:pPr>
                      <a:r>
                        <a:rPr lang="en-US" sz="1200" kern="100">
                          <a:effectLst/>
                        </a:rPr>
                        <a:t>……………………</a:t>
                      </a:r>
                      <a:endParaRPr lang="zh-TW" sz="1200" kern="100">
                        <a:effectLst/>
                        <a:latin typeface="Times New Roman"/>
                        <a:ea typeface="新細明體"/>
                      </a:endParaRPr>
                    </a:p>
                  </a:txBody>
                  <a:tcPr marL="68580" marR="68580" marT="0" marB="0">
                    <a:noFill/>
                  </a:tcPr>
                </a:tc>
              </a:tr>
              <a:tr h="446405">
                <a:tc vMerge="1">
                  <a:txBody>
                    <a:bodyPr/>
                    <a:lstStyle/>
                    <a:p>
                      <a:pPr>
                        <a:lnSpc>
                          <a:spcPts val="2400"/>
                        </a:lnSpc>
                        <a:spcAft>
                          <a:spcPts val="0"/>
                        </a:spcAft>
                      </a:pPr>
                      <a:endParaRPr lang="zh-TW" sz="1200" kern="100" dirty="0">
                        <a:effectLst/>
                        <a:latin typeface="Times New Roman"/>
                        <a:ea typeface="新細明體"/>
                      </a:endParaRPr>
                    </a:p>
                  </a:txBody>
                  <a:tcPr marL="68580" marR="68580" marT="0" marB="0">
                    <a:lnL w="12700" cmpd="sng">
                      <a:noFill/>
                    </a:lnL>
                    <a:noFill/>
                  </a:tcPr>
                </a:tc>
                <a:tc rowSpan="2">
                  <a:txBody>
                    <a:bodyPr/>
                    <a:lstStyle/>
                    <a:p>
                      <a:pPr>
                        <a:lnSpc>
                          <a:spcPts val="2400"/>
                        </a:lnSpc>
                        <a:spcAft>
                          <a:spcPts val="0"/>
                        </a:spcAft>
                        <a:tabLst>
                          <a:tab pos="630555" algn="l"/>
                        </a:tabLst>
                      </a:pPr>
                      <a:r>
                        <a:rPr lang="zh-TW" altLang="zh-TW" sz="1400" kern="1200" dirty="0" smtClean="0">
                          <a:solidFill>
                            <a:schemeClr val="dk1"/>
                          </a:solidFill>
                          <a:effectLst/>
                          <a:latin typeface="+mn-lt"/>
                          <a:ea typeface="+mn-ea"/>
                          <a:cs typeface="+mn-cs"/>
                        </a:rPr>
                        <a:t>善用資訊科技，提昇行政效率及為民服務品質。</a:t>
                      </a:r>
                      <a:endParaRPr lang="zh-TW" sz="1400" kern="100" dirty="0">
                        <a:effectLst/>
                        <a:latin typeface="Times New Roman"/>
                        <a:ea typeface="新細明體"/>
                      </a:endParaRPr>
                    </a:p>
                  </a:txBody>
                  <a:tcPr marL="68580" marR="68580" marT="0" marB="0">
                    <a:noFill/>
                  </a:tcPr>
                </a:tc>
                <a:tc>
                  <a:txBody>
                    <a:bodyPr/>
                    <a:lstStyle/>
                    <a:p>
                      <a:r>
                        <a:rPr lang="en-US" altLang="zh-TW" sz="1400" kern="1200" dirty="0" smtClean="0">
                          <a:solidFill>
                            <a:schemeClr val="dk1"/>
                          </a:solidFill>
                          <a:effectLst/>
                          <a:latin typeface="+mn-lt"/>
                          <a:ea typeface="+mn-ea"/>
                          <a:cs typeface="+mn-cs"/>
                        </a:rPr>
                        <a:t>I1</a:t>
                      </a:r>
                      <a:r>
                        <a:rPr lang="zh-TW" altLang="en-US" sz="1400" kern="1200" dirty="0" smtClean="0">
                          <a:solidFill>
                            <a:schemeClr val="dk1"/>
                          </a:solidFill>
                          <a:effectLst/>
                          <a:latin typeface="+mn-lt"/>
                          <a:ea typeface="+mn-ea"/>
                          <a:cs typeface="+mn-cs"/>
                        </a:rPr>
                        <a:t>核心業務運作遭影響</a:t>
                      </a:r>
                      <a:endParaRPr lang="zh-TW" altLang="zh-TW" sz="1400" kern="1200" dirty="0">
                        <a:solidFill>
                          <a:schemeClr val="dk1"/>
                        </a:solidFill>
                        <a:effectLst/>
                        <a:latin typeface="+mn-lt"/>
                        <a:ea typeface="+mn-ea"/>
                        <a:cs typeface="+mn-cs"/>
                      </a:endParaRPr>
                    </a:p>
                  </a:txBody>
                  <a:tcPr marL="68580" marR="68580" marT="0" marB="0">
                    <a:noFill/>
                  </a:tcPr>
                </a:tc>
              </a:tr>
              <a:tr h="228600">
                <a:tc vMerge="1">
                  <a:txBody>
                    <a:bodyPr/>
                    <a:lstStyle/>
                    <a:p>
                      <a:endParaRPr lang="zh-TW" altLang="en-US"/>
                    </a:p>
                  </a:txBody>
                  <a:tcPr/>
                </a:tc>
                <a:tc vMerge="1">
                  <a:txBody>
                    <a:bodyPr/>
                    <a:lstStyle/>
                    <a:p>
                      <a:endParaRPr lang="zh-TW" altLang="en-US"/>
                    </a:p>
                  </a:txBody>
                  <a:tcPr/>
                </a:tc>
                <a:tc>
                  <a:txBody>
                    <a:bodyPr/>
                    <a:lstStyle/>
                    <a:p>
                      <a:pPr marL="201295" indent="-201295">
                        <a:spcAft>
                          <a:spcPts val="0"/>
                        </a:spcAft>
                      </a:pPr>
                      <a:r>
                        <a:rPr lang="en-US" sz="1200" kern="100" dirty="0">
                          <a:effectLst/>
                        </a:rPr>
                        <a:t>……………………</a:t>
                      </a:r>
                      <a:endParaRPr lang="zh-TW" sz="1200" kern="100" dirty="0">
                        <a:effectLst/>
                        <a:latin typeface="Times New Roman"/>
                        <a:ea typeface="新細明體"/>
                      </a:endParaRPr>
                    </a:p>
                  </a:txBody>
                  <a:tcPr marL="68580" marR="68580" marT="0" marB="0">
                    <a:noFill/>
                  </a:tcPr>
                </a:tc>
              </a:tr>
              <a:tr h="499745">
                <a:tc vMerge="1">
                  <a:txBody>
                    <a:bodyPr/>
                    <a:lstStyle/>
                    <a:p>
                      <a:pPr>
                        <a:lnSpc>
                          <a:spcPts val="2400"/>
                        </a:lnSpc>
                        <a:spcAft>
                          <a:spcPts val="0"/>
                        </a:spcAft>
                      </a:pPr>
                      <a:endParaRPr lang="zh-TW" sz="1200" kern="100" dirty="0">
                        <a:effectLst/>
                        <a:latin typeface="Times New Roman"/>
                        <a:ea typeface="新細明體"/>
                      </a:endParaRPr>
                    </a:p>
                  </a:txBody>
                  <a:tcPr marL="68580" marR="68580" marT="0" marB="0">
                    <a:noFill/>
                  </a:tcPr>
                </a:tc>
                <a:tc rowSpan="3">
                  <a:txBody>
                    <a:bodyPr/>
                    <a:lstStyle/>
                    <a:p>
                      <a:pPr>
                        <a:lnSpc>
                          <a:spcPts val="2400"/>
                        </a:lnSpc>
                        <a:spcAft>
                          <a:spcPts val="0"/>
                        </a:spcAft>
                        <a:tabLst>
                          <a:tab pos="630555" algn="l"/>
                        </a:tabLst>
                      </a:pPr>
                      <a:r>
                        <a:rPr lang="zh-TW" altLang="zh-TW" sz="1400" kern="1200" dirty="0" smtClean="0">
                          <a:solidFill>
                            <a:schemeClr val="dk1"/>
                          </a:solidFill>
                          <a:effectLst/>
                          <a:latin typeface="+mn-lt"/>
                          <a:ea typeface="+mn-ea"/>
                          <a:cs typeface="+mn-cs"/>
                        </a:rPr>
                        <a:t>合理分配資源，提升預算執行績效。</a:t>
                      </a:r>
                      <a:r>
                        <a:rPr lang="en-US" sz="1400" kern="100" dirty="0">
                          <a:effectLst/>
                        </a:rPr>
                        <a:t> </a:t>
                      </a:r>
                      <a:endParaRPr lang="zh-TW" sz="1400" kern="100" dirty="0">
                        <a:effectLst/>
                        <a:latin typeface="Times New Roman"/>
                        <a:ea typeface="新細明體"/>
                      </a:endParaRPr>
                    </a:p>
                  </a:txBody>
                  <a:tcPr marL="68580" marR="68580" marT="0" marB="0">
                    <a:noFill/>
                  </a:tcPr>
                </a:tc>
                <a:tc>
                  <a:txBody>
                    <a:bodyPr/>
                    <a:lstStyle/>
                    <a:p>
                      <a:pPr lvl="0"/>
                      <a:r>
                        <a:rPr lang="en-US" altLang="zh-TW" sz="1400" kern="1200" dirty="0" smtClean="0">
                          <a:solidFill>
                            <a:schemeClr val="dk1"/>
                          </a:solidFill>
                          <a:effectLst/>
                          <a:latin typeface="+mn-lt"/>
                          <a:ea typeface="+mn-ea"/>
                          <a:cs typeface="+mn-cs"/>
                        </a:rPr>
                        <a:t>A1</a:t>
                      </a:r>
                      <a:r>
                        <a:rPr lang="zh-TW" altLang="en-US" sz="1400" kern="1200" dirty="0" smtClean="0">
                          <a:solidFill>
                            <a:schemeClr val="dk1"/>
                          </a:solidFill>
                          <a:effectLst/>
                          <a:latin typeface="+mn-lt"/>
                          <a:ea typeface="+mn-ea"/>
                          <a:cs typeface="+mn-cs"/>
                        </a:rPr>
                        <a:t>動支預備金等審核作業未能如期如質完成</a:t>
                      </a:r>
                      <a:endParaRPr lang="zh-TW" altLang="zh-TW" sz="1400" kern="1200" dirty="0">
                        <a:solidFill>
                          <a:schemeClr val="dk1"/>
                        </a:solidFill>
                        <a:effectLst/>
                        <a:latin typeface="+mn-lt"/>
                        <a:ea typeface="+mn-ea"/>
                        <a:cs typeface="+mn-cs"/>
                      </a:endParaRPr>
                    </a:p>
                  </a:txBody>
                  <a:tcPr marL="68580" marR="68580" marT="0" marB="0">
                    <a:noFill/>
                  </a:tcPr>
                </a:tc>
              </a:tr>
              <a:tr h="393065">
                <a:tc vMerge="1">
                  <a:txBody>
                    <a:bodyPr/>
                    <a:lstStyle/>
                    <a:p>
                      <a:endParaRPr lang="zh-TW" altLang="en-US"/>
                    </a:p>
                  </a:txBody>
                  <a:tcPr/>
                </a:tc>
                <a:tc vMerge="1">
                  <a:txBody>
                    <a:bodyPr/>
                    <a:lstStyle/>
                    <a:p>
                      <a:endParaRPr lang="zh-TW" altLang="en-US"/>
                    </a:p>
                  </a:txBody>
                  <a:tcPr/>
                </a:tc>
                <a:tc>
                  <a:txBody>
                    <a:bodyPr/>
                    <a:lstStyle/>
                    <a:p>
                      <a:pPr marL="269240" indent="-290830">
                        <a:spcAft>
                          <a:spcPts val="0"/>
                        </a:spcAft>
                      </a:pPr>
                      <a:r>
                        <a:rPr lang="en-US" altLang="zh-TW" sz="1400" kern="1200" dirty="0" smtClean="0">
                          <a:solidFill>
                            <a:schemeClr val="dk1"/>
                          </a:solidFill>
                          <a:effectLst/>
                          <a:latin typeface="+mn-lt"/>
                          <a:ea typeface="+mn-ea"/>
                          <a:cs typeface="+mn-cs"/>
                        </a:rPr>
                        <a:t>A2</a:t>
                      </a:r>
                      <a:r>
                        <a:rPr lang="zh-TW" altLang="en-US" sz="1400" kern="1200" dirty="0" smtClean="0">
                          <a:solidFill>
                            <a:schemeClr val="dk1"/>
                          </a:solidFill>
                          <a:effectLst/>
                          <a:latin typeface="+mn-lt"/>
                          <a:ea typeface="+mn-ea"/>
                          <a:cs typeface="+mn-cs"/>
                        </a:rPr>
                        <a:t>未能及時提供內部審核專業審查意見</a:t>
                      </a:r>
                      <a:endParaRPr lang="zh-TW" sz="1400" kern="100" dirty="0">
                        <a:effectLst/>
                        <a:latin typeface="Times New Roman"/>
                        <a:ea typeface="新細明體"/>
                      </a:endParaRPr>
                    </a:p>
                  </a:txBody>
                  <a:tcPr marL="68580" marR="68580" marT="0" marB="0">
                    <a:noFill/>
                  </a:tcPr>
                </a:tc>
              </a:tr>
              <a:tr h="467995">
                <a:tc vMerge="1">
                  <a:txBody>
                    <a:bodyPr/>
                    <a:lstStyle/>
                    <a:p>
                      <a:endParaRPr lang="zh-TW" altLang="en-US"/>
                    </a:p>
                  </a:txBody>
                  <a:tcPr/>
                </a:tc>
                <a:tc vMerge="1">
                  <a:txBody>
                    <a:bodyPr/>
                    <a:lstStyle/>
                    <a:p>
                      <a:endParaRPr lang="zh-TW" altLang="en-US"/>
                    </a:p>
                  </a:txBody>
                  <a:tcPr/>
                </a:tc>
                <a:tc>
                  <a:txBody>
                    <a:bodyPr/>
                    <a:lstStyle/>
                    <a:p>
                      <a:pPr marL="201295" indent="-201295">
                        <a:spcAft>
                          <a:spcPts val="0"/>
                        </a:spcAft>
                      </a:pPr>
                      <a:r>
                        <a:rPr lang="en-US" sz="1200" kern="100" dirty="0">
                          <a:effectLst/>
                        </a:rPr>
                        <a:t>……………………</a:t>
                      </a:r>
                      <a:endParaRPr lang="zh-TW" sz="1200" kern="100" dirty="0">
                        <a:effectLst/>
                        <a:latin typeface="Times New Roman"/>
                        <a:ea typeface="新細明體"/>
                      </a:endParaRPr>
                    </a:p>
                  </a:txBody>
                  <a:tcPr marL="68580" marR="68580" marT="0" marB="0">
                    <a:noFill/>
                  </a:tcPr>
                </a:tc>
              </a:tr>
            </a:tbl>
          </a:graphicData>
        </a:graphic>
      </p:graphicFrame>
      <p:sp>
        <p:nvSpPr>
          <p:cNvPr id="48133" name="內容版面配置區 4"/>
          <p:cNvSpPr txBox="1">
            <a:spLocks/>
          </p:cNvSpPr>
          <p:nvPr/>
        </p:nvSpPr>
        <p:spPr bwMode="auto">
          <a:xfrm>
            <a:off x="7026275" y="908050"/>
            <a:ext cx="1584325" cy="433388"/>
          </a:xfrm>
          <a:prstGeom prst="rect">
            <a:avLst/>
          </a:prstGeom>
          <a:noFill/>
          <a:ln w="9525">
            <a:noFill/>
            <a:miter lim="800000"/>
            <a:headEnd/>
            <a:tailEnd/>
          </a:ln>
        </p:spPr>
        <p:txBody>
          <a:bodyPr/>
          <a:lstStyle/>
          <a:p>
            <a:pPr>
              <a:spcBef>
                <a:spcPct val="20000"/>
              </a:spcBef>
              <a:buFont typeface="Arial" charset="0"/>
              <a:buNone/>
            </a:pPr>
            <a:r>
              <a:rPr kumimoji="0" lang="zh-TW" altLang="en-US" sz="2200">
                <a:solidFill>
                  <a:srgbClr val="FFC000"/>
                </a:solidFill>
                <a:latin typeface="微軟正黑體" pitchFamily="34" charset="-120"/>
                <a:ea typeface="微軟正黑體" pitchFamily="34" charset="-120"/>
              </a:rPr>
              <a:t>非機關實況</a:t>
            </a:r>
          </a:p>
          <a:p>
            <a:pPr>
              <a:spcBef>
                <a:spcPct val="20000"/>
              </a:spcBef>
              <a:buFont typeface="Arial" charset="0"/>
              <a:buNone/>
            </a:pPr>
            <a:endParaRPr kumimoji="0" lang="zh-TW" altLang="en-US" sz="2200">
              <a:latin typeface="微軟正黑體" pitchFamily="34" charset="-120"/>
              <a:ea typeface="微軟正黑體" pitchFamily="34" charset="-120"/>
            </a:endParaRPr>
          </a:p>
        </p:txBody>
      </p:sp>
      <p:sp>
        <p:nvSpPr>
          <p:cNvPr id="48134" name="矩形 10"/>
          <p:cNvSpPr>
            <a:spLocks noChangeArrowheads="1"/>
          </p:cNvSpPr>
          <p:nvPr/>
        </p:nvSpPr>
        <p:spPr bwMode="auto">
          <a:xfrm>
            <a:off x="620713" y="1522413"/>
            <a:ext cx="6769100" cy="646112"/>
          </a:xfrm>
          <a:prstGeom prst="rect">
            <a:avLst/>
          </a:prstGeom>
          <a:noFill/>
          <a:ln w="9525">
            <a:noFill/>
            <a:miter lim="800000"/>
            <a:headEnd/>
            <a:tailEnd/>
          </a:ln>
        </p:spPr>
        <p:txBody>
          <a:bodyPr>
            <a:spAutoFit/>
          </a:bodyPr>
          <a:lstStyle/>
          <a:p>
            <a:r>
              <a:rPr kumimoji="0" lang="zh-TW" altLang="en-US" b="1">
                <a:latin typeface="標楷體" pitchFamily="65" charset="-120"/>
                <a:ea typeface="標楷體" pitchFamily="65" charset="-120"/>
              </a:rPr>
              <a:t>辦理風險評估（確認目標、決定風險容忍度及進行風險辨識 ）</a:t>
            </a:r>
            <a:r>
              <a:rPr kumimoji="0" lang="en-US" altLang="zh-TW" b="1">
                <a:latin typeface="標楷體" pitchFamily="65" charset="-120"/>
                <a:ea typeface="標楷體" pitchFamily="65" charset="-120"/>
              </a:rPr>
              <a:t>-</a:t>
            </a:r>
            <a:r>
              <a:rPr kumimoji="0" lang="zh-TW" altLang="en-US" b="1">
                <a:solidFill>
                  <a:srgbClr val="CC0000"/>
                </a:solidFill>
                <a:latin typeface="標楷體" pitchFamily="65" charset="-120"/>
                <a:ea typeface="標楷體" pitchFamily="65" charset="-120"/>
              </a:rPr>
              <a:t>整體與作業層級目標及風險項目對應表</a:t>
            </a:r>
            <a:r>
              <a:rPr kumimoji="0" lang="en-US" altLang="zh-TW" b="1">
                <a:solidFill>
                  <a:srgbClr val="CC0000"/>
                </a:solidFill>
                <a:latin typeface="標楷體" pitchFamily="65" charset="-120"/>
                <a:ea typeface="標楷體" pitchFamily="65" charset="-120"/>
              </a:rPr>
              <a:t>(</a:t>
            </a:r>
            <a:r>
              <a:rPr kumimoji="0" lang="zh-TW" altLang="en-US" b="1">
                <a:solidFill>
                  <a:srgbClr val="CC0000"/>
                </a:solidFill>
                <a:latin typeface="標楷體" pitchFamily="65" charset="-120"/>
                <a:ea typeface="標楷體" pitchFamily="65" charset="-120"/>
              </a:rPr>
              <a:t>範例</a:t>
            </a:r>
            <a:r>
              <a:rPr kumimoji="0" lang="en-US" altLang="zh-TW" b="1">
                <a:solidFill>
                  <a:srgbClr val="CC0000"/>
                </a:solidFill>
                <a:latin typeface="標楷體" pitchFamily="65" charset="-120"/>
                <a:ea typeface="標楷體" pitchFamily="65" charset="-120"/>
              </a:rPr>
              <a:t>)</a:t>
            </a:r>
            <a:endParaRPr kumimoji="0" lang="zh-TW" altLang="en-US">
              <a:latin typeface="標楷體" pitchFamily="65" charset="-120"/>
              <a:ea typeface="標楷體" pitchFamily="65" charset="-120"/>
            </a:endParaRPr>
          </a:p>
        </p:txBody>
      </p:sp>
    </p:spTree>
    <p:extLst>
      <p:ext uri="{BB962C8B-B14F-4D97-AF65-F5344CB8AC3E}">
        <p14:creationId xmlns:p14="http://schemas.microsoft.com/office/powerpoint/2010/main" val="490896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365104"/>
            <a:ext cx="3982318" cy="1872208"/>
          </a:xfrm>
          <a:prstGeom prst="rect">
            <a:avLst/>
          </a:prstGeom>
          <a:effectLst>
            <a:softEdge rad="292100"/>
          </a:effectLst>
        </p:spPr>
      </p:pic>
      <p:sp>
        <p:nvSpPr>
          <p:cNvPr id="2" name="標題 1"/>
          <p:cNvSpPr>
            <a:spLocks noGrp="1"/>
          </p:cNvSpPr>
          <p:nvPr>
            <p:ph type="title"/>
          </p:nvPr>
        </p:nvSpPr>
        <p:spPr/>
        <p:txBody>
          <a:bodyPr/>
          <a:lstStyle/>
          <a:p>
            <a:r>
              <a:rPr lang="zh-TW" altLang="en-US" dirty="0" smtClean="0"/>
              <a:t>風險分析</a:t>
            </a:r>
            <a:endParaRPr lang="zh-TW"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p"/>
            </a:pPr>
            <a:r>
              <a:rPr lang="zh-TW" altLang="en-US" sz="2800" dirty="0"/>
              <a:t>依照機關業務特擇用衡量風險影響程度及發生可能性之標準</a:t>
            </a:r>
            <a:r>
              <a:rPr lang="en-US" altLang="zh-TW" sz="2800" dirty="0"/>
              <a:t>(</a:t>
            </a:r>
            <a:r>
              <a:rPr lang="zh-TW" altLang="en-US" sz="2800" dirty="0"/>
              <a:t>量化或非量化</a:t>
            </a:r>
            <a:r>
              <a:rPr lang="en-US" altLang="zh-TW" sz="2800" dirty="0"/>
              <a:t>)</a:t>
            </a:r>
            <a:r>
              <a:rPr lang="zh-TW" altLang="en-US" sz="2800" dirty="0"/>
              <a:t>，以分析風險等級。</a:t>
            </a:r>
            <a:endParaRPr lang="en-US" altLang="zh-TW" sz="2800" dirty="0"/>
          </a:p>
          <a:p>
            <a:pPr>
              <a:buFont typeface="Wingdings" panose="05000000000000000000" pitchFamily="2" charset="2"/>
              <a:buChar char="p"/>
            </a:pPr>
            <a:r>
              <a:rPr lang="zh-TW" altLang="en-US" sz="2800" dirty="0" smtClean="0"/>
              <a:t>各</a:t>
            </a:r>
            <a:r>
              <a:rPr lang="zh-TW" altLang="en-US" sz="2800" dirty="0"/>
              <a:t>機關依據業務性質訂定適切之風險影響程度及發生可能性（機率）之分類標準，並參考以往經驗或現行作業缺失，透過量化方式，分析各項風險之風險情境一旦發生之衝擊或後果及其發生可能性，以決定風險值。</a:t>
            </a:r>
          </a:p>
        </p:txBody>
      </p:sp>
    </p:spTree>
    <p:extLst>
      <p:ext uri="{BB962C8B-B14F-4D97-AF65-F5344CB8AC3E}">
        <p14:creationId xmlns:p14="http://schemas.microsoft.com/office/powerpoint/2010/main" val="2513644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t>內部控制教育訓練</a:t>
            </a:r>
            <a:endParaRPr lang="zh-TW" altLang="en-US"/>
          </a:p>
        </p:txBody>
      </p:sp>
      <p:sp>
        <p:nvSpPr>
          <p:cNvPr id="3" name="投影片編號版面配置區 2"/>
          <p:cNvSpPr>
            <a:spLocks noGrp="1"/>
          </p:cNvSpPr>
          <p:nvPr>
            <p:ph type="sldNum" sz="quarter" idx="12"/>
          </p:nvPr>
        </p:nvSpPr>
        <p:spPr/>
        <p:txBody>
          <a:bodyPr/>
          <a:lstStyle/>
          <a:p>
            <a:fld id="{1FCBC0D2-356E-4FA3-89C8-47DA2CC48A1A}" type="slidenum">
              <a:rPr lang="zh-TW" altLang="en-US" smtClean="0"/>
              <a:t>28</a:t>
            </a:fld>
            <a:endParaRPr lang="zh-TW" altLang="en-US"/>
          </a:p>
        </p:txBody>
      </p:sp>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827584" y="900501"/>
            <a:ext cx="4975200" cy="3456384"/>
          </a:xfrm>
          <a:prstGeom prst="rect">
            <a:avLst/>
          </a:prstGeom>
          <a:effectLst>
            <a:outerShdw blurRad="50800" dist="50800" dir="5400000" algn="ctr" rotWithShape="0">
              <a:schemeClr val="bg1"/>
            </a:outerShdw>
            <a:softEdge rad="647700"/>
          </a:effectLst>
        </p:spPr>
      </p:pic>
      <p:sp>
        <p:nvSpPr>
          <p:cNvPr id="6" name="文字方塊 5"/>
          <p:cNvSpPr txBox="1"/>
          <p:nvPr/>
        </p:nvSpPr>
        <p:spPr>
          <a:xfrm>
            <a:off x="827584" y="548680"/>
            <a:ext cx="2487600" cy="646331"/>
          </a:xfrm>
          <a:prstGeom prst="rect">
            <a:avLst/>
          </a:prstGeom>
          <a:noFill/>
        </p:spPr>
        <p:txBody>
          <a:bodyPr wrap="square" rtlCol="0">
            <a:spAutoFit/>
          </a:bodyPr>
          <a:lstStyle/>
          <a:p>
            <a:r>
              <a:rPr lang="zh-TW" altLang="en-US" sz="3600" dirty="0" smtClean="0">
                <a:solidFill>
                  <a:srgbClr val="FF0000"/>
                </a:solidFill>
                <a:latin typeface="微軟正黑體" pitchFamily="34" charset="-120"/>
                <a:ea typeface="微軟正黑體" pitchFamily="34" charset="-120"/>
              </a:rPr>
              <a:t>風險分析</a:t>
            </a:r>
            <a:endParaRPr lang="zh-TW" altLang="en-US" sz="3600" dirty="0">
              <a:solidFill>
                <a:srgbClr val="FF0000"/>
              </a:solidFill>
              <a:latin typeface="微軟正黑體" pitchFamily="34" charset="-120"/>
              <a:ea typeface="微軟正黑體" pitchFamily="34" charset="-120"/>
            </a:endParaRPr>
          </a:p>
        </p:txBody>
      </p:sp>
      <p:sp>
        <p:nvSpPr>
          <p:cNvPr id="8" name="文字方塊 7"/>
          <p:cNvSpPr txBox="1"/>
          <p:nvPr/>
        </p:nvSpPr>
        <p:spPr>
          <a:xfrm>
            <a:off x="4355976" y="3140968"/>
            <a:ext cx="4248472" cy="1815882"/>
          </a:xfrm>
          <a:prstGeom prst="rect">
            <a:avLst/>
          </a:prstGeom>
          <a:noFill/>
        </p:spPr>
        <p:txBody>
          <a:bodyPr wrap="square" rtlCol="0">
            <a:spAutoFit/>
          </a:bodyPr>
          <a:lstStyle/>
          <a:p>
            <a:pPr marL="2420938" indent="-355600">
              <a:spcBef>
                <a:spcPts val="2400"/>
              </a:spcBef>
              <a:buFont typeface="Arial" pitchFamily="34" charset="0"/>
              <a:buChar char="•"/>
            </a:pPr>
            <a:r>
              <a:rPr lang="zh-TW" altLang="en-US" sz="2400" b="1" dirty="0">
                <a:solidFill>
                  <a:srgbClr val="0000CC"/>
                </a:solidFill>
                <a:latin typeface="微軟正黑體" pitchFamily="34" charset="-120"/>
                <a:ea typeface="微軟正黑體" pitchFamily="34" charset="-120"/>
              </a:rPr>
              <a:t>蒐集</a:t>
            </a:r>
            <a:r>
              <a:rPr lang="zh-TW" altLang="en-US" sz="2400" b="1" dirty="0" smtClean="0">
                <a:solidFill>
                  <a:srgbClr val="0000CC"/>
                </a:solidFill>
                <a:latin typeface="微軟正黑體" pitchFamily="34" charset="-120"/>
                <a:ea typeface="微軟正黑體" pitchFamily="34" charset="-120"/>
              </a:rPr>
              <a:t>資料</a:t>
            </a:r>
            <a:endParaRPr lang="en-US" altLang="zh-TW" sz="2400" b="1" dirty="0" smtClean="0">
              <a:solidFill>
                <a:srgbClr val="0000CC"/>
              </a:solidFill>
              <a:latin typeface="微軟正黑體" pitchFamily="34" charset="-120"/>
              <a:ea typeface="微軟正黑體" pitchFamily="34" charset="-120"/>
            </a:endParaRPr>
          </a:p>
          <a:p>
            <a:pPr marL="1443038" indent="-342900">
              <a:spcBef>
                <a:spcPts val="2400"/>
              </a:spcBef>
              <a:buFont typeface="Arial" pitchFamily="34" charset="0"/>
              <a:buChar char="•"/>
            </a:pPr>
            <a:r>
              <a:rPr lang="zh-TW" altLang="en-US" sz="2400" b="1" dirty="0" smtClean="0">
                <a:solidFill>
                  <a:schemeClr val="accent6">
                    <a:lumMod val="75000"/>
                  </a:schemeClr>
                </a:solidFill>
                <a:latin typeface="微軟正黑體" pitchFamily="34" charset="-120"/>
                <a:ea typeface="微軟正黑體" pitchFamily="34" charset="-120"/>
              </a:rPr>
              <a:t>分析方法</a:t>
            </a:r>
            <a:endParaRPr lang="en-US" altLang="zh-TW" sz="2400" b="1" dirty="0" smtClean="0">
              <a:solidFill>
                <a:schemeClr val="accent6">
                  <a:lumMod val="75000"/>
                </a:schemeClr>
              </a:solidFill>
              <a:latin typeface="微軟正黑體" pitchFamily="34" charset="-120"/>
              <a:ea typeface="微軟正黑體" pitchFamily="34" charset="-120"/>
            </a:endParaRPr>
          </a:p>
          <a:p>
            <a:pPr marL="342900" indent="-342900">
              <a:spcBef>
                <a:spcPts val="2400"/>
              </a:spcBef>
              <a:buFont typeface="Arial" pitchFamily="34" charset="0"/>
              <a:buChar char="•"/>
            </a:pPr>
            <a:r>
              <a:rPr lang="zh-TW" altLang="en-US" sz="2400" b="1" dirty="0" smtClean="0">
                <a:solidFill>
                  <a:srgbClr val="00B050"/>
                </a:solidFill>
                <a:latin typeface="微軟正黑體" pitchFamily="34" charset="-120"/>
                <a:ea typeface="微軟正黑體" pitchFamily="34" charset="-120"/>
              </a:rPr>
              <a:t>風險圖象</a:t>
            </a:r>
            <a:endParaRPr lang="zh-TW" altLang="en-US" sz="2400" dirty="0">
              <a:solidFill>
                <a:srgbClr val="00B05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60421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764704"/>
            <a:ext cx="4906888" cy="778098"/>
          </a:xfrm>
        </p:spPr>
        <p:txBody>
          <a:bodyPr>
            <a:normAutofit/>
          </a:bodyPr>
          <a:lstStyle/>
          <a:p>
            <a:r>
              <a:rPr lang="zh-TW" altLang="en-US" sz="3200" dirty="0"/>
              <a:t>影響程度評量標準表</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218120" cy="436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207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solidFill>
                  <a:srgbClr val="0000FF"/>
                </a:solidFill>
              </a:rPr>
              <a:t>前言</a:t>
            </a:r>
            <a:endParaRPr lang="zh-TW" altLang="en-US" dirty="0">
              <a:solidFill>
                <a:srgbClr val="0000FF"/>
              </a:solidFill>
            </a:endParaRPr>
          </a:p>
        </p:txBody>
      </p:sp>
      <p:sp>
        <p:nvSpPr>
          <p:cNvPr id="3" name="內容版面配置區 2"/>
          <p:cNvSpPr>
            <a:spLocks noGrp="1"/>
          </p:cNvSpPr>
          <p:nvPr>
            <p:ph idx="1"/>
          </p:nvPr>
        </p:nvSpPr>
        <p:spPr/>
        <p:txBody>
          <a:bodyPr/>
          <a:lstStyle/>
          <a:p>
            <a:pPr marL="0" indent="0">
              <a:buNone/>
            </a:pPr>
            <a:r>
              <a:rPr lang="zh-TW" altLang="en-US" sz="6600" b="1" dirty="0" smtClean="0">
                <a:solidFill>
                  <a:srgbClr val="FF0000"/>
                </a:solidFill>
                <a:latin typeface="微軟正黑體" pitchFamily="34" charset="-120"/>
                <a:ea typeface="微軟正黑體" pitchFamily="34" charset="-120"/>
              </a:rPr>
              <a:t>人無遠慮</a:t>
            </a:r>
            <a:endParaRPr lang="en-US" altLang="zh-TW" sz="6600" b="1" dirty="0" smtClean="0">
              <a:solidFill>
                <a:srgbClr val="FF0000"/>
              </a:solidFill>
              <a:latin typeface="微軟正黑體" pitchFamily="34" charset="-120"/>
              <a:ea typeface="微軟正黑體" pitchFamily="34" charset="-120"/>
            </a:endParaRPr>
          </a:p>
          <a:p>
            <a:pPr marL="0" indent="0">
              <a:buNone/>
            </a:pPr>
            <a:r>
              <a:rPr lang="zh-TW" altLang="en-US" sz="5400" b="1" dirty="0" smtClean="0">
                <a:solidFill>
                  <a:srgbClr val="0070C0"/>
                </a:solidFill>
                <a:latin typeface="微軟正黑體" pitchFamily="34" charset="-120"/>
                <a:ea typeface="微軟正黑體" pitchFamily="34" charset="-120"/>
              </a:rPr>
              <a:t>              必有近憂</a:t>
            </a:r>
            <a:endParaRPr lang="en-US" altLang="zh-TW" sz="5400" b="1" dirty="0">
              <a:solidFill>
                <a:srgbClr val="0070C0"/>
              </a:solidFill>
              <a:latin typeface="微軟正黑體" pitchFamily="34" charset="-120"/>
              <a:ea typeface="微軟正黑體" pitchFamily="34" charset="-120"/>
            </a:endParaRPr>
          </a:p>
          <a:p>
            <a:pPr marL="0" indent="0">
              <a:buNone/>
            </a:pPr>
            <a:r>
              <a:rPr lang="en-US" altLang="zh-TW" dirty="0" smtClean="0"/>
              <a:t>                </a:t>
            </a:r>
          </a:p>
          <a:p>
            <a:pPr marL="0" indent="0">
              <a:buNone/>
            </a:pPr>
            <a:r>
              <a:rPr lang="en-US" altLang="zh-TW" dirty="0"/>
              <a:t> </a:t>
            </a:r>
            <a:r>
              <a:rPr lang="en-US" altLang="zh-TW" dirty="0" smtClean="0"/>
              <a:t>                      《</a:t>
            </a:r>
            <a:r>
              <a:rPr lang="zh-TW" altLang="en-US" dirty="0"/>
              <a:t>論語．衛靈公</a:t>
            </a:r>
            <a:r>
              <a:rPr lang="en-US" altLang="zh-TW" dirty="0"/>
              <a:t>》</a:t>
            </a:r>
            <a:endParaRPr lang="zh-TW" altLang="en-US" dirty="0"/>
          </a:p>
        </p:txBody>
      </p:sp>
    </p:spTree>
    <p:extLst>
      <p:ext uri="{BB962C8B-B14F-4D97-AF65-F5344CB8AC3E}">
        <p14:creationId xmlns:p14="http://schemas.microsoft.com/office/powerpoint/2010/main" val="741348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908720"/>
            <a:ext cx="4330824" cy="652934"/>
          </a:xfrm>
        </p:spPr>
        <p:txBody>
          <a:bodyPr>
            <a:normAutofit fontScale="90000"/>
          </a:bodyPr>
          <a:lstStyle/>
          <a:p>
            <a:r>
              <a:rPr lang="en-US" altLang="zh-TW" dirty="0" smtClean="0"/>
              <a:t/>
            </a:r>
            <a:br>
              <a:rPr lang="en-US" altLang="zh-TW" dirty="0" smtClean="0"/>
            </a:br>
            <a:r>
              <a:rPr lang="zh-TW" altLang="en-US" sz="3600" dirty="0" smtClean="0"/>
              <a:t>可能性</a:t>
            </a:r>
            <a:r>
              <a:rPr lang="zh-TW" altLang="en-US" sz="3600" dirty="0"/>
              <a:t>評量標準</a:t>
            </a:r>
            <a:r>
              <a:rPr lang="zh-TW" altLang="en-US" sz="3600" dirty="0" smtClean="0"/>
              <a:t>表</a:t>
            </a:r>
            <a:r>
              <a:rPr lang="zh-TW" altLang="en-US" sz="3600" dirty="0"/>
              <a:t/>
            </a:r>
            <a:br>
              <a:rPr lang="zh-TW" altLang="en-US" sz="3600" dirty="0"/>
            </a:br>
            <a:endParaRPr lang="zh-TW" altLang="en-US" sz="36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7419475" cy="375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64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764704"/>
            <a:ext cx="8229600" cy="529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645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風險評量</a:t>
            </a:r>
            <a:endParaRPr lang="zh-TW" altLang="en-US" dirty="0"/>
          </a:p>
        </p:txBody>
      </p:sp>
      <p:sp>
        <p:nvSpPr>
          <p:cNvPr id="6" name="內容版面配置區 4"/>
          <p:cNvSpPr txBox="1">
            <a:spLocks/>
          </p:cNvSpPr>
          <p:nvPr/>
        </p:nvSpPr>
        <p:spPr>
          <a:xfrm>
            <a:off x="539552" y="1401859"/>
            <a:ext cx="8281169" cy="48240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2800" i="1" dirty="0" smtClean="0">
                <a:latin typeface="標楷體" panose="03000509000000000000" pitchFamily="65" charset="-120"/>
                <a:ea typeface="標楷體" panose="03000509000000000000" pitchFamily="65" charset="-120"/>
              </a:rPr>
              <a:t>依據風險分析結果，評定主要風險項目之風險等級，以判斷是否需優先處理或回應該風險要亦即決定該風之優先順序</a:t>
            </a:r>
            <a:r>
              <a:rPr lang="en-US" altLang="zh-TW" sz="2800" i="1" dirty="0" smtClean="0">
                <a:latin typeface="標楷體" panose="03000509000000000000" pitchFamily="65" charset="-120"/>
                <a:ea typeface="標楷體" panose="03000509000000000000" pitchFamily="65" charset="-120"/>
              </a:rPr>
              <a:t>)</a:t>
            </a:r>
            <a:r>
              <a:rPr lang="zh-TW" altLang="en-US" sz="2800" i="1" dirty="0" smtClean="0">
                <a:latin typeface="標楷體" panose="03000509000000000000" pitchFamily="65" charset="-120"/>
                <a:ea typeface="標楷體" panose="03000509000000000000" pitchFamily="65" charset="-120"/>
              </a:rPr>
              <a:t>。</a:t>
            </a:r>
            <a:endParaRPr lang="zh-TW" altLang="en-US" sz="2800" i="1" dirty="0">
              <a:latin typeface="標楷體" panose="03000509000000000000" pitchFamily="65" charset="-120"/>
              <a:ea typeface="標楷體" panose="03000509000000000000" pitchFamily="65" charset="-120"/>
            </a:endParaRPr>
          </a:p>
        </p:txBody>
      </p:sp>
      <p:sp>
        <p:nvSpPr>
          <p:cNvPr id="7" name="矩形 6"/>
          <p:cNvSpPr/>
          <p:nvPr/>
        </p:nvSpPr>
        <p:spPr>
          <a:xfrm>
            <a:off x="1318068" y="4791694"/>
            <a:ext cx="6402084" cy="64696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Text" lastClr="000000"/>
              </a:solidFill>
              <a:effectLst/>
              <a:uLnTx/>
              <a:uFillTx/>
              <a:latin typeface="Calibri"/>
              <a:ea typeface="新細明體"/>
              <a:cs typeface="+mn-cs"/>
            </a:endParaRPr>
          </a:p>
        </p:txBody>
      </p:sp>
      <p:sp>
        <p:nvSpPr>
          <p:cNvPr id="8" name="圓角矩形 7"/>
          <p:cNvSpPr/>
          <p:nvPr/>
        </p:nvSpPr>
        <p:spPr>
          <a:xfrm>
            <a:off x="1522850" y="3363621"/>
            <a:ext cx="1728192" cy="1368152"/>
          </a:xfrm>
          <a:prstGeom prst="roundRect">
            <a:avLst/>
          </a:prstGeom>
          <a:gradFill rotWithShape="1">
            <a:gsLst>
              <a:gs pos="0">
                <a:srgbClr val="4BACC6">
                  <a:shade val="51000"/>
                  <a:satMod val="130000"/>
                </a:srgbClr>
              </a:gs>
              <a:gs pos="76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4BACC6">
                <a:shade val="25000"/>
                <a:satMod val="1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smtClean="0">
                <a:ln>
                  <a:noFill/>
                </a:ln>
                <a:solidFill>
                  <a:sysClr val="window" lastClr="FFFFFF"/>
                </a:solidFill>
                <a:effectLst/>
                <a:uLnTx/>
                <a:uFillTx/>
                <a:latin typeface="微軟正黑體" pitchFamily="34" charset="-120"/>
                <a:ea typeface="微軟正黑體" pitchFamily="34" charset="-120"/>
                <a:cs typeface="+mn-cs"/>
              </a:rPr>
              <a:t>風險容忍度</a:t>
            </a:r>
            <a:endParaRPr kumimoji="0" lang="zh-TW" altLang="en-US" sz="18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cs typeface="+mn-cs"/>
            </a:endParaRPr>
          </a:p>
        </p:txBody>
      </p:sp>
      <p:sp>
        <p:nvSpPr>
          <p:cNvPr id="9" name="等腰三角形 8"/>
          <p:cNvSpPr/>
          <p:nvPr/>
        </p:nvSpPr>
        <p:spPr>
          <a:xfrm>
            <a:off x="3779912" y="5301208"/>
            <a:ext cx="1440160" cy="851081"/>
          </a:xfrm>
          <a:prstGeom prst="triangle">
            <a:avLst>
              <a:gd name="adj" fmla="val 5700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4F81BD">
                <a:shade val="25000"/>
                <a:satMod val="1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0" name="圓角矩形 9"/>
          <p:cNvSpPr/>
          <p:nvPr/>
        </p:nvSpPr>
        <p:spPr>
          <a:xfrm>
            <a:off x="5364087" y="3363621"/>
            <a:ext cx="1919897" cy="1345848"/>
          </a:xfrm>
          <a:prstGeom prst="roundRect">
            <a:avLst/>
          </a:prstGeom>
          <a:gradFill rotWithShape="1">
            <a:gsLst>
              <a:gs pos="0">
                <a:srgbClr val="C0504D">
                  <a:shade val="51000"/>
                  <a:satMod val="130000"/>
                  <a:alpha val="54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C0504D">
                <a:shade val="25000"/>
                <a:satMod val="1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sysClr val="window" lastClr="FFFFFF"/>
                </a:solidFill>
                <a:effectLst/>
                <a:uLnTx/>
                <a:uFillTx/>
                <a:latin typeface="微軟正黑體" pitchFamily="34" charset="-120"/>
                <a:ea typeface="微軟正黑體" pitchFamily="34" charset="-120"/>
                <a:cs typeface="+mn-cs"/>
              </a:rPr>
              <a:t>殘餘風險值</a:t>
            </a:r>
            <a:endParaRPr kumimoji="0" lang="zh-TW" altLang="en-US" sz="24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cs typeface="+mn-cs"/>
            </a:endParaRPr>
          </a:p>
        </p:txBody>
      </p:sp>
      <p:sp>
        <p:nvSpPr>
          <p:cNvPr id="11" name="圓角矩形 10"/>
          <p:cNvSpPr/>
          <p:nvPr/>
        </p:nvSpPr>
        <p:spPr>
          <a:xfrm>
            <a:off x="5724128" y="3140968"/>
            <a:ext cx="1919897" cy="1345848"/>
          </a:xfrm>
          <a:prstGeom prst="roundRect">
            <a:avLst/>
          </a:prstGeom>
          <a:gradFill rotWithShape="1">
            <a:gsLst>
              <a:gs pos="0">
                <a:srgbClr val="F79646">
                  <a:lumMod val="60000"/>
                  <a:lumOff val="40000"/>
                  <a:alpha val="32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C0504D">
                <a:shade val="25000"/>
                <a:satMod val="1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sysClr val="window" lastClr="FFFFFF"/>
                </a:solidFill>
                <a:effectLst/>
                <a:uLnTx/>
                <a:uFillTx/>
                <a:latin typeface="微軟正黑體" pitchFamily="34" charset="-120"/>
                <a:ea typeface="微軟正黑體" pitchFamily="34" charset="-120"/>
                <a:cs typeface="+mn-cs"/>
              </a:rPr>
              <a:t>殘餘風險值</a:t>
            </a:r>
            <a:endParaRPr kumimoji="0" lang="zh-TW" altLang="en-US" sz="24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cs typeface="+mn-cs"/>
            </a:endParaRPr>
          </a:p>
        </p:txBody>
      </p:sp>
      <p:sp>
        <p:nvSpPr>
          <p:cNvPr id="12" name="圓角矩形 11"/>
          <p:cNvSpPr/>
          <p:nvPr/>
        </p:nvSpPr>
        <p:spPr>
          <a:xfrm>
            <a:off x="6084168" y="2924944"/>
            <a:ext cx="1919897" cy="1345848"/>
          </a:xfrm>
          <a:prstGeom prst="roundRect">
            <a:avLst/>
          </a:prstGeom>
          <a:gradFill rotWithShape="1">
            <a:gsLst>
              <a:gs pos="0">
                <a:srgbClr val="C0504D">
                  <a:shade val="51000"/>
                  <a:satMod val="130000"/>
                  <a:alpha val="51000"/>
                </a:srgbClr>
              </a:gs>
              <a:gs pos="77000">
                <a:srgbClr val="F79646">
                  <a:lumMod val="60000"/>
                  <a:lumOff val="4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C0504D">
                <a:shade val="25000"/>
                <a:satMod val="150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sysClr val="window" lastClr="FFFFFF"/>
                </a:solidFill>
                <a:effectLst/>
                <a:uLnTx/>
                <a:uFillTx/>
                <a:latin typeface="微軟正黑體" pitchFamily="34" charset="-120"/>
                <a:ea typeface="微軟正黑體" pitchFamily="34" charset="-120"/>
                <a:cs typeface="+mn-cs"/>
              </a:rPr>
              <a:t>殘餘風險值</a:t>
            </a:r>
            <a:endParaRPr kumimoji="0" lang="zh-TW" altLang="en-US" sz="2400" b="1" i="0" u="none" strike="noStrike" kern="0" cap="none" spc="0" normalizeH="0" baseline="0" noProof="0" dirty="0">
              <a:ln>
                <a:noFill/>
              </a:ln>
              <a:solidFill>
                <a:sysClr val="window" lastClr="FFFFFF"/>
              </a:solidFill>
              <a:effectLst/>
              <a:uLnTx/>
              <a:uFillTx/>
              <a:latin typeface="微軟正黑體" pitchFamily="34" charset="-120"/>
              <a:ea typeface="微軟正黑體" pitchFamily="34" charset="-120"/>
              <a:cs typeface="+mn-cs"/>
            </a:endParaRPr>
          </a:p>
        </p:txBody>
      </p:sp>
      <p:sp>
        <p:nvSpPr>
          <p:cNvPr id="13" name="圓角矩形 12"/>
          <p:cNvSpPr/>
          <p:nvPr/>
        </p:nvSpPr>
        <p:spPr>
          <a:xfrm>
            <a:off x="6324035" y="2690697"/>
            <a:ext cx="1919897" cy="1345848"/>
          </a:xfrm>
          <a:prstGeom prst="roundRect">
            <a:avLst/>
          </a:prstGeom>
          <a:gradFill rotWithShape="1">
            <a:gsLst>
              <a:gs pos="0">
                <a:srgbClr val="C0504D">
                  <a:tint val="50000"/>
                  <a:satMod val="300000"/>
                  <a:alpha val="48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sysClr val="windowText" lastClr="000000"/>
                </a:solidFill>
                <a:effectLst/>
                <a:uLnTx/>
                <a:uFillTx/>
                <a:latin typeface="微軟正黑體" pitchFamily="34" charset="-120"/>
                <a:ea typeface="微軟正黑體" pitchFamily="34" charset="-120"/>
                <a:cs typeface="+mn-cs"/>
              </a:rPr>
              <a:t>殘餘風險值</a:t>
            </a:r>
            <a:endParaRPr kumimoji="0" lang="zh-TW" altLang="en-US" sz="2400" b="1"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8258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600200" y="984250"/>
            <a:ext cx="63277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387" name="Freeform 3"/>
          <p:cNvSpPr>
            <a:spLocks/>
          </p:cNvSpPr>
          <p:nvPr/>
        </p:nvSpPr>
        <p:spPr bwMode="auto">
          <a:xfrm>
            <a:off x="4191000" y="1295400"/>
            <a:ext cx="1649413" cy="493713"/>
          </a:xfrm>
          <a:custGeom>
            <a:avLst/>
            <a:gdLst>
              <a:gd name="T0" fmla="*/ 2147483647 w 947"/>
              <a:gd name="T1" fmla="*/ 0 h 263"/>
              <a:gd name="T2" fmla="*/ 0 w 947"/>
              <a:gd name="T3" fmla="*/ 2147483647 h 263"/>
              <a:gd name="T4" fmla="*/ 2147483647 w 947"/>
              <a:gd name="T5" fmla="*/ 2147483647 h 263"/>
              <a:gd name="T6" fmla="*/ 2147483647 w 947"/>
              <a:gd name="T7" fmla="*/ 2147483647 h 263"/>
              <a:gd name="T8" fmla="*/ 2147483647 w 947"/>
              <a:gd name="T9" fmla="*/ 0 h 263"/>
              <a:gd name="T10" fmla="*/ 0 60000 65536"/>
              <a:gd name="T11" fmla="*/ 0 60000 65536"/>
              <a:gd name="T12" fmla="*/ 0 60000 65536"/>
              <a:gd name="T13" fmla="*/ 0 60000 65536"/>
              <a:gd name="T14" fmla="*/ 0 60000 65536"/>
              <a:gd name="T15" fmla="*/ 0 w 947"/>
              <a:gd name="T16" fmla="*/ 0 h 263"/>
              <a:gd name="T17" fmla="*/ 947 w 947"/>
              <a:gd name="T18" fmla="*/ 263 h 263"/>
            </a:gdLst>
            <a:ahLst/>
            <a:cxnLst>
              <a:cxn ang="T10">
                <a:pos x="T0" y="T1"/>
              </a:cxn>
              <a:cxn ang="T11">
                <a:pos x="T2" y="T3"/>
              </a:cxn>
              <a:cxn ang="T12">
                <a:pos x="T4" y="T5"/>
              </a:cxn>
              <a:cxn ang="T13">
                <a:pos x="T6" y="T7"/>
              </a:cxn>
              <a:cxn ang="T14">
                <a:pos x="T8" y="T9"/>
              </a:cxn>
            </a:cxnLst>
            <a:rect l="T15" t="T16" r="T17" b="T18"/>
            <a:pathLst>
              <a:path w="947" h="263">
                <a:moveTo>
                  <a:pt x="472" y="0"/>
                </a:moveTo>
                <a:lnTo>
                  <a:pt x="0" y="131"/>
                </a:lnTo>
                <a:lnTo>
                  <a:pt x="472" y="263"/>
                </a:lnTo>
                <a:lnTo>
                  <a:pt x="947" y="131"/>
                </a:lnTo>
                <a:lnTo>
                  <a:pt x="472" y="0"/>
                </a:lnTo>
                <a:close/>
              </a:path>
            </a:pathLst>
          </a:custGeom>
          <a:solidFill>
            <a:srgbClr val="FFFFFF"/>
          </a:solidFill>
          <a:ln w="9525">
            <a:solidFill>
              <a:srgbClr val="000000"/>
            </a:solidFill>
            <a:prstDash val="solid"/>
            <a:round/>
            <a:headEnd/>
            <a:tailEnd/>
          </a:ln>
        </p:spPr>
        <p:txBody>
          <a:bodyPr/>
          <a:lstStyle/>
          <a:p>
            <a:endParaRPr lang="zh-TW" altLang="en-US"/>
          </a:p>
        </p:txBody>
      </p:sp>
      <p:sp>
        <p:nvSpPr>
          <p:cNvPr id="16388" name="Rectangle 4"/>
          <p:cNvSpPr>
            <a:spLocks noChangeArrowheads="1"/>
          </p:cNvSpPr>
          <p:nvPr/>
        </p:nvSpPr>
        <p:spPr bwMode="auto">
          <a:xfrm>
            <a:off x="4572000" y="1517650"/>
            <a:ext cx="11144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389" name="Rectangle 5"/>
          <p:cNvSpPr>
            <a:spLocks noChangeArrowheads="1"/>
          </p:cNvSpPr>
          <p:nvPr/>
        </p:nvSpPr>
        <p:spPr bwMode="auto">
          <a:xfrm>
            <a:off x="4572000" y="1517650"/>
            <a:ext cx="12922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390" name="Rectangle 6"/>
          <p:cNvSpPr>
            <a:spLocks noChangeArrowheads="1"/>
          </p:cNvSpPr>
          <p:nvPr/>
        </p:nvSpPr>
        <p:spPr bwMode="auto">
          <a:xfrm>
            <a:off x="4419600" y="144145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600" b="1">
                <a:solidFill>
                  <a:srgbClr val="000000"/>
                </a:solidFill>
                <a:latin typeface="標楷體" pitchFamily="65" charset="-120"/>
                <a:ea typeface="標楷體" pitchFamily="65" charset="-120"/>
              </a:rPr>
              <a:t>可容忍的風險</a:t>
            </a:r>
            <a:endParaRPr lang="zh-TW" altLang="en-US" sz="1600" b="1">
              <a:latin typeface="Times New Roman" pitchFamily="18" charset="0"/>
            </a:endParaRPr>
          </a:p>
        </p:txBody>
      </p:sp>
      <p:grpSp>
        <p:nvGrpSpPr>
          <p:cNvPr id="16391" name="Group 7"/>
          <p:cNvGrpSpPr>
            <a:grpSpLocks/>
          </p:cNvGrpSpPr>
          <p:nvPr/>
        </p:nvGrpSpPr>
        <p:grpSpPr bwMode="auto">
          <a:xfrm>
            <a:off x="5867400" y="1517650"/>
            <a:ext cx="525463" cy="90488"/>
            <a:chOff x="3631" y="992"/>
            <a:chExt cx="331" cy="57"/>
          </a:xfrm>
        </p:grpSpPr>
        <p:sp>
          <p:nvSpPr>
            <p:cNvPr id="16713" name="Line 8"/>
            <p:cNvSpPr>
              <a:spLocks noChangeShapeType="1"/>
            </p:cNvSpPr>
            <p:nvPr/>
          </p:nvSpPr>
          <p:spPr bwMode="auto">
            <a:xfrm>
              <a:off x="3631" y="1020"/>
              <a:ext cx="27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714" name="Freeform 9"/>
            <p:cNvSpPr>
              <a:spLocks/>
            </p:cNvSpPr>
            <p:nvPr/>
          </p:nvSpPr>
          <p:spPr bwMode="auto">
            <a:xfrm>
              <a:off x="3901" y="992"/>
              <a:ext cx="61" cy="57"/>
            </a:xfrm>
            <a:custGeom>
              <a:avLst/>
              <a:gdLst>
                <a:gd name="T0" fmla="*/ 0 w 61"/>
                <a:gd name="T1" fmla="*/ 57 h 57"/>
                <a:gd name="T2" fmla="*/ 61 w 61"/>
                <a:gd name="T3" fmla="*/ 28 h 57"/>
                <a:gd name="T4" fmla="*/ 0 w 61"/>
                <a:gd name="T5" fmla="*/ 0 h 57"/>
                <a:gd name="T6" fmla="*/ 0 w 61"/>
                <a:gd name="T7" fmla="*/ 57 h 57"/>
                <a:gd name="T8" fmla="*/ 0 60000 65536"/>
                <a:gd name="T9" fmla="*/ 0 60000 65536"/>
                <a:gd name="T10" fmla="*/ 0 60000 65536"/>
                <a:gd name="T11" fmla="*/ 0 60000 65536"/>
                <a:gd name="T12" fmla="*/ 0 w 61"/>
                <a:gd name="T13" fmla="*/ 0 h 57"/>
                <a:gd name="T14" fmla="*/ 61 w 61"/>
                <a:gd name="T15" fmla="*/ 57 h 57"/>
              </a:gdLst>
              <a:ahLst/>
              <a:cxnLst>
                <a:cxn ang="T8">
                  <a:pos x="T0" y="T1"/>
                </a:cxn>
                <a:cxn ang="T9">
                  <a:pos x="T2" y="T3"/>
                </a:cxn>
                <a:cxn ang="T10">
                  <a:pos x="T4" y="T5"/>
                </a:cxn>
                <a:cxn ang="T11">
                  <a:pos x="T6" y="T7"/>
                </a:cxn>
              </a:cxnLst>
              <a:rect l="T12" t="T13" r="T14" b="T15"/>
              <a:pathLst>
                <a:path w="61" h="57">
                  <a:moveTo>
                    <a:pt x="0" y="57"/>
                  </a:moveTo>
                  <a:lnTo>
                    <a:pt x="61" y="28"/>
                  </a:lnTo>
                  <a:lnTo>
                    <a:pt x="0" y="0"/>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392" name="Group 10"/>
          <p:cNvGrpSpPr>
            <a:grpSpLocks/>
          </p:cNvGrpSpPr>
          <p:nvPr/>
        </p:nvGrpSpPr>
        <p:grpSpPr bwMode="auto">
          <a:xfrm>
            <a:off x="6815138" y="1568450"/>
            <a:ext cx="676275" cy="90488"/>
            <a:chOff x="4293" y="992"/>
            <a:chExt cx="426" cy="57"/>
          </a:xfrm>
        </p:grpSpPr>
        <p:sp>
          <p:nvSpPr>
            <p:cNvPr id="16711" name="Line 11"/>
            <p:cNvSpPr>
              <a:spLocks noChangeShapeType="1"/>
            </p:cNvSpPr>
            <p:nvPr/>
          </p:nvSpPr>
          <p:spPr bwMode="auto">
            <a:xfrm>
              <a:off x="4293" y="1020"/>
              <a:ext cx="36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712" name="Freeform 12"/>
            <p:cNvSpPr>
              <a:spLocks/>
            </p:cNvSpPr>
            <p:nvPr/>
          </p:nvSpPr>
          <p:spPr bwMode="auto">
            <a:xfrm>
              <a:off x="4659" y="992"/>
              <a:ext cx="60" cy="57"/>
            </a:xfrm>
            <a:custGeom>
              <a:avLst/>
              <a:gdLst>
                <a:gd name="T0" fmla="*/ 0 w 60"/>
                <a:gd name="T1" fmla="*/ 57 h 57"/>
                <a:gd name="T2" fmla="*/ 60 w 60"/>
                <a:gd name="T3" fmla="*/ 28 h 57"/>
                <a:gd name="T4" fmla="*/ 0 w 60"/>
                <a:gd name="T5" fmla="*/ 0 h 57"/>
                <a:gd name="T6" fmla="*/ 0 w 60"/>
                <a:gd name="T7" fmla="*/ 57 h 57"/>
                <a:gd name="T8" fmla="*/ 0 60000 65536"/>
                <a:gd name="T9" fmla="*/ 0 60000 65536"/>
                <a:gd name="T10" fmla="*/ 0 60000 65536"/>
                <a:gd name="T11" fmla="*/ 0 60000 65536"/>
                <a:gd name="T12" fmla="*/ 0 w 60"/>
                <a:gd name="T13" fmla="*/ 0 h 57"/>
                <a:gd name="T14" fmla="*/ 60 w 60"/>
                <a:gd name="T15" fmla="*/ 57 h 57"/>
              </a:gdLst>
              <a:ahLst/>
              <a:cxnLst>
                <a:cxn ang="T8">
                  <a:pos x="T0" y="T1"/>
                </a:cxn>
                <a:cxn ang="T9">
                  <a:pos x="T2" y="T3"/>
                </a:cxn>
                <a:cxn ang="T10">
                  <a:pos x="T4" y="T5"/>
                </a:cxn>
                <a:cxn ang="T11">
                  <a:pos x="T6" y="T7"/>
                </a:cxn>
              </a:cxnLst>
              <a:rect l="T12" t="T13" r="T14" b="T15"/>
              <a:pathLst>
                <a:path w="60" h="57">
                  <a:moveTo>
                    <a:pt x="0" y="57"/>
                  </a:moveTo>
                  <a:lnTo>
                    <a:pt x="60" y="28"/>
                  </a:lnTo>
                  <a:lnTo>
                    <a:pt x="0" y="0"/>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393" name="Group 13"/>
          <p:cNvGrpSpPr>
            <a:grpSpLocks/>
          </p:cNvGrpSpPr>
          <p:nvPr/>
        </p:nvGrpSpPr>
        <p:grpSpPr bwMode="auto">
          <a:xfrm>
            <a:off x="4960938" y="1787525"/>
            <a:ext cx="77787" cy="439738"/>
            <a:chOff x="3125" y="1130"/>
            <a:chExt cx="49" cy="277"/>
          </a:xfrm>
        </p:grpSpPr>
        <p:sp>
          <p:nvSpPr>
            <p:cNvPr id="16709" name="Line 14"/>
            <p:cNvSpPr>
              <a:spLocks noChangeShapeType="1"/>
            </p:cNvSpPr>
            <p:nvPr/>
          </p:nvSpPr>
          <p:spPr bwMode="auto">
            <a:xfrm>
              <a:off x="3149" y="1130"/>
              <a:ext cx="1" cy="1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710" name="Freeform 15"/>
            <p:cNvSpPr>
              <a:spLocks/>
            </p:cNvSpPr>
            <p:nvPr/>
          </p:nvSpPr>
          <p:spPr bwMode="auto">
            <a:xfrm>
              <a:off x="3125" y="1286"/>
              <a:ext cx="49" cy="121"/>
            </a:xfrm>
            <a:custGeom>
              <a:avLst/>
              <a:gdLst>
                <a:gd name="T0" fmla="*/ 0 w 49"/>
                <a:gd name="T1" fmla="*/ 0 h 121"/>
                <a:gd name="T2" fmla="*/ 24 w 49"/>
                <a:gd name="T3" fmla="*/ 121 h 121"/>
                <a:gd name="T4" fmla="*/ 49 w 49"/>
                <a:gd name="T5" fmla="*/ 0 h 121"/>
                <a:gd name="T6" fmla="*/ 0 w 49"/>
                <a:gd name="T7" fmla="*/ 0 h 121"/>
                <a:gd name="T8" fmla="*/ 0 60000 65536"/>
                <a:gd name="T9" fmla="*/ 0 60000 65536"/>
                <a:gd name="T10" fmla="*/ 0 60000 65536"/>
                <a:gd name="T11" fmla="*/ 0 60000 65536"/>
                <a:gd name="T12" fmla="*/ 0 w 49"/>
                <a:gd name="T13" fmla="*/ 0 h 121"/>
                <a:gd name="T14" fmla="*/ 49 w 49"/>
                <a:gd name="T15" fmla="*/ 121 h 121"/>
              </a:gdLst>
              <a:ahLst/>
              <a:cxnLst>
                <a:cxn ang="T8">
                  <a:pos x="T0" y="T1"/>
                </a:cxn>
                <a:cxn ang="T9">
                  <a:pos x="T2" y="T3"/>
                </a:cxn>
                <a:cxn ang="T10">
                  <a:pos x="T4" y="T5"/>
                </a:cxn>
                <a:cxn ang="T11">
                  <a:pos x="T6" y="T7"/>
                </a:cxn>
              </a:cxnLst>
              <a:rect l="T12" t="T13" r="T14" b="T15"/>
              <a:pathLst>
                <a:path w="49" h="121">
                  <a:moveTo>
                    <a:pt x="0" y="0"/>
                  </a:moveTo>
                  <a:lnTo>
                    <a:pt x="24" y="121"/>
                  </a:lnTo>
                  <a:lnTo>
                    <a:pt x="4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394" name="Group 16"/>
          <p:cNvGrpSpPr>
            <a:grpSpLocks/>
          </p:cNvGrpSpPr>
          <p:nvPr/>
        </p:nvGrpSpPr>
        <p:grpSpPr bwMode="auto">
          <a:xfrm>
            <a:off x="2700338" y="1844675"/>
            <a:ext cx="2279650" cy="98425"/>
            <a:chOff x="1720" y="1166"/>
            <a:chExt cx="1436" cy="62"/>
          </a:xfrm>
        </p:grpSpPr>
        <p:sp>
          <p:nvSpPr>
            <p:cNvPr id="16707" name="Line 17"/>
            <p:cNvSpPr>
              <a:spLocks noChangeShapeType="1"/>
            </p:cNvSpPr>
            <p:nvPr/>
          </p:nvSpPr>
          <p:spPr bwMode="auto">
            <a:xfrm>
              <a:off x="1720" y="1196"/>
              <a:ext cx="137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708" name="Freeform 18"/>
            <p:cNvSpPr>
              <a:spLocks/>
            </p:cNvSpPr>
            <p:nvPr/>
          </p:nvSpPr>
          <p:spPr bwMode="auto">
            <a:xfrm>
              <a:off x="3090" y="1166"/>
              <a:ext cx="66" cy="62"/>
            </a:xfrm>
            <a:custGeom>
              <a:avLst/>
              <a:gdLst>
                <a:gd name="T0" fmla="*/ 0 w 66"/>
                <a:gd name="T1" fmla="*/ 62 h 62"/>
                <a:gd name="T2" fmla="*/ 66 w 66"/>
                <a:gd name="T3" fmla="*/ 31 h 62"/>
                <a:gd name="T4" fmla="*/ 0 w 66"/>
                <a:gd name="T5" fmla="*/ 0 h 62"/>
                <a:gd name="T6" fmla="*/ 0 w 66"/>
                <a:gd name="T7" fmla="*/ 62 h 62"/>
                <a:gd name="T8" fmla="*/ 0 60000 65536"/>
                <a:gd name="T9" fmla="*/ 0 60000 65536"/>
                <a:gd name="T10" fmla="*/ 0 60000 65536"/>
                <a:gd name="T11" fmla="*/ 0 60000 65536"/>
                <a:gd name="T12" fmla="*/ 0 w 66"/>
                <a:gd name="T13" fmla="*/ 0 h 62"/>
                <a:gd name="T14" fmla="*/ 66 w 66"/>
                <a:gd name="T15" fmla="*/ 62 h 62"/>
              </a:gdLst>
              <a:ahLst/>
              <a:cxnLst>
                <a:cxn ang="T8">
                  <a:pos x="T0" y="T1"/>
                </a:cxn>
                <a:cxn ang="T9">
                  <a:pos x="T2" y="T3"/>
                </a:cxn>
                <a:cxn ang="T10">
                  <a:pos x="T4" y="T5"/>
                </a:cxn>
                <a:cxn ang="T11">
                  <a:pos x="T6" y="T7"/>
                </a:cxn>
              </a:cxnLst>
              <a:rect l="T12" t="T13" r="T14" b="T15"/>
              <a:pathLst>
                <a:path w="66" h="62">
                  <a:moveTo>
                    <a:pt x="0" y="62"/>
                  </a:moveTo>
                  <a:lnTo>
                    <a:pt x="66" y="31"/>
                  </a:lnTo>
                  <a:lnTo>
                    <a:pt x="0" y="0"/>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6395" name="Rectangle 19"/>
          <p:cNvSpPr>
            <a:spLocks noChangeArrowheads="1"/>
          </p:cNvSpPr>
          <p:nvPr/>
        </p:nvSpPr>
        <p:spPr bwMode="auto">
          <a:xfrm>
            <a:off x="5010150" y="1843088"/>
            <a:ext cx="3619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396" name="Rectangle 20"/>
          <p:cNvSpPr>
            <a:spLocks noChangeArrowheads="1"/>
          </p:cNvSpPr>
          <p:nvPr/>
        </p:nvSpPr>
        <p:spPr bwMode="auto">
          <a:xfrm>
            <a:off x="5100638" y="1911350"/>
            <a:ext cx="1905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397" name="Rectangle 21"/>
          <p:cNvSpPr>
            <a:spLocks noChangeArrowheads="1"/>
          </p:cNvSpPr>
          <p:nvPr/>
        </p:nvSpPr>
        <p:spPr bwMode="auto">
          <a:xfrm>
            <a:off x="5100638" y="1938338"/>
            <a:ext cx="2984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398" name="Rectangle 22"/>
          <p:cNvSpPr>
            <a:spLocks noChangeArrowheads="1"/>
          </p:cNvSpPr>
          <p:nvPr/>
        </p:nvSpPr>
        <p:spPr bwMode="auto">
          <a:xfrm>
            <a:off x="5100638" y="1965325"/>
            <a:ext cx="2921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300">
                <a:solidFill>
                  <a:srgbClr val="000000"/>
                </a:solidFill>
                <a:latin typeface="標楷體" pitchFamily="65" charset="-120"/>
                <a:ea typeface="標楷體" pitchFamily="65" charset="-120"/>
              </a:rPr>
              <a:t>否</a:t>
            </a:r>
            <a:endParaRPr lang="zh-TW" altLang="en-US" sz="3600">
              <a:latin typeface="Times New Roman" pitchFamily="18" charset="0"/>
            </a:endParaRPr>
          </a:p>
        </p:txBody>
      </p:sp>
      <p:sp>
        <p:nvSpPr>
          <p:cNvPr id="16399" name="Rectangle 23"/>
          <p:cNvSpPr>
            <a:spLocks noChangeArrowheads="1"/>
          </p:cNvSpPr>
          <p:nvPr/>
        </p:nvSpPr>
        <p:spPr bwMode="auto">
          <a:xfrm>
            <a:off x="6443663" y="1196975"/>
            <a:ext cx="361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00" name="Rectangle 24"/>
          <p:cNvSpPr>
            <a:spLocks noChangeArrowheads="1"/>
          </p:cNvSpPr>
          <p:nvPr/>
        </p:nvSpPr>
        <p:spPr bwMode="auto">
          <a:xfrm>
            <a:off x="6019800" y="1365250"/>
            <a:ext cx="1873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01" name="Rectangle 25"/>
          <p:cNvSpPr>
            <a:spLocks noChangeArrowheads="1"/>
          </p:cNvSpPr>
          <p:nvPr/>
        </p:nvSpPr>
        <p:spPr bwMode="auto">
          <a:xfrm>
            <a:off x="5943600" y="1746250"/>
            <a:ext cx="298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02" name="Rectangle 26"/>
          <p:cNvSpPr>
            <a:spLocks noChangeArrowheads="1"/>
          </p:cNvSpPr>
          <p:nvPr/>
        </p:nvSpPr>
        <p:spPr bwMode="auto">
          <a:xfrm>
            <a:off x="6019800" y="1212850"/>
            <a:ext cx="177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400" b="1">
                <a:solidFill>
                  <a:srgbClr val="000000"/>
                </a:solidFill>
                <a:latin typeface="標楷體" pitchFamily="65" charset="-120"/>
                <a:ea typeface="標楷體" pitchFamily="65" charset="-120"/>
              </a:rPr>
              <a:t>是</a:t>
            </a:r>
            <a:endParaRPr lang="zh-TW" altLang="en-US" sz="1400" b="1">
              <a:latin typeface="Times New Roman" pitchFamily="18" charset="0"/>
            </a:endParaRPr>
          </a:p>
        </p:txBody>
      </p:sp>
      <p:sp>
        <p:nvSpPr>
          <p:cNvPr id="16403" name="Freeform 27"/>
          <p:cNvSpPr>
            <a:spLocks/>
          </p:cNvSpPr>
          <p:nvPr/>
        </p:nvSpPr>
        <p:spPr bwMode="auto">
          <a:xfrm>
            <a:off x="4191000" y="6019800"/>
            <a:ext cx="1676400" cy="465138"/>
          </a:xfrm>
          <a:custGeom>
            <a:avLst/>
            <a:gdLst>
              <a:gd name="T0" fmla="*/ 2147483647 w 947"/>
              <a:gd name="T1" fmla="*/ 0 h 263"/>
              <a:gd name="T2" fmla="*/ 0 w 947"/>
              <a:gd name="T3" fmla="*/ 2147483647 h 263"/>
              <a:gd name="T4" fmla="*/ 2147483647 w 947"/>
              <a:gd name="T5" fmla="*/ 2147483647 h 263"/>
              <a:gd name="T6" fmla="*/ 2147483647 w 947"/>
              <a:gd name="T7" fmla="*/ 2147483647 h 263"/>
              <a:gd name="T8" fmla="*/ 2147483647 w 947"/>
              <a:gd name="T9" fmla="*/ 0 h 263"/>
              <a:gd name="T10" fmla="*/ 0 60000 65536"/>
              <a:gd name="T11" fmla="*/ 0 60000 65536"/>
              <a:gd name="T12" fmla="*/ 0 60000 65536"/>
              <a:gd name="T13" fmla="*/ 0 60000 65536"/>
              <a:gd name="T14" fmla="*/ 0 60000 65536"/>
              <a:gd name="T15" fmla="*/ 0 w 947"/>
              <a:gd name="T16" fmla="*/ 0 h 263"/>
              <a:gd name="T17" fmla="*/ 947 w 947"/>
              <a:gd name="T18" fmla="*/ 263 h 263"/>
            </a:gdLst>
            <a:ahLst/>
            <a:cxnLst>
              <a:cxn ang="T10">
                <a:pos x="T0" y="T1"/>
              </a:cxn>
              <a:cxn ang="T11">
                <a:pos x="T2" y="T3"/>
              </a:cxn>
              <a:cxn ang="T12">
                <a:pos x="T4" y="T5"/>
              </a:cxn>
              <a:cxn ang="T13">
                <a:pos x="T6" y="T7"/>
              </a:cxn>
              <a:cxn ang="T14">
                <a:pos x="T8" y="T9"/>
              </a:cxn>
            </a:cxnLst>
            <a:rect l="T15" t="T16" r="T17" b="T18"/>
            <a:pathLst>
              <a:path w="947" h="263">
                <a:moveTo>
                  <a:pt x="473" y="0"/>
                </a:moveTo>
                <a:lnTo>
                  <a:pt x="0" y="131"/>
                </a:lnTo>
                <a:lnTo>
                  <a:pt x="473" y="263"/>
                </a:lnTo>
                <a:lnTo>
                  <a:pt x="947" y="131"/>
                </a:lnTo>
                <a:lnTo>
                  <a:pt x="473" y="0"/>
                </a:lnTo>
                <a:close/>
              </a:path>
            </a:pathLst>
          </a:custGeom>
          <a:solidFill>
            <a:srgbClr val="FFFFFF"/>
          </a:solidFill>
          <a:ln w="9525">
            <a:solidFill>
              <a:srgbClr val="000000"/>
            </a:solidFill>
            <a:prstDash val="solid"/>
            <a:round/>
            <a:headEnd/>
            <a:tailEnd/>
          </a:ln>
        </p:spPr>
        <p:txBody>
          <a:bodyPr/>
          <a:lstStyle/>
          <a:p>
            <a:endParaRPr lang="zh-TW" altLang="en-US"/>
          </a:p>
        </p:txBody>
      </p:sp>
      <p:sp>
        <p:nvSpPr>
          <p:cNvPr id="16404" name="Rectangle 28"/>
          <p:cNvSpPr>
            <a:spLocks noChangeArrowheads="1"/>
          </p:cNvSpPr>
          <p:nvPr/>
        </p:nvSpPr>
        <p:spPr bwMode="auto">
          <a:xfrm>
            <a:off x="4473575" y="6161088"/>
            <a:ext cx="111442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05" name="Rectangle 29"/>
          <p:cNvSpPr>
            <a:spLocks noChangeArrowheads="1"/>
          </p:cNvSpPr>
          <p:nvPr/>
        </p:nvSpPr>
        <p:spPr bwMode="auto">
          <a:xfrm>
            <a:off x="4473575" y="6189663"/>
            <a:ext cx="12922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06" name="Rectangle 30"/>
          <p:cNvSpPr>
            <a:spLocks noChangeArrowheads="1"/>
          </p:cNvSpPr>
          <p:nvPr/>
        </p:nvSpPr>
        <p:spPr bwMode="auto">
          <a:xfrm>
            <a:off x="4419600" y="60960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可容忍的風險</a:t>
            </a:r>
            <a:endParaRPr lang="zh-TW" altLang="en-US" sz="1600" b="1">
              <a:latin typeface="Times New Roman" pitchFamily="18" charset="0"/>
            </a:endParaRPr>
          </a:p>
        </p:txBody>
      </p:sp>
      <p:grpSp>
        <p:nvGrpSpPr>
          <p:cNvPr id="16407" name="Group 31"/>
          <p:cNvGrpSpPr>
            <a:grpSpLocks/>
          </p:cNvGrpSpPr>
          <p:nvPr/>
        </p:nvGrpSpPr>
        <p:grpSpPr bwMode="auto">
          <a:xfrm>
            <a:off x="5751513" y="6232525"/>
            <a:ext cx="527050" cy="92075"/>
            <a:chOff x="3623" y="3930"/>
            <a:chExt cx="332" cy="58"/>
          </a:xfrm>
        </p:grpSpPr>
        <p:sp>
          <p:nvSpPr>
            <p:cNvPr id="16705" name="Line 32"/>
            <p:cNvSpPr>
              <a:spLocks noChangeShapeType="1"/>
            </p:cNvSpPr>
            <p:nvPr/>
          </p:nvSpPr>
          <p:spPr bwMode="auto">
            <a:xfrm>
              <a:off x="3623" y="3959"/>
              <a:ext cx="27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706" name="Freeform 33"/>
            <p:cNvSpPr>
              <a:spLocks/>
            </p:cNvSpPr>
            <p:nvPr/>
          </p:nvSpPr>
          <p:spPr bwMode="auto">
            <a:xfrm>
              <a:off x="3893" y="3930"/>
              <a:ext cx="62" cy="58"/>
            </a:xfrm>
            <a:custGeom>
              <a:avLst/>
              <a:gdLst>
                <a:gd name="T0" fmla="*/ 0 w 62"/>
                <a:gd name="T1" fmla="*/ 58 h 58"/>
                <a:gd name="T2" fmla="*/ 62 w 62"/>
                <a:gd name="T3" fmla="*/ 28 h 58"/>
                <a:gd name="T4" fmla="*/ 0 w 62"/>
                <a:gd name="T5" fmla="*/ 0 h 58"/>
                <a:gd name="T6" fmla="*/ 0 w 62"/>
                <a:gd name="T7" fmla="*/ 58 h 58"/>
                <a:gd name="T8" fmla="*/ 0 60000 65536"/>
                <a:gd name="T9" fmla="*/ 0 60000 65536"/>
                <a:gd name="T10" fmla="*/ 0 60000 65536"/>
                <a:gd name="T11" fmla="*/ 0 60000 65536"/>
                <a:gd name="T12" fmla="*/ 0 w 62"/>
                <a:gd name="T13" fmla="*/ 0 h 58"/>
                <a:gd name="T14" fmla="*/ 62 w 62"/>
                <a:gd name="T15" fmla="*/ 58 h 58"/>
              </a:gdLst>
              <a:ahLst/>
              <a:cxnLst>
                <a:cxn ang="T8">
                  <a:pos x="T0" y="T1"/>
                </a:cxn>
                <a:cxn ang="T9">
                  <a:pos x="T2" y="T3"/>
                </a:cxn>
                <a:cxn ang="T10">
                  <a:pos x="T4" y="T5"/>
                </a:cxn>
                <a:cxn ang="T11">
                  <a:pos x="T6" y="T7"/>
                </a:cxn>
              </a:cxnLst>
              <a:rect l="T12" t="T13" r="T14" b="T15"/>
              <a:pathLst>
                <a:path w="62" h="58">
                  <a:moveTo>
                    <a:pt x="0" y="58"/>
                  </a:moveTo>
                  <a:lnTo>
                    <a:pt x="62" y="28"/>
                  </a:lnTo>
                  <a:lnTo>
                    <a:pt x="0" y="0"/>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6408" name="Line 34"/>
          <p:cNvSpPr>
            <a:spLocks noChangeShapeType="1"/>
          </p:cNvSpPr>
          <p:nvPr/>
        </p:nvSpPr>
        <p:spPr bwMode="auto">
          <a:xfrm flipV="1">
            <a:off x="6804025" y="6275388"/>
            <a:ext cx="97472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09" name="Line 35"/>
          <p:cNvSpPr>
            <a:spLocks noChangeShapeType="1"/>
          </p:cNvSpPr>
          <p:nvPr/>
        </p:nvSpPr>
        <p:spPr bwMode="auto">
          <a:xfrm>
            <a:off x="4999038" y="6438900"/>
            <a:ext cx="1587" cy="2095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10" name="Rectangle 36"/>
          <p:cNvSpPr>
            <a:spLocks noChangeArrowheads="1"/>
          </p:cNvSpPr>
          <p:nvPr/>
        </p:nvSpPr>
        <p:spPr bwMode="auto">
          <a:xfrm>
            <a:off x="4543425" y="6378575"/>
            <a:ext cx="361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11" name="Rectangle 37"/>
          <p:cNvSpPr>
            <a:spLocks noChangeArrowheads="1"/>
          </p:cNvSpPr>
          <p:nvPr/>
        </p:nvSpPr>
        <p:spPr bwMode="auto">
          <a:xfrm>
            <a:off x="4635500" y="6448425"/>
            <a:ext cx="1889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12" name="Rectangle 38"/>
          <p:cNvSpPr>
            <a:spLocks noChangeArrowheads="1"/>
          </p:cNvSpPr>
          <p:nvPr/>
        </p:nvSpPr>
        <p:spPr bwMode="auto">
          <a:xfrm>
            <a:off x="4635500" y="6475413"/>
            <a:ext cx="2984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13" name="Rectangle 39"/>
          <p:cNvSpPr>
            <a:spLocks noChangeArrowheads="1"/>
          </p:cNvSpPr>
          <p:nvPr/>
        </p:nvSpPr>
        <p:spPr bwMode="auto">
          <a:xfrm>
            <a:off x="4635500" y="6502400"/>
            <a:ext cx="177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400" b="1">
                <a:solidFill>
                  <a:srgbClr val="000000"/>
                </a:solidFill>
                <a:latin typeface="標楷體" pitchFamily="65" charset="-120"/>
                <a:ea typeface="標楷體" pitchFamily="65" charset="-120"/>
              </a:rPr>
              <a:t>否</a:t>
            </a:r>
            <a:endParaRPr lang="zh-TW" altLang="en-US" sz="1400" b="1">
              <a:latin typeface="Times New Roman" pitchFamily="18" charset="0"/>
            </a:endParaRPr>
          </a:p>
        </p:txBody>
      </p:sp>
      <p:sp>
        <p:nvSpPr>
          <p:cNvPr id="16414" name="Line 40"/>
          <p:cNvSpPr>
            <a:spLocks noChangeShapeType="1"/>
          </p:cNvSpPr>
          <p:nvPr/>
        </p:nvSpPr>
        <p:spPr bwMode="auto">
          <a:xfrm>
            <a:off x="4999038" y="5815013"/>
            <a:ext cx="1587" cy="2174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15" name="Rectangle 41"/>
          <p:cNvSpPr>
            <a:spLocks noChangeArrowheads="1"/>
          </p:cNvSpPr>
          <p:nvPr/>
        </p:nvSpPr>
        <p:spPr bwMode="auto">
          <a:xfrm>
            <a:off x="5737225" y="6215063"/>
            <a:ext cx="3619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16" name="Rectangle 42"/>
          <p:cNvSpPr>
            <a:spLocks noChangeArrowheads="1"/>
          </p:cNvSpPr>
          <p:nvPr/>
        </p:nvSpPr>
        <p:spPr bwMode="auto">
          <a:xfrm>
            <a:off x="5826125" y="6284913"/>
            <a:ext cx="1905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17" name="Rectangle 43"/>
          <p:cNvSpPr>
            <a:spLocks noChangeArrowheads="1"/>
          </p:cNvSpPr>
          <p:nvPr/>
        </p:nvSpPr>
        <p:spPr bwMode="auto">
          <a:xfrm>
            <a:off x="5826125" y="6310313"/>
            <a:ext cx="3000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18" name="Rectangle 44"/>
          <p:cNvSpPr>
            <a:spLocks noChangeArrowheads="1"/>
          </p:cNvSpPr>
          <p:nvPr/>
        </p:nvSpPr>
        <p:spPr bwMode="auto">
          <a:xfrm>
            <a:off x="5826125" y="6337300"/>
            <a:ext cx="177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400" b="1">
                <a:solidFill>
                  <a:srgbClr val="000000"/>
                </a:solidFill>
                <a:latin typeface="標楷體" pitchFamily="65" charset="-120"/>
                <a:ea typeface="標楷體" pitchFamily="65" charset="-120"/>
              </a:rPr>
              <a:t>是</a:t>
            </a:r>
            <a:endParaRPr lang="zh-TW" altLang="en-US" sz="1400" b="1">
              <a:latin typeface="Times New Roman" pitchFamily="18" charset="0"/>
            </a:endParaRPr>
          </a:p>
        </p:txBody>
      </p:sp>
      <p:grpSp>
        <p:nvGrpSpPr>
          <p:cNvPr id="16419" name="Group 45"/>
          <p:cNvGrpSpPr>
            <a:grpSpLocks/>
          </p:cNvGrpSpPr>
          <p:nvPr/>
        </p:nvGrpSpPr>
        <p:grpSpPr bwMode="auto">
          <a:xfrm>
            <a:off x="3344863" y="5595938"/>
            <a:ext cx="100012" cy="219075"/>
            <a:chOff x="2107" y="3529"/>
            <a:chExt cx="63" cy="138"/>
          </a:xfrm>
        </p:grpSpPr>
        <p:sp>
          <p:nvSpPr>
            <p:cNvPr id="16703" name="Line 46"/>
            <p:cNvSpPr>
              <a:spLocks noChangeShapeType="1"/>
            </p:cNvSpPr>
            <p:nvPr/>
          </p:nvSpPr>
          <p:spPr bwMode="auto">
            <a:xfrm>
              <a:off x="2140" y="3529"/>
              <a:ext cx="1"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704" name="Freeform 47"/>
            <p:cNvSpPr>
              <a:spLocks/>
            </p:cNvSpPr>
            <p:nvPr/>
          </p:nvSpPr>
          <p:spPr bwMode="auto">
            <a:xfrm>
              <a:off x="2107" y="3610"/>
              <a:ext cx="63" cy="57"/>
            </a:xfrm>
            <a:custGeom>
              <a:avLst/>
              <a:gdLst>
                <a:gd name="T0" fmla="*/ 0 w 63"/>
                <a:gd name="T1" fmla="*/ 0 h 57"/>
                <a:gd name="T2" fmla="*/ 33 w 63"/>
                <a:gd name="T3" fmla="*/ 57 h 57"/>
                <a:gd name="T4" fmla="*/ 63 w 63"/>
                <a:gd name="T5" fmla="*/ 0 h 57"/>
                <a:gd name="T6" fmla="*/ 0 w 63"/>
                <a:gd name="T7" fmla="*/ 0 h 57"/>
                <a:gd name="T8" fmla="*/ 0 60000 65536"/>
                <a:gd name="T9" fmla="*/ 0 60000 65536"/>
                <a:gd name="T10" fmla="*/ 0 60000 65536"/>
                <a:gd name="T11" fmla="*/ 0 60000 65536"/>
                <a:gd name="T12" fmla="*/ 0 w 63"/>
                <a:gd name="T13" fmla="*/ 0 h 57"/>
                <a:gd name="T14" fmla="*/ 63 w 63"/>
                <a:gd name="T15" fmla="*/ 57 h 57"/>
              </a:gdLst>
              <a:ahLst/>
              <a:cxnLst>
                <a:cxn ang="T8">
                  <a:pos x="T0" y="T1"/>
                </a:cxn>
                <a:cxn ang="T9">
                  <a:pos x="T2" y="T3"/>
                </a:cxn>
                <a:cxn ang="T10">
                  <a:pos x="T4" y="T5"/>
                </a:cxn>
                <a:cxn ang="T11">
                  <a:pos x="T6" y="T7"/>
                </a:cxn>
              </a:cxnLst>
              <a:rect l="T12" t="T13" r="T14" b="T15"/>
              <a:pathLst>
                <a:path w="63" h="57">
                  <a:moveTo>
                    <a:pt x="0" y="0"/>
                  </a:moveTo>
                  <a:lnTo>
                    <a:pt x="33" y="57"/>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420" name="Group 48"/>
          <p:cNvGrpSpPr>
            <a:grpSpLocks/>
          </p:cNvGrpSpPr>
          <p:nvPr/>
        </p:nvGrpSpPr>
        <p:grpSpPr bwMode="auto">
          <a:xfrm>
            <a:off x="4443413" y="5595938"/>
            <a:ext cx="98425" cy="219075"/>
            <a:chOff x="2799" y="3529"/>
            <a:chExt cx="62" cy="138"/>
          </a:xfrm>
        </p:grpSpPr>
        <p:sp>
          <p:nvSpPr>
            <p:cNvPr id="16701" name="Line 49"/>
            <p:cNvSpPr>
              <a:spLocks noChangeShapeType="1"/>
            </p:cNvSpPr>
            <p:nvPr/>
          </p:nvSpPr>
          <p:spPr bwMode="auto">
            <a:xfrm>
              <a:off x="2831" y="3529"/>
              <a:ext cx="1"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702" name="Freeform 50"/>
            <p:cNvSpPr>
              <a:spLocks/>
            </p:cNvSpPr>
            <p:nvPr/>
          </p:nvSpPr>
          <p:spPr bwMode="auto">
            <a:xfrm>
              <a:off x="2799" y="3610"/>
              <a:ext cx="62" cy="57"/>
            </a:xfrm>
            <a:custGeom>
              <a:avLst/>
              <a:gdLst>
                <a:gd name="T0" fmla="*/ 0 w 62"/>
                <a:gd name="T1" fmla="*/ 0 h 57"/>
                <a:gd name="T2" fmla="*/ 31 w 62"/>
                <a:gd name="T3" fmla="*/ 57 h 57"/>
                <a:gd name="T4" fmla="*/ 62 w 62"/>
                <a:gd name="T5" fmla="*/ 0 h 57"/>
                <a:gd name="T6" fmla="*/ 0 w 62"/>
                <a:gd name="T7" fmla="*/ 0 h 57"/>
                <a:gd name="T8" fmla="*/ 0 60000 65536"/>
                <a:gd name="T9" fmla="*/ 0 60000 65536"/>
                <a:gd name="T10" fmla="*/ 0 60000 65536"/>
                <a:gd name="T11" fmla="*/ 0 60000 65536"/>
                <a:gd name="T12" fmla="*/ 0 w 62"/>
                <a:gd name="T13" fmla="*/ 0 h 57"/>
                <a:gd name="T14" fmla="*/ 62 w 62"/>
                <a:gd name="T15" fmla="*/ 57 h 57"/>
              </a:gdLst>
              <a:ahLst/>
              <a:cxnLst>
                <a:cxn ang="T8">
                  <a:pos x="T0" y="T1"/>
                </a:cxn>
                <a:cxn ang="T9">
                  <a:pos x="T2" y="T3"/>
                </a:cxn>
                <a:cxn ang="T10">
                  <a:pos x="T4" y="T5"/>
                </a:cxn>
                <a:cxn ang="T11">
                  <a:pos x="T6" y="T7"/>
                </a:cxn>
              </a:cxnLst>
              <a:rect l="T12" t="T13" r="T14" b="T15"/>
              <a:pathLst>
                <a:path w="62" h="57">
                  <a:moveTo>
                    <a:pt x="0" y="0"/>
                  </a:moveTo>
                  <a:lnTo>
                    <a:pt x="31" y="57"/>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421" name="Group 51"/>
          <p:cNvGrpSpPr>
            <a:grpSpLocks/>
          </p:cNvGrpSpPr>
          <p:nvPr/>
        </p:nvGrpSpPr>
        <p:grpSpPr bwMode="auto">
          <a:xfrm>
            <a:off x="5537200" y="5595938"/>
            <a:ext cx="98425" cy="219075"/>
            <a:chOff x="3488" y="3529"/>
            <a:chExt cx="62" cy="138"/>
          </a:xfrm>
        </p:grpSpPr>
        <p:sp>
          <p:nvSpPr>
            <p:cNvPr id="16699" name="Line 52"/>
            <p:cNvSpPr>
              <a:spLocks noChangeShapeType="1"/>
            </p:cNvSpPr>
            <p:nvPr/>
          </p:nvSpPr>
          <p:spPr bwMode="auto">
            <a:xfrm>
              <a:off x="3519" y="3529"/>
              <a:ext cx="1"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700" name="Freeform 53"/>
            <p:cNvSpPr>
              <a:spLocks/>
            </p:cNvSpPr>
            <p:nvPr/>
          </p:nvSpPr>
          <p:spPr bwMode="auto">
            <a:xfrm>
              <a:off x="3488" y="3610"/>
              <a:ext cx="62" cy="57"/>
            </a:xfrm>
            <a:custGeom>
              <a:avLst/>
              <a:gdLst>
                <a:gd name="T0" fmla="*/ 0 w 62"/>
                <a:gd name="T1" fmla="*/ 0 h 57"/>
                <a:gd name="T2" fmla="*/ 32 w 62"/>
                <a:gd name="T3" fmla="*/ 57 h 57"/>
                <a:gd name="T4" fmla="*/ 62 w 62"/>
                <a:gd name="T5" fmla="*/ 0 h 57"/>
                <a:gd name="T6" fmla="*/ 0 w 62"/>
                <a:gd name="T7" fmla="*/ 0 h 57"/>
                <a:gd name="T8" fmla="*/ 0 60000 65536"/>
                <a:gd name="T9" fmla="*/ 0 60000 65536"/>
                <a:gd name="T10" fmla="*/ 0 60000 65536"/>
                <a:gd name="T11" fmla="*/ 0 60000 65536"/>
                <a:gd name="T12" fmla="*/ 0 w 62"/>
                <a:gd name="T13" fmla="*/ 0 h 57"/>
                <a:gd name="T14" fmla="*/ 62 w 62"/>
                <a:gd name="T15" fmla="*/ 57 h 57"/>
              </a:gdLst>
              <a:ahLst/>
              <a:cxnLst>
                <a:cxn ang="T8">
                  <a:pos x="T0" y="T1"/>
                </a:cxn>
                <a:cxn ang="T9">
                  <a:pos x="T2" y="T3"/>
                </a:cxn>
                <a:cxn ang="T10">
                  <a:pos x="T4" y="T5"/>
                </a:cxn>
                <a:cxn ang="T11">
                  <a:pos x="T6" y="T7"/>
                </a:cxn>
              </a:cxnLst>
              <a:rect l="T12" t="T13" r="T14" b="T15"/>
              <a:pathLst>
                <a:path w="62" h="57">
                  <a:moveTo>
                    <a:pt x="0" y="0"/>
                  </a:moveTo>
                  <a:lnTo>
                    <a:pt x="32" y="57"/>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422" name="Group 54"/>
          <p:cNvGrpSpPr>
            <a:grpSpLocks/>
          </p:cNvGrpSpPr>
          <p:nvPr/>
        </p:nvGrpSpPr>
        <p:grpSpPr bwMode="auto">
          <a:xfrm>
            <a:off x="7116763" y="5222875"/>
            <a:ext cx="374650" cy="92075"/>
            <a:chOff x="4483" y="3294"/>
            <a:chExt cx="236" cy="58"/>
          </a:xfrm>
        </p:grpSpPr>
        <p:sp>
          <p:nvSpPr>
            <p:cNvPr id="16697" name="Line 55"/>
            <p:cNvSpPr>
              <a:spLocks noChangeShapeType="1"/>
            </p:cNvSpPr>
            <p:nvPr/>
          </p:nvSpPr>
          <p:spPr bwMode="auto">
            <a:xfrm>
              <a:off x="4483" y="3322"/>
              <a:ext cx="17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698" name="Freeform 56"/>
            <p:cNvSpPr>
              <a:spLocks/>
            </p:cNvSpPr>
            <p:nvPr/>
          </p:nvSpPr>
          <p:spPr bwMode="auto">
            <a:xfrm>
              <a:off x="4659" y="3294"/>
              <a:ext cx="60" cy="58"/>
            </a:xfrm>
            <a:custGeom>
              <a:avLst/>
              <a:gdLst>
                <a:gd name="T0" fmla="*/ 0 w 60"/>
                <a:gd name="T1" fmla="*/ 58 h 58"/>
                <a:gd name="T2" fmla="*/ 60 w 60"/>
                <a:gd name="T3" fmla="*/ 28 h 58"/>
                <a:gd name="T4" fmla="*/ 0 w 60"/>
                <a:gd name="T5" fmla="*/ 0 h 58"/>
                <a:gd name="T6" fmla="*/ 0 w 60"/>
                <a:gd name="T7" fmla="*/ 58 h 58"/>
                <a:gd name="T8" fmla="*/ 0 60000 65536"/>
                <a:gd name="T9" fmla="*/ 0 60000 65536"/>
                <a:gd name="T10" fmla="*/ 0 60000 65536"/>
                <a:gd name="T11" fmla="*/ 0 60000 65536"/>
                <a:gd name="T12" fmla="*/ 0 w 60"/>
                <a:gd name="T13" fmla="*/ 0 h 58"/>
                <a:gd name="T14" fmla="*/ 60 w 60"/>
                <a:gd name="T15" fmla="*/ 58 h 58"/>
              </a:gdLst>
              <a:ahLst/>
              <a:cxnLst>
                <a:cxn ang="T8">
                  <a:pos x="T0" y="T1"/>
                </a:cxn>
                <a:cxn ang="T9">
                  <a:pos x="T2" y="T3"/>
                </a:cxn>
                <a:cxn ang="T10">
                  <a:pos x="T4" y="T5"/>
                </a:cxn>
                <a:cxn ang="T11">
                  <a:pos x="T6" y="T7"/>
                </a:cxn>
              </a:cxnLst>
              <a:rect l="T12" t="T13" r="T14" b="T15"/>
              <a:pathLst>
                <a:path w="60" h="58">
                  <a:moveTo>
                    <a:pt x="0" y="58"/>
                  </a:moveTo>
                  <a:lnTo>
                    <a:pt x="60" y="28"/>
                  </a:lnTo>
                  <a:lnTo>
                    <a:pt x="0" y="0"/>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6423" name="Line 57"/>
          <p:cNvSpPr>
            <a:spLocks noChangeShapeType="1"/>
          </p:cNvSpPr>
          <p:nvPr/>
        </p:nvSpPr>
        <p:spPr bwMode="auto">
          <a:xfrm>
            <a:off x="3390900" y="5815013"/>
            <a:ext cx="21971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24" name="Rectangle 58"/>
          <p:cNvSpPr>
            <a:spLocks noChangeArrowheads="1"/>
          </p:cNvSpPr>
          <p:nvPr/>
        </p:nvSpPr>
        <p:spPr bwMode="auto">
          <a:xfrm>
            <a:off x="5149850" y="5819775"/>
            <a:ext cx="8905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25" name="Rectangle 59"/>
          <p:cNvSpPr>
            <a:spLocks noChangeArrowheads="1"/>
          </p:cNvSpPr>
          <p:nvPr/>
        </p:nvSpPr>
        <p:spPr bwMode="auto">
          <a:xfrm>
            <a:off x="5238750" y="5886450"/>
            <a:ext cx="746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26" name="Rectangle 60"/>
          <p:cNvSpPr>
            <a:spLocks noChangeArrowheads="1"/>
          </p:cNvSpPr>
          <p:nvPr/>
        </p:nvSpPr>
        <p:spPr bwMode="auto">
          <a:xfrm>
            <a:off x="5238750" y="5915025"/>
            <a:ext cx="89693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27" name="Rectangle 61"/>
          <p:cNvSpPr>
            <a:spLocks noChangeArrowheads="1"/>
          </p:cNvSpPr>
          <p:nvPr/>
        </p:nvSpPr>
        <p:spPr bwMode="auto">
          <a:xfrm>
            <a:off x="5181600" y="5861050"/>
            <a:ext cx="711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400" b="1">
                <a:solidFill>
                  <a:srgbClr val="000000"/>
                </a:solidFill>
                <a:latin typeface="標楷體" pitchFamily="65" charset="-120"/>
                <a:ea typeface="標楷體" pitchFamily="65" charset="-120"/>
              </a:rPr>
              <a:t>殘餘風險</a:t>
            </a:r>
            <a:endParaRPr lang="zh-TW" altLang="en-US" sz="1400" b="1">
              <a:latin typeface="Times New Roman" pitchFamily="18" charset="0"/>
            </a:endParaRPr>
          </a:p>
        </p:txBody>
      </p:sp>
      <p:sp>
        <p:nvSpPr>
          <p:cNvPr id="16428" name="Rectangle 62"/>
          <p:cNvSpPr>
            <a:spLocks noChangeArrowheads="1"/>
          </p:cNvSpPr>
          <p:nvPr/>
        </p:nvSpPr>
        <p:spPr bwMode="auto">
          <a:xfrm>
            <a:off x="6502400" y="5822950"/>
            <a:ext cx="8921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29" name="Rectangle 63"/>
          <p:cNvSpPr>
            <a:spLocks noChangeArrowheads="1"/>
          </p:cNvSpPr>
          <p:nvPr/>
        </p:nvSpPr>
        <p:spPr bwMode="auto">
          <a:xfrm>
            <a:off x="6594475" y="5894388"/>
            <a:ext cx="744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30" name="Rectangle 64"/>
          <p:cNvSpPr>
            <a:spLocks noChangeArrowheads="1"/>
          </p:cNvSpPr>
          <p:nvPr/>
        </p:nvSpPr>
        <p:spPr bwMode="auto">
          <a:xfrm>
            <a:off x="6594475" y="5919788"/>
            <a:ext cx="8953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grpSp>
        <p:nvGrpSpPr>
          <p:cNvPr id="16431" name="Group 65"/>
          <p:cNvGrpSpPr>
            <a:grpSpLocks/>
          </p:cNvGrpSpPr>
          <p:nvPr/>
        </p:nvGrpSpPr>
        <p:grpSpPr bwMode="auto">
          <a:xfrm>
            <a:off x="7729538" y="6035675"/>
            <a:ext cx="80962" cy="220663"/>
            <a:chOff x="4869" y="3806"/>
            <a:chExt cx="51" cy="139"/>
          </a:xfrm>
        </p:grpSpPr>
        <p:sp>
          <p:nvSpPr>
            <p:cNvPr id="16695" name="Line 66"/>
            <p:cNvSpPr>
              <a:spLocks noChangeShapeType="1"/>
            </p:cNvSpPr>
            <p:nvPr/>
          </p:nvSpPr>
          <p:spPr bwMode="auto">
            <a:xfrm flipV="1">
              <a:off x="4893" y="3835"/>
              <a:ext cx="1" cy="1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696" name="Freeform 67"/>
            <p:cNvSpPr>
              <a:spLocks/>
            </p:cNvSpPr>
            <p:nvPr/>
          </p:nvSpPr>
          <p:spPr bwMode="auto">
            <a:xfrm>
              <a:off x="4869" y="3806"/>
              <a:ext cx="51" cy="30"/>
            </a:xfrm>
            <a:custGeom>
              <a:avLst/>
              <a:gdLst>
                <a:gd name="T0" fmla="*/ 51 w 51"/>
                <a:gd name="T1" fmla="*/ 30 h 30"/>
                <a:gd name="T2" fmla="*/ 25 w 51"/>
                <a:gd name="T3" fmla="*/ 0 h 30"/>
                <a:gd name="T4" fmla="*/ 0 w 51"/>
                <a:gd name="T5" fmla="*/ 30 h 30"/>
                <a:gd name="T6" fmla="*/ 51 w 51"/>
                <a:gd name="T7" fmla="*/ 30 h 30"/>
                <a:gd name="T8" fmla="*/ 0 60000 65536"/>
                <a:gd name="T9" fmla="*/ 0 60000 65536"/>
                <a:gd name="T10" fmla="*/ 0 60000 65536"/>
                <a:gd name="T11" fmla="*/ 0 60000 65536"/>
                <a:gd name="T12" fmla="*/ 0 w 51"/>
                <a:gd name="T13" fmla="*/ 0 h 30"/>
                <a:gd name="T14" fmla="*/ 51 w 51"/>
                <a:gd name="T15" fmla="*/ 30 h 30"/>
              </a:gdLst>
              <a:ahLst/>
              <a:cxnLst>
                <a:cxn ang="T8">
                  <a:pos x="T0" y="T1"/>
                </a:cxn>
                <a:cxn ang="T9">
                  <a:pos x="T2" y="T3"/>
                </a:cxn>
                <a:cxn ang="T10">
                  <a:pos x="T4" y="T5"/>
                </a:cxn>
                <a:cxn ang="T11">
                  <a:pos x="T6" y="T7"/>
                </a:cxn>
              </a:cxnLst>
              <a:rect l="T12" t="T13" r="T14" b="T15"/>
              <a:pathLst>
                <a:path w="51" h="30">
                  <a:moveTo>
                    <a:pt x="51" y="30"/>
                  </a:moveTo>
                  <a:lnTo>
                    <a:pt x="25" y="0"/>
                  </a:lnTo>
                  <a:lnTo>
                    <a:pt x="0" y="30"/>
                  </a:lnTo>
                  <a:lnTo>
                    <a:pt x="5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6432" name="Line 68"/>
          <p:cNvSpPr>
            <a:spLocks noChangeShapeType="1"/>
          </p:cNvSpPr>
          <p:nvPr/>
        </p:nvSpPr>
        <p:spPr bwMode="auto">
          <a:xfrm flipH="1">
            <a:off x="2730500" y="6650038"/>
            <a:ext cx="227012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33" name="Line 69"/>
          <p:cNvSpPr>
            <a:spLocks noChangeShapeType="1"/>
          </p:cNvSpPr>
          <p:nvPr/>
        </p:nvSpPr>
        <p:spPr bwMode="auto">
          <a:xfrm flipV="1">
            <a:off x="2730500" y="1887538"/>
            <a:ext cx="1588" cy="4762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434" name="Rectangle 70"/>
          <p:cNvSpPr>
            <a:spLocks noChangeArrowheads="1"/>
          </p:cNvSpPr>
          <p:nvPr/>
        </p:nvSpPr>
        <p:spPr bwMode="auto">
          <a:xfrm>
            <a:off x="1857375" y="5630863"/>
            <a:ext cx="887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35" name="Rectangle 71"/>
          <p:cNvSpPr>
            <a:spLocks noChangeArrowheads="1"/>
          </p:cNvSpPr>
          <p:nvPr/>
        </p:nvSpPr>
        <p:spPr bwMode="auto">
          <a:xfrm>
            <a:off x="2117725" y="5773738"/>
            <a:ext cx="5588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36" name="Rectangle 72"/>
          <p:cNvSpPr>
            <a:spLocks noChangeArrowheads="1"/>
          </p:cNvSpPr>
          <p:nvPr/>
        </p:nvSpPr>
        <p:spPr bwMode="auto">
          <a:xfrm>
            <a:off x="2117725" y="5802313"/>
            <a:ext cx="6985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37" name="Rectangle 73"/>
          <p:cNvSpPr>
            <a:spLocks noChangeArrowheads="1"/>
          </p:cNvSpPr>
          <p:nvPr/>
        </p:nvSpPr>
        <p:spPr bwMode="auto">
          <a:xfrm>
            <a:off x="2057400" y="517525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600" b="1">
                <a:solidFill>
                  <a:schemeClr val="accent2"/>
                </a:solidFill>
                <a:latin typeface="標楷體" pitchFamily="65" charset="-120"/>
                <a:ea typeface="標楷體" pitchFamily="65" charset="-120"/>
              </a:rPr>
              <a:t>執行處理計畫</a:t>
            </a:r>
            <a:endParaRPr lang="zh-TW" altLang="en-US" sz="1600" b="1">
              <a:solidFill>
                <a:schemeClr val="accent2"/>
              </a:solidFill>
              <a:latin typeface="Times New Roman" pitchFamily="18" charset="0"/>
            </a:endParaRPr>
          </a:p>
        </p:txBody>
      </p:sp>
      <p:sp>
        <p:nvSpPr>
          <p:cNvPr id="16438" name="Rectangle 74"/>
          <p:cNvSpPr>
            <a:spLocks noChangeArrowheads="1"/>
          </p:cNvSpPr>
          <p:nvPr/>
        </p:nvSpPr>
        <p:spPr bwMode="auto">
          <a:xfrm>
            <a:off x="2117725" y="6005513"/>
            <a:ext cx="6985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39" name="Rectangle 75"/>
          <p:cNvSpPr>
            <a:spLocks noChangeArrowheads="1"/>
          </p:cNvSpPr>
          <p:nvPr/>
        </p:nvSpPr>
        <p:spPr bwMode="auto">
          <a:xfrm>
            <a:off x="2120900" y="5073650"/>
            <a:ext cx="557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40" name="Rectangle 76"/>
          <p:cNvSpPr>
            <a:spLocks noChangeArrowheads="1"/>
          </p:cNvSpPr>
          <p:nvPr/>
        </p:nvSpPr>
        <p:spPr bwMode="auto">
          <a:xfrm>
            <a:off x="2120900" y="5102225"/>
            <a:ext cx="6969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41" name="Rectangle 77"/>
          <p:cNvSpPr>
            <a:spLocks noChangeArrowheads="1"/>
          </p:cNvSpPr>
          <p:nvPr/>
        </p:nvSpPr>
        <p:spPr bwMode="auto">
          <a:xfrm>
            <a:off x="2019300" y="3151188"/>
            <a:ext cx="714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42" name="Rectangle 78"/>
          <p:cNvSpPr>
            <a:spLocks noChangeArrowheads="1"/>
          </p:cNvSpPr>
          <p:nvPr/>
        </p:nvSpPr>
        <p:spPr bwMode="auto">
          <a:xfrm>
            <a:off x="2120900" y="3221038"/>
            <a:ext cx="55721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43" name="Rectangle 79"/>
          <p:cNvSpPr>
            <a:spLocks noChangeArrowheads="1"/>
          </p:cNvSpPr>
          <p:nvPr/>
        </p:nvSpPr>
        <p:spPr bwMode="auto">
          <a:xfrm>
            <a:off x="2120900" y="3246438"/>
            <a:ext cx="6969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44" name="Rectangle 80"/>
          <p:cNvSpPr>
            <a:spLocks noChangeArrowheads="1"/>
          </p:cNvSpPr>
          <p:nvPr/>
        </p:nvSpPr>
        <p:spPr bwMode="auto">
          <a:xfrm>
            <a:off x="2057400" y="3230563"/>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chemeClr val="accent2"/>
                </a:solidFill>
                <a:latin typeface="標楷體" pitchFamily="65" charset="-120"/>
                <a:ea typeface="標楷體" pitchFamily="65" charset="-120"/>
              </a:rPr>
              <a:t>評估並</a:t>
            </a:r>
            <a:endParaRPr lang="zh-TW" altLang="en-US" sz="1600" b="1">
              <a:solidFill>
                <a:schemeClr val="accent2"/>
              </a:solidFill>
              <a:latin typeface="Times New Roman" pitchFamily="18" charset="0"/>
            </a:endParaRPr>
          </a:p>
        </p:txBody>
      </p:sp>
      <p:sp>
        <p:nvSpPr>
          <p:cNvPr id="16445" name="Rectangle 81"/>
          <p:cNvSpPr>
            <a:spLocks noChangeArrowheads="1"/>
          </p:cNvSpPr>
          <p:nvPr/>
        </p:nvSpPr>
        <p:spPr bwMode="auto">
          <a:xfrm>
            <a:off x="2120900" y="3452813"/>
            <a:ext cx="69691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46" name="Rectangle 82"/>
          <p:cNvSpPr>
            <a:spLocks noChangeArrowheads="1"/>
          </p:cNvSpPr>
          <p:nvPr/>
        </p:nvSpPr>
        <p:spPr bwMode="auto">
          <a:xfrm>
            <a:off x="2057400" y="35052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chemeClr val="accent2"/>
                </a:solidFill>
                <a:latin typeface="標楷體" pitchFamily="65" charset="-120"/>
                <a:ea typeface="標楷體" pitchFamily="65" charset="-120"/>
              </a:rPr>
              <a:t>選擇風</a:t>
            </a:r>
            <a:endParaRPr lang="zh-TW" altLang="en-US" sz="1600" b="1">
              <a:solidFill>
                <a:schemeClr val="accent2"/>
              </a:solidFill>
              <a:latin typeface="Times New Roman" pitchFamily="18" charset="0"/>
            </a:endParaRPr>
          </a:p>
        </p:txBody>
      </p:sp>
      <p:sp>
        <p:nvSpPr>
          <p:cNvPr id="16447" name="Rectangle 83"/>
          <p:cNvSpPr>
            <a:spLocks noChangeArrowheads="1"/>
          </p:cNvSpPr>
          <p:nvPr/>
        </p:nvSpPr>
        <p:spPr bwMode="auto">
          <a:xfrm>
            <a:off x="2120900" y="3656013"/>
            <a:ext cx="6969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48" name="Rectangle 84"/>
          <p:cNvSpPr>
            <a:spLocks noChangeArrowheads="1"/>
          </p:cNvSpPr>
          <p:nvPr/>
        </p:nvSpPr>
        <p:spPr bwMode="auto">
          <a:xfrm>
            <a:off x="2057400" y="37338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chemeClr val="accent2"/>
                </a:solidFill>
                <a:latin typeface="標楷體" pitchFamily="65" charset="-120"/>
                <a:ea typeface="標楷體" pitchFamily="65" charset="-120"/>
              </a:rPr>
              <a:t>險對策</a:t>
            </a:r>
            <a:endParaRPr lang="zh-TW" altLang="en-US" sz="1600" b="1">
              <a:solidFill>
                <a:schemeClr val="accent2"/>
              </a:solidFill>
              <a:latin typeface="Times New Roman" pitchFamily="18" charset="0"/>
            </a:endParaRPr>
          </a:p>
        </p:txBody>
      </p:sp>
      <p:sp>
        <p:nvSpPr>
          <p:cNvPr id="16449" name="Rectangle 85"/>
          <p:cNvSpPr>
            <a:spLocks noChangeArrowheads="1"/>
          </p:cNvSpPr>
          <p:nvPr/>
        </p:nvSpPr>
        <p:spPr bwMode="auto">
          <a:xfrm>
            <a:off x="1924050" y="2179638"/>
            <a:ext cx="8874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50" name="Rectangle 86"/>
          <p:cNvSpPr>
            <a:spLocks noChangeArrowheads="1"/>
          </p:cNvSpPr>
          <p:nvPr/>
        </p:nvSpPr>
        <p:spPr bwMode="auto">
          <a:xfrm>
            <a:off x="2117725" y="2247900"/>
            <a:ext cx="558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51" name="Rectangle 87"/>
          <p:cNvSpPr>
            <a:spLocks noChangeArrowheads="1"/>
          </p:cNvSpPr>
          <p:nvPr/>
        </p:nvSpPr>
        <p:spPr bwMode="auto">
          <a:xfrm>
            <a:off x="2117725" y="2273300"/>
            <a:ext cx="6985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52" name="Rectangle 88"/>
          <p:cNvSpPr>
            <a:spLocks noChangeArrowheads="1"/>
          </p:cNvSpPr>
          <p:nvPr/>
        </p:nvSpPr>
        <p:spPr bwMode="auto">
          <a:xfrm>
            <a:off x="2057400" y="22860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chemeClr val="accent2"/>
                </a:solidFill>
                <a:latin typeface="標楷體" pitchFamily="65" charset="-120"/>
                <a:ea typeface="標楷體" pitchFamily="65" charset="-120"/>
              </a:rPr>
              <a:t>列出可</a:t>
            </a:r>
            <a:endParaRPr lang="zh-TW" altLang="en-US" sz="1600" b="1">
              <a:solidFill>
                <a:schemeClr val="accent2"/>
              </a:solidFill>
              <a:latin typeface="Times New Roman" pitchFamily="18" charset="0"/>
            </a:endParaRPr>
          </a:p>
        </p:txBody>
      </p:sp>
      <p:sp>
        <p:nvSpPr>
          <p:cNvPr id="16453" name="Rectangle 89"/>
          <p:cNvSpPr>
            <a:spLocks noChangeArrowheads="1"/>
          </p:cNvSpPr>
          <p:nvPr/>
        </p:nvSpPr>
        <p:spPr bwMode="auto">
          <a:xfrm>
            <a:off x="2117725" y="2479675"/>
            <a:ext cx="6985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54" name="Rectangle 90"/>
          <p:cNvSpPr>
            <a:spLocks noChangeArrowheads="1"/>
          </p:cNvSpPr>
          <p:nvPr/>
        </p:nvSpPr>
        <p:spPr bwMode="auto">
          <a:xfrm>
            <a:off x="2057400" y="25146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chemeClr val="accent2"/>
                </a:solidFill>
                <a:latin typeface="標楷體" pitchFamily="65" charset="-120"/>
                <a:ea typeface="標楷體" pitchFamily="65" charset="-120"/>
              </a:rPr>
              <a:t>行的風</a:t>
            </a:r>
            <a:endParaRPr lang="zh-TW" altLang="en-US" sz="1600" b="1">
              <a:solidFill>
                <a:schemeClr val="accent2"/>
              </a:solidFill>
              <a:latin typeface="Times New Roman" pitchFamily="18" charset="0"/>
            </a:endParaRPr>
          </a:p>
        </p:txBody>
      </p:sp>
      <p:sp>
        <p:nvSpPr>
          <p:cNvPr id="16455" name="Rectangle 91"/>
          <p:cNvSpPr>
            <a:spLocks noChangeArrowheads="1"/>
          </p:cNvSpPr>
          <p:nvPr/>
        </p:nvSpPr>
        <p:spPr bwMode="auto">
          <a:xfrm>
            <a:off x="2117725" y="2684463"/>
            <a:ext cx="6985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56" name="Rectangle 92"/>
          <p:cNvSpPr>
            <a:spLocks noChangeArrowheads="1"/>
          </p:cNvSpPr>
          <p:nvPr/>
        </p:nvSpPr>
        <p:spPr bwMode="auto">
          <a:xfrm>
            <a:off x="2057400" y="27432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chemeClr val="accent2"/>
                </a:solidFill>
                <a:latin typeface="標楷體" pitchFamily="65" charset="-120"/>
                <a:ea typeface="標楷體" pitchFamily="65" charset="-120"/>
              </a:rPr>
              <a:t>險對策</a:t>
            </a:r>
            <a:endParaRPr lang="zh-TW" altLang="en-US" sz="1600" b="1">
              <a:solidFill>
                <a:schemeClr val="accent2"/>
              </a:solidFill>
              <a:latin typeface="Times New Roman" pitchFamily="18" charset="0"/>
            </a:endParaRPr>
          </a:p>
        </p:txBody>
      </p:sp>
      <p:sp>
        <p:nvSpPr>
          <p:cNvPr id="16457" name="Rectangle 93"/>
          <p:cNvSpPr>
            <a:spLocks noChangeArrowheads="1"/>
          </p:cNvSpPr>
          <p:nvPr/>
        </p:nvSpPr>
        <p:spPr bwMode="auto">
          <a:xfrm>
            <a:off x="4267200" y="609600"/>
            <a:ext cx="1503363" cy="30638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altLang="zh-TW" sz="2400">
              <a:latin typeface="Times New Roman" pitchFamily="18" charset="0"/>
            </a:endParaRPr>
          </a:p>
        </p:txBody>
      </p:sp>
      <p:sp>
        <p:nvSpPr>
          <p:cNvPr id="16458" name="Rectangle 94"/>
          <p:cNvSpPr>
            <a:spLocks noChangeArrowheads="1"/>
          </p:cNvSpPr>
          <p:nvPr/>
        </p:nvSpPr>
        <p:spPr bwMode="auto">
          <a:xfrm>
            <a:off x="4362450" y="915988"/>
            <a:ext cx="14906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59" name="Rectangle 95"/>
          <p:cNvSpPr>
            <a:spLocks noChangeArrowheads="1"/>
          </p:cNvSpPr>
          <p:nvPr/>
        </p:nvSpPr>
        <p:spPr bwMode="auto">
          <a:xfrm>
            <a:off x="4343400" y="685800"/>
            <a:ext cx="1422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評量風險並分類</a:t>
            </a:r>
            <a:endParaRPr lang="zh-TW" altLang="en-US" sz="1600" b="1">
              <a:latin typeface="Times New Roman" pitchFamily="18" charset="0"/>
            </a:endParaRPr>
          </a:p>
        </p:txBody>
      </p:sp>
      <p:sp>
        <p:nvSpPr>
          <p:cNvPr id="16460" name="Rectangle 96"/>
          <p:cNvSpPr>
            <a:spLocks noChangeArrowheads="1"/>
          </p:cNvSpPr>
          <p:nvPr/>
        </p:nvSpPr>
        <p:spPr bwMode="auto">
          <a:xfrm>
            <a:off x="6302375" y="1485900"/>
            <a:ext cx="5667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61" name="Rectangle 97"/>
          <p:cNvSpPr>
            <a:spLocks noChangeArrowheads="1"/>
          </p:cNvSpPr>
          <p:nvPr/>
        </p:nvSpPr>
        <p:spPr bwMode="auto">
          <a:xfrm>
            <a:off x="6397625" y="1558925"/>
            <a:ext cx="4968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62" name="Rectangle 98"/>
          <p:cNvSpPr>
            <a:spLocks noChangeArrowheads="1"/>
          </p:cNvSpPr>
          <p:nvPr/>
        </p:nvSpPr>
        <p:spPr bwMode="auto">
          <a:xfrm>
            <a:off x="6400800" y="1441450"/>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接受</a:t>
            </a:r>
            <a:endParaRPr lang="zh-TW" altLang="en-US" sz="1600" b="1">
              <a:latin typeface="Times New Roman" pitchFamily="18" charset="0"/>
            </a:endParaRPr>
          </a:p>
        </p:txBody>
      </p:sp>
      <p:sp>
        <p:nvSpPr>
          <p:cNvPr id="16463" name="Rectangle 99"/>
          <p:cNvSpPr>
            <a:spLocks noChangeArrowheads="1"/>
          </p:cNvSpPr>
          <p:nvPr/>
        </p:nvSpPr>
        <p:spPr bwMode="auto">
          <a:xfrm>
            <a:off x="6249988" y="6110288"/>
            <a:ext cx="574675" cy="30638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altLang="zh-TW" sz="2400">
              <a:latin typeface="Times New Roman" pitchFamily="18" charset="0"/>
            </a:endParaRPr>
          </a:p>
        </p:txBody>
      </p:sp>
      <p:sp>
        <p:nvSpPr>
          <p:cNvPr id="16464" name="Rectangle 100"/>
          <p:cNvSpPr>
            <a:spLocks noChangeArrowheads="1"/>
          </p:cNvSpPr>
          <p:nvPr/>
        </p:nvSpPr>
        <p:spPr bwMode="auto">
          <a:xfrm>
            <a:off x="6350000" y="6184900"/>
            <a:ext cx="4968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65" name="Rectangle 101"/>
          <p:cNvSpPr>
            <a:spLocks noChangeArrowheads="1"/>
          </p:cNvSpPr>
          <p:nvPr/>
        </p:nvSpPr>
        <p:spPr bwMode="auto">
          <a:xfrm>
            <a:off x="6324600" y="6172200"/>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接受</a:t>
            </a:r>
            <a:endParaRPr lang="zh-TW" altLang="en-US" sz="1600" b="1">
              <a:latin typeface="Times New Roman" pitchFamily="18" charset="0"/>
            </a:endParaRPr>
          </a:p>
        </p:txBody>
      </p:sp>
      <p:sp>
        <p:nvSpPr>
          <p:cNvPr id="16466" name="Rectangle 102"/>
          <p:cNvSpPr>
            <a:spLocks noChangeArrowheads="1"/>
          </p:cNvSpPr>
          <p:nvPr/>
        </p:nvSpPr>
        <p:spPr bwMode="auto">
          <a:xfrm>
            <a:off x="1476375" y="1484313"/>
            <a:ext cx="533400" cy="463867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altLang="zh-TW" sz="2400">
              <a:latin typeface="Times New Roman" pitchFamily="18" charset="0"/>
            </a:endParaRPr>
          </a:p>
        </p:txBody>
      </p:sp>
      <p:sp>
        <p:nvSpPr>
          <p:cNvPr id="16467" name="Rectangle 104"/>
          <p:cNvSpPr>
            <a:spLocks noChangeArrowheads="1"/>
          </p:cNvSpPr>
          <p:nvPr/>
        </p:nvSpPr>
        <p:spPr bwMode="auto">
          <a:xfrm>
            <a:off x="7491413" y="1419225"/>
            <a:ext cx="428625" cy="463867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altLang="zh-TW" sz="2400">
              <a:latin typeface="Times New Roman" pitchFamily="18" charset="0"/>
            </a:endParaRPr>
          </a:p>
        </p:txBody>
      </p:sp>
      <p:sp>
        <p:nvSpPr>
          <p:cNvPr id="16468" name="Rectangle 106"/>
          <p:cNvSpPr>
            <a:spLocks noChangeArrowheads="1"/>
          </p:cNvSpPr>
          <p:nvPr/>
        </p:nvSpPr>
        <p:spPr bwMode="auto">
          <a:xfrm>
            <a:off x="6172200" y="5022850"/>
            <a:ext cx="946150" cy="511175"/>
          </a:xfrm>
          <a:prstGeom prst="rect">
            <a:avLst/>
          </a:prstGeom>
          <a:solidFill>
            <a:srgbClr val="CCCCFF"/>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469" name="Rectangle 107"/>
          <p:cNvSpPr>
            <a:spLocks noChangeArrowheads="1"/>
          </p:cNvSpPr>
          <p:nvPr/>
        </p:nvSpPr>
        <p:spPr bwMode="auto">
          <a:xfrm>
            <a:off x="6489700" y="5086350"/>
            <a:ext cx="4968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70" name="Rectangle 108"/>
          <p:cNvSpPr>
            <a:spLocks noChangeArrowheads="1"/>
          </p:cNvSpPr>
          <p:nvPr/>
        </p:nvSpPr>
        <p:spPr bwMode="auto">
          <a:xfrm>
            <a:off x="6489700" y="5113338"/>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規避</a:t>
            </a:r>
            <a:endParaRPr lang="zh-TW" altLang="en-US" sz="1600" b="1">
              <a:latin typeface="Times New Roman" pitchFamily="18" charset="0"/>
            </a:endParaRPr>
          </a:p>
        </p:txBody>
      </p:sp>
      <p:sp>
        <p:nvSpPr>
          <p:cNvPr id="16471" name="Rectangle 109"/>
          <p:cNvSpPr>
            <a:spLocks noChangeArrowheads="1"/>
          </p:cNvSpPr>
          <p:nvPr/>
        </p:nvSpPr>
        <p:spPr bwMode="auto">
          <a:xfrm>
            <a:off x="5113338" y="5010150"/>
            <a:ext cx="947737" cy="511175"/>
          </a:xfrm>
          <a:prstGeom prst="rect">
            <a:avLst/>
          </a:prstGeom>
          <a:solidFill>
            <a:srgbClr val="CCCCFF"/>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472" name="Rectangle 110"/>
          <p:cNvSpPr>
            <a:spLocks noChangeArrowheads="1"/>
          </p:cNvSpPr>
          <p:nvPr/>
        </p:nvSpPr>
        <p:spPr bwMode="auto">
          <a:xfrm>
            <a:off x="5308600" y="5086350"/>
            <a:ext cx="6969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73" name="Rectangle 111"/>
          <p:cNvSpPr>
            <a:spLocks noChangeArrowheads="1"/>
          </p:cNvSpPr>
          <p:nvPr/>
        </p:nvSpPr>
        <p:spPr bwMode="auto">
          <a:xfrm>
            <a:off x="5257800" y="50292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全部或</a:t>
            </a:r>
            <a:endParaRPr lang="zh-TW" altLang="en-US" sz="1600" b="1">
              <a:latin typeface="Times New Roman" pitchFamily="18" charset="0"/>
            </a:endParaRPr>
          </a:p>
        </p:txBody>
      </p:sp>
      <p:sp>
        <p:nvSpPr>
          <p:cNvPr id="16474" name="Rectangle 112"/>
          <p:cNvSpPr>
            <a:spLocks noChangeArrowheads="1"/>
          </p:cNvSpPr>
          <p:nvPr/>
        </p:nvSpPr>
        <p:spPr bwMode="auto">
          <a:xfrm>
            <a:off x="5214938" y="5292725"/>
            <a:ext cx="8953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75" name="Rectangle 113"/>
          <p:cNvSpPr>
            <a:spLocks noChangeArrowheads="1"/>
          </p:cNvSpPr>
          <p:nvPr/>
        </p:nvSpPr>
        <p:spPr bwMode="auto">
          <a:xfrm>
            <a:off x="5214938" y="5319713"/>
            <a:ext cx="812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部份轉嫁</a:t>
            </a:r>
            <a:endParaRPr lang="zh-TW" altLang="en-US" sz="1600" b="1">
              <a:latin typeface="Times New Roman" pitchFamily="18" charset="0"/>
            </a:endParaRPr>
          </a:p>
        </p:txBody>
      </p:sp>
      <p:sp>
        <p:nvSpPr>
          <p:cNvPr id="16476" name="Rectangle 114"/>
          <p:cNvSpPr>
            <a:spLocks noChangeArrowheads="1"/>
          </p:cNvSpPr>
          <p:nvPr/>
        </p:nvSpPr>
        <p:spPr bwMode="auto">
          <a:xfrm>
            <a:off x="4025900" y="5010150"/>
            <a:ext cx="946150" cy="511175"/>
          </a:xfrm>
          <a:prstGeom prst="rect">
            <a:avLst/>
          </a:prstGeom>
          <a:solidFill>
            <a:srgbClr val="CCCCFF"/>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477" name="Rectangle 115"/>
          <p:cNvSpPr>
            <a:spLocks noChangeArrowheads="1"/>
          </p:cNvSpPr>
          <p:nvPr/>
        </p:nvSpPr>
        <p:spPr bwMode="auto">
          <a:xfrm>
            <a:off x="4127500" y="5086350"/>
            <a:ext cx="8953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78" name="Rectangle 116"/>
          <p:cNvSpPr>
            <a:spLocks noChangeArrowheads="1"/>
          </p:cNvSpPr>
          <p:nvPr/>
        </p:nvSpPr>
        <p:spPr bwMode="auto">
          <a:xfrm>
            <a:off x="4127500" y="5113338"/>
            <a:ext cx="812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降低衝擊</a:t>
            </a:r>
            <a:endParaRPr lang="zh-TW" altLang="en-US" sz="1600" b="1">
              <a:latin typeface="Times New Roman" pitchFamily="18" charset="0"/>
            </a:endParaRPr>
          </a:p>
        </p:txBody>
      </p:sp>
      <p:sp>
        <p:nvSpPr>
          <p:cNvPr id="16479" name="Rectangle 117"/>
          <p:cNvSpPr>
            <a:spLocks noChangeArrowheads="1"/>
          </p:cNvSpPr>
          <p:nvPr/>
        </p:nvSpPr>
        <p:spPr bwMode="auto">
          <a:xfrm>
            <a:off x="2938463" y="5010150"/>
            <a:ext cx="946150" cy="511175"/>
          </a:xfrm>
          <a:prstGeom prst="rect">
            <a:avLst/>
          </a:prstGeom>
          <a:solidFill>
            <a:srgbClr val="CCCCFF"/>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480" name="Rectangle 118"/>
          <p:cNvSpPr>
            <a:spLocks noChangeArrowheads="1"/>
          </p:cNvSpPr>
          <p:nvPr/>
        </p:nvSpPr>
        <p:spPr bwMode="auto">
          <a:xfrm>
            <a:off x="3038475" y="5086350"/>
            <a:ext cx="8953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81" name="Rectangle 119"/>
          <p:cNvSpPr>
            <a:spLocks noChangeArrowheads="1"/>
          </p:cNvSpPr>
          <p:nvPr/>
        </p:nvSpPr>
        <p:spPr bwMode="auto">
          <a:xfrm>
            <a:off x="3048000" y="5029200"/>
            <a:ext cx="812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降低發生</a:t>
            </a:r>
            <a:endParaRPr lang="zh-TW" altLang="en-US" sz="1600" b="1">
              <a:latin typeface="Times New Roman" pitchFamily="18" charset="0"/>
            </a:endParaRPr>
          </a:p>
        </p:txBody>
      </p:sp>
      <p:sp>
        <p:nvSpPr>
          <p:cNvPr id="16482" name="Rectangle 120"/>
          <p:cNvSpPr>
            <a:spLocks noChangeArrowheads="1"/>
          </p:cNvSpPr>
          <p:nvPr/>
        </p:nvSpPr>
        <p:spPr bwMode="auto">
          <a:xfrm>
            <a:off x="3132138" y="5292725"/>
            <a:ext cx="69691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83" name="Rectangle 121"/>
          <p:cNvSpPr>
            <a:spLocks noChangeArrowheads="1"/>
          </p:cNvSpPr>
          <p:nvPr/>
        </p:nvSpPr>
        <p:spPr bwMode="auto">
          <a:xfrm>
            <a:off x="3132138" y="5319713"/>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的機率</a:t>
            </a:r>
            <a:endParaRPr lang="zh-TW" altLang="en-US" sz="1600" b="1">
              <a:latin typeface="Times New Roman" pitchFamily="18" charset="0"/>
            </a:endParaRPr>
          </a:p>
        </p:txBody>
      </p:sp>
      <p:grpSp>
        <p:nvGrpSpPr>
          <p:cNvPr id="16484" name="Group 122"/>
          <p:cNvGrpSpPr>
            <a:grpSpLocks/>
          </p:cNvGrpSpPr>
          <p:nvPr/>
        </p:nvGrpSpPr>
        <p:grpSpPr bwMode="auto">
          <a:xfrm>
            <a:off x="3357563" y="1787525"/>
            <a:ext cx="1641475" cy="3222625"/>
            <a:chOff x="2115" y="1130"/>
            <a:chExt cx="1034" cy="2030"/>
          </a:xfrm>
        </p:grpSpPr>
        <p:sp>
          <p:nvSpPr>
            <p:cNvPr id="16693" name="Freeform 123"/>
            <p:cNvSpPr>
              <a:spLocks/>
            </p:cNvSpPr>
            <p:nvPr/>
          </p:nvSpPr>
          <p:spPr bwMode="auto">
            <a:xfrm>
              <a:off x="2148" y="1130"/>
              <a:ext cx="1001" cy="1973"/>
            </a:xfrm>
            <a:custGeom>
              <a:avLst/>
              <a:gdLst>
                <a:gd name="T0" fmla="*/ 1001 w 1001"/>
                <a:gd name="T1" fmla="*/ 0 h 1973"/>
                <a:gd name="T2" fmla="*/ 1001 w 1001"/>
                <a:gd name="T3" fmla="*/ 263 h 1973"/>
                <a:gd name="T4" fmla="*/ 0 w 1001"/>
                <a:gd name="T5" fmla="*/ 263 h 1973"/>
                <a:gd name="T6" fmla="*/ 0 w 1001"/>
                <a:gd name="T7" fmla="*/ 1973 h 1973"/>
                <a:gd name="T8" fmla="*/ 0 60000 65536"/>
                <a:gd name="T9" fmla="*/ 0 60000 65536"/>
                <a:gd name="T10" fmla="*/ 0 60000 65536"/>
                <a:gd name="T11" fmla="*/ 0 60000 65536"/>
                <a:gd name="T12" fmla="*/ 0 w 1001"/>
                <a:gd name="T13" fmla="*/ 0 h 1973"/>
                <a:gd name="T14" fmla="*/ 1001 w 1001"/>
                <a:gd name="T15" fmla="*/ 1973 h 1973"/>
              </a:gdLst>
              <a:ahLst/>
              <a:cxnLst>
                <a:cxn ang="T8">
                  <a:pos x="T0" y="T1"/>
                </a:cxn>
                <a:cxn ang="T9">
                  <a:pos x="T2" y="T3"/>
                </a:cxn>
                <a:cxn ang="T10">
                  <a:pos x="T4" y="T5"/>
                </a:cxn>
                <a:cxn ang="T11">
                  <a:pos x="T6" y="T7"/>
                </a:cxn>
              </a:cxnLst>
              <a:rect l="T12" t="T13" r="T14" b="T15"/>
              <a:pathLst>
                <a:path w="1001" h="1973">
                  <a:moveTo>
                    <a:pt x="1001" y="0"/>
                  </a:moveTo>
                  <a:lnTo>
                    <a:pt x="1001" y="263"/>
                  </a:lnTo>
                  <a:lnTo>
                    <a:pt x="0" y="263"/>
                  </a:lnTo>
                  <a:lnTo>
                    <a:pt x="0" y="197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694" name="Freeform 124"/>
            <p:cNvSpPr>
              <a:spLocks/>
            </p:cNvSpPr>
            <p:nvPr/>
          </p:nvSpPr>
          <p:spPr bwMode="auto">
            <a:xfrm>
              <a:off x="2115" y="3101"/>
              <a:ext cx="64" cy="59"/>
            </a:xfrm>
            <a:custGeom>
              <a:avLst/>
              <a:gdLst>
                <a:gd name="T0" fmla="*/ 0 w 64"/>
                <a:gd name="T1" fmla="*/ 0 h 59"/>
                <a:gd name="T2" fmla="*/ 32 w 64"/>
                <a:gd name="T3" fmla="*/ 59 h 59"/>
                <a:gd name="T4" fmla="*/ 64 w 64"/>
                <a:gd name="T5" fmla="*/ 0 h 59"/>
                <a:gd name="T6" fmla="*/ 0 w 64"/>
                <a:gd name="T7" fmla="*/ 0 h 59"/>
                <a:gd name="T8" fmla="*/ 0 60000 65536"/>
                <a:gd name="T9" fmla="*/ 0 60000 65536"/>
                <a:gd name="T10" fmla="*/ 0 60000 65536"/>
                <a:gd name="T11" fmla="*/ 0 60000 65536"/>
                <a:gd name="T12" fmla="*/ 0 w 64"/>
                <a:gd name="T13" fmla="*/ 0 h 59"/>
                <a:gd name="T14" fmla="*/ 64 w 64"/>
                <a:gd name="T15" fmla="*/ 59 h 59"/>
              </a:gdLst>
              <a:ahLst/>
              <a:cxnLst>
                <a:cxn ang="T8">
                  <a:pos x="T0" y="T1"/>
                </a:cxn>
                <a:cxn ang="T9">
                  <a:pos x="T2" y="T3"/>
                </a:cxn>
                <a:cxn ang="T10">
                  <a:pos x="T4" y="T5"/>
                </a:cxn>
                <a:cxn ang="T11">
                  <a:pos x="T6" y="T7"/>
                </a:cxn>
              </a:cxnLst>
              <a:rect l="T12" t="T13" r="T14" b="T15"/>
              <a:pathLst>
                <a:path w="64" h="59">
                  <a:moveTo>
                    <a:pt x="0" y="0"/>
                  </a:moveTo>
                  <a:lnTo>
                    <a:pt x="32" y="59"/>
                  </a:lnTo>
                  <a:lnTo>
                    <a:pt x="6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485" name="Group 125"/>
          <p:cNvGrpSpPr>
            <a:grpSpLocks/>
          </p:cNvGrpSpPr>
          <p:nvPr/>
        </p:nvGrpSpPr>
        <p:grpSpPr bwMode="auto">
          <a:xfrm>
            <a:off x="4445000" y="1787525"/>
            <a:ext cx="554038" cy="3222625"/>
            <a:chOff x="2800" y="1130"/>
            <a:chExt cx="349" cy="2030"/>
          </a:xfrm>
        </p:grpSpPr>
        <p:sp>
          <p:nvSpPr>
            <p:cNvPr id="16691" name="Freeform 126"/>
            <p:cNvSpPr>
              <a:spLocks/>
            </p:cNvSpPr>
            <p:nvPr/>
          </p:nvSpPr>
          <p:spPr bwMode="auto">
            <a:xfrm>
              <a:off x="2834" y="1130"/>
              <a:ext cx="315" cy="1973"/>
            </a:xfrm>
            <a:custGeom>
              <a:avLst/>
              <a:gdLst>
                <a:gd name="T0" fmla="*/ 315 w 315"/>
                <a:gd name="T1" fmla="*/ 0 h 1973"/>
                <a:gd name="T2" fmla="*/ 315 w 315"/>
                <a:gd name="T3" fmla="*/ 263 h 1973"/>
                <a:gd name="T4" fmla="*/ 0 w 315"/>
                <a:gd name="T5" fmla="*/ 263 h 1973"/>
                <a:gd name="T6" fmla="*/ 0 w 315"/>
                <a:gd name="T7" fmla="*/ 1973 h 1973"/>
                <a:gd name="T8" fmla="*/ 0 60000 65536"/>
                <a:gd name="T9" fmla="*/ 0 60000 65536"/>
                <a:gd name="T10" fmla="*/ 0 60000 65536"/>
                <a:gd name="T11" fmla="*/ 0 60000 65536"/>
                <a:gd name="T12" fmla="*/ 0 w 315"/>
                <a:gd name="T13" fmla="*/ 0 h 1973"/>
                <a:gd name="T14" fmla="*/ 315 w 315"/>
                <a:gd name="T15" fmla="*/ 1973 h 1973"/>
              </a:gdLst>
              <a:ahLst/>
              <a:cxnLst>
                <a:cxn ang="T8">
                  <a:pos x="T0" y="T1"/>
                </a:cxn>
                <a:cxn ang="T9">
                  <a:pos x="T2" y="T3"/>
                </a:cxn>
                <a:cxn ang="T10">
                  <a:pos x="T4" y="T5"/>
                </a:cxn>
                <a:cxn ang="T11">
                  <a:pos x="T6" y="T7"/>
                </a:cxn>
              </a:cxnLst>
              <a:rect l="T12" t="T13" r="T14" b="T15"/>
              <a:pathLst>
                <a:path w="315" h="1973">
                  <a:moveTo>
                    <a:pt x="315" y="0"/>
                  </a:moveTo>
                  <a:lnTo>
                    <a:pt x="315" y="263"/>
                  </a:lnTo>
                  <a:lnTo>
                    <a:pt x="0" y="263"/>
                  </a:lnTo>
                  <a:lnTo>
                    <a:pt x="0" y="197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692" name="Freeform 127"/>
            <p:cNvSpPr>
              <a:spLocks/>
            </p:cNvSpPr>
            <p:nvPr/>
          </p:nvSpPr>
          <p:spPr bwMode="auto">
            <a:xfrm>
              <a:off x="2800" y="3101"/>
              <a:ext cx="66" cy="59"/>
            </a:xfrm>
            <a:custGeom>
              <a:avLst/>
              <a:gdLst>
                <a:gd name="T0" fmla="*/ 0 w 66"/>
                <a:gd name="T1" fmla="*/ 0 h 59"/>
                <a:gd name="T2" fmla="*/ 34 w 66"/>
                <a:gd name="T3" fmla="*/ 59 h 59"/>
                <a:gd name="T4" fmla="*/ 66 w 66"/>
                <a:gd name="T5" fmla="*/ 0 h 59"/>
                <a:gd name="T6" fmla="*/ 0 w 66"/>
                <a:gd name="T7" fmla="*/ 0 h 59"/>
                <a:gd name="T8" fmla="*/ 0 60000 65536"/>
                <a:gd name="T9" fmla="*/ 0 60000 65536"/>
                <a:gd name="T10" fmla="*/ 0 60000 65536"/>
                <a:gd name="T11" fmla="*/ 0 60000 65536"/>
                <a:gd name="T12" fmla="*/ 0 w 66"/>
                <a:gd name="T13" fmla="*/ 0 h 59"/>
                <a:gd name="T14" fmla="*/ 66 w 66"/>
                <a:gd name="T15" fmla="*/ 59 h 59"/>
              </a:gdLst>
              <a:ahLst/>
              <a:cxnLst>
                <a:cxn ang="T8">
                  <a:pos x="T0" y="T1"/>
                </a:cxn>
                <a:cxn ang="T9">
                  <a:pos x="T2" y="T3"/>
                </a:cxn>
                <a:cxn ang="T10">
                  <a:pos x="T4" y="T5"/>
                </a:cxn>
                <a:cxn ang="T11">
                  <a:pos x="T6" y="T7"/>
                </a:cxn>
              </a:cxnLst>
              <a:rect l="T12" t="T13" r="T14" b="T15"/>
              <a:pathLst>
                <a:path w="66" h="59">
                  <a:moveTo>
                    <a:pt x="0" y="0"/>
                  </a:moveTo>
                  <a:lnTo>
                    <a:pt x="34" y="59"/>
                  </a:lnTo>
                  <a:lnTo>
                    <a:pt x="6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486" name="Group 128"/>
          <p:cNvGrpSpPr>
            <a:grpSpLocks/>
          </p:cNvGrpSpPr>
          <p:nvPr/>
        </p:nvGrpSpPr>
        <p:grpSpPr bwMode="auto">
          <a:xfrm>
            <a:off x="4999038" y="1787525"/>
            <a:ext cx="638175" cy="3222625"/>
            <a:chOff x="3149" y="1130"/>
            <a:chExt cx="402" cy="2030"/>
          </a:xfrm>
        </p:grpSpPr>
        <p:sp>
          <p:nvSpPr>
            <p:cNvPr id="16689" name="Freeform 129"/>
            <p:cNvSpPr>
              <a:spLocks/>
            </p:cNvSpPr>
            <p:nvPr/>
          </p:nvSpPr>
          <p:spPr bwMode="auto">
            <a:xfrm>
              <a:off x="3149" y="1130"/>
              <a:ext cx="370" cy="1973"/>
            </a:xfrm>
            <a:custGeom>
              <a:avLst/>
              <a:gdLst>
                <a:gd name="T0" fmla="*/ 0 w 370"/>
                <a:gd name="T1" fmla="*/ 0 h 1973"/>
                <a:gd name="T2" fmla="*/ 0 w 370"/>
                <a:gd name="T3" fmla="*/ 268 h 1973"/>
                <a:gd name="T4" fmla="*/ 370 w 370"/>
                <a:gd name="T5" fmla="*/ 268 h 1973"/>
                <a:gd name="T6" fmla="*/ 370 w 370"/>
                <a:gd name="T7" fmla="*/ 1973 h 1973"/>
                <a:gd name="T8" fmla="*/ 0 60000 65536"/>
                <a:gd name="T9" fmla="*/ 0 60000 65536"/>
                <a:gd name="T10" fmla="*/ 0 60000 65536"/>
                <a:gd name="T11" fmla="*/ 0 60000 65536"/>
                <a:gd name="T12" fmla="*/ 0 w 370"/>
                <a:gd name="T13" fmla="*/ 0 h 1973"/>
                <a:gd name="T14" fmla="*/ 370 w 370"/>
                <a:gd name="T15" fmla="*/ 1973 h 1973"/>
              </a:gdLst>
              <a:ahLst/>
              <a:cxnLst>
                <a:cxn ang="T8">
                  <a:pos x="T0" y="T1"/>
                </a:cxn>
                <a:cxn ang="T9">
                  <a:pos x="T2" y="T3"/>
                </a:cxn>
                <a:cxn ang="T10">
                  <a:pos x="T4" y="T5"/>
                </a:cxn>
                <a:cxn ang="T11">
                  <a:pos x="T6" y="T7"/>
                </a:cxn>
              </a:cxnLst>
              <a:rect l="T12" t="T13" r="T14" b="T15"/>
              <a:pathLst>
                <a:path w="370" h="1973">
                  <a:moveTo>
                    <a:pt x="0" y="0"/>
                  </a:moveTo>
                  <a:lnTo>
                    <a:pt x="0" y="268"/>
                  </a:lnTo>
                  <a:lnTo>
                    <a:pt x="370" y="268"/>
                  </a:lnTo>
                  <a:lnTo>
                    <a:pt x="370" y="197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690" name="Freeform 130"/>
            <p:cNvSpPr>
              <a:spLocks/>
            </p:cNvSpPr>
            <p:nvPr/>
          </p:nvSpPr>
          <p:spPr bwMode="auto">
            <a:xfrm>
              <a:off x="3485" y="3101"/>
              <a:ext cx="66" cy="59"/>
            </a:xfrm>
            <a:custGeom>
              <a:avLst/>
              <a:gdLst>
                <a:gd name="T0" fmla="*/ 0 w 66"/>
                <a:gd name="T1" fmla="*/ 0 h 59"/>
                <a:gd name="T2" fmla="*/ 34 w 66"/>
                <a:gd name="T3" fmla="*/ 59 h 59"/>
                <a:gd name="T4" fmla="*/ 66 w 66"/>
                <a:gd name="T5" fmla="*/ 0 h 59"/>
                <a:gd name="T6" fmla="*/ 0 w 66"/>
                <a:gd name="T7" fmla="*/ 0 h 59"/>
                <a:gd name="T8" fmla="*/ 0 60000 65536"/>
                <a:gd name="T9" fmla="*/ 0 60000 65536"/>
                <a:gd name="T10" fmla="*/ 0 60000 65536"/>
                <a:gd name="T11" fmla="*/ 0 60000 65536"/>
                <a:gd name="T12" fmla="*/ 0 w 66"/>
                <a:gd name="T13" fmla="*/ 0 h 59"/>
                <a:gd name="T14" fmla="*/ 66 w 66"/>
                <a:gd name="T15" fmla="*/ 59 h 59"/>
              </a:gdLst>
              <a:ahLst/>
              <a:cxnLst>
                <a:cxn ang="T8">
                  <a:pos x="T0" y="T1"/>
                </a:cxn>
                <a:cxn ang="T9">
                  <a:pos x="T2" y="T3"/>
                </a:cxn>
                <a:cxn ang="T10">
                  <a:pos x="T4" y="T5"/>
                </a:cxn>
                <a:cxn ang="T11">
                  <a:pos x="T6" y="T7"/>
                </a:cxn>
              </a:cxnLst>
              <a:rect l="T12" t="T13" r="T14" b="T15"/>
              <a:pathLst>
                <a:path w="66" h="59">
                  <a:moveTo>
                    <a:pt x="0" y="0"/>
                  </a:moveTo>
                  <a:lnTo>
                    <a:pt x="34" y="59"/>
                  </a:lnTo>
                  <a:lnTo>
                    <a:pt x="6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487" name="Group 131"/>
          <p:cNvGrpSpPr>
            <a:grpSpLocks/>
          </p:cNvGrpSpPr>
          <p:nvPr/>
        </p:nvGrpSpPr>
        <p:grpSpPr bwMode="auto">
          <a:xfrm>
            <a:off x="5003800" y="1773238"/>
            <a:ext cx="1727200" cy="3222625"/>
            <a:chOff x="3149" y="1130"/>
            <a:chExt cx="1088" cy="2030"/>
          </a:xfrm>
        </p:grpSpPr>
        <p:sp>
          <p:nvSpPr>
            <p:cNvPr id="16687" name="Freeform 132"/>
            <p:cNvSpPr>
              <a:spLocks/>
            </p:cNvSpPr>
            <p:nvPr/>
          </p:nvSpPr>
          <p:spPr bwMode="auto">
            <a:xfrm>
              <a:off x="3149" y="1130"/>
              <a:ext cx="1055" cy="1973"/>
            </a:xfrm>
            <a:custGeom>
              <a:avLst/>
              <a:gdLst>
                <a:gd name="T0" fmla="*/ 0 w 1055"/>
                <a:gd name="T1" fmla="*/ 0 h 1973"/>
                <a:gd name="T2" fmla="*/ 0 w 1055"/>
                <a:gd name="T3" fmla="*/ 270 h 1973"/>
                <a:gd name="T4" fmla="*/ 1055 w 1055"/>
                <a:gd name="T5" fmla="*/ 270 h 1973"/>
                <a:gd name="T6" fmla="*/ 1055 w 1055"/>
                <a:gd name="T7" fmla="*/ 1973 h 1973"/>
                <a:gd name="T8" fmla="*/ 0 60000 65536"/>
                <a:gd name="T9" fmla="*/ 0 60000 65536"/>
                <a:gd name="T10" fmla="*/ 0 60000 65536"/>
                <a:gd name="T11" fmla="*/ 0 60000 65536"/>
                <a:gd name="T12" fmla="*/ 0 w 1055"/>
                <a:gd name="T13" fmla="*/ 0 h 1973"/>
                <a:gd name="T14" fmla="*/ 1055 w 1055"/>
                <a:gd name="T15" fmla="*/ 1973 h 1973"/>
              </a:gdLst>
              <a:ahLst/>
              <a:cxnLst>
                <a:cxn ang="T8">
                  <a:pos x="T0" y="T1"/>
                </a:cxn>
                <a:cxn ang="T9">
                  <a:pos x="T2" y="T3"/>
                </a:cxn>
                <a:cxn ang="T10">
                  <a:pos x="T4" y="T5"/>
                </a:cxn>
                <a:cxn ang="T11">
                  <a:pos x="T6" y="T7"/>
                </a:cxn>
              </a:cxnLst>
              <a:rect l="T12" t="T13" r="T14" b="T15"/>
              <a:pathLst>
                <a:path w="1055" h="1973">
                  <a:moveTo>
                    <a:pt x="0" y="0"/>
                  </a:moveTo>
                  <a:lnTo>
                    <a:pt x="0" y="270"/>
                  </a:lnTo>
                  <a:lnTo>
                    <a:pt x="1055" y="270"/>
                  </a:lnTo>
                  <a:lnTo>
                    <a:pt x="1055" y="197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688" name="Freeform 133"/>
            <p:cNvSpPr>
              <a:spLocks/>
            </p:cNvSpPr>
            <p:nvPr/>
          </p:nvSpPr>
          <p:spPr bwMode="auto">
            <a:xfrm>
              <a:off x="4171" y="3101"/>
              <a:ext cx="66" cy="59"/>
            </a:xfrm>
            <a:custGeom>
              <a:avLst/>
              <a:gdLst>
                <a:gd name="T0" fmla="*/ 0 w 66"/>
                <a:gd name="T1" fmla="*/ 0 h 59"/>
                <a:gd name="T2" fmla="*/ 33 w 66"/>
                <a:gd name="T3" fmla="*/ 59 h 59"/>
                <a:gd name="T4" fmla="*/ 66 w 66"/>
                <a:gd name="T5" fmla="*/ 0 h 59"/>
                <a:gd name="T6" fmla="*/ 0 w 66"/>
                <a:gd name="T7" fmla="*/ 0 h 59"/>
                <a:gd name="T8" fmla="*/ 0 60000 65536"/>
                <a:gd name="T9" fmla="*/ 0 60000 65536"/>
                <a:gd name="T10" fmla="*/ 0 60000 65536"/>
                <a:gd name="T11" fmla="*/ 0 60000 65536"/>
                <a:gd name="T12" fmla="*/ 0 w 66"/>
                <a:gd name="T13" fmla="*/ 0 h 59"/>
                <a:gd name="T14" fmla="*/ 66 w 66"/>
                <a:gd name="T15" fmla="*/ 59 h 59"/>
              </a:gdLst>
              <a:ahLst/>
              <a:cxnLst>
                <a:cxn ang="T8">
                  <a:pos x="T0" y="T1"/>
                </a:cxn>
                <a:cxn ang="T9">
                  <a:pos x="T2" y="T3"/>
                </a:cxn>
                <a:cxn ang="T10">
                  <a:pos x="T4" y="T5"/>
                </a:cxn>
                <a:cxn ang="T11">
                  <a:pos x="T6" y="T7"/>
                </a:cxn>
              </a:cxnLst>
              <a:rect l="T12" t="T13" r="T14" b="T15"/>
              <a:pathLst>
                <a:path w="66" h="59">
                  <a:moveTo>
                    <a:pt x="0" y="0"/>
                  </a:moveTo>
                  <a:lnTo>
                    <a:pt x="33" y="59"/>
                  </a:lnTo>
                  <a:lnTo>
                    <a:pt x="6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6488" name="Rectangle 134"/>
          <p:cNvSpPr>
            <a:spLocks noChangeArrowheads="1"/>
          </p:cNvSpPr>
          <p:nvPr/>
        </p:nvSpPr>
        <p:spPr bwMode="auto">
          <a:xfrm>
            <a:off x="6176963" y="2373313"/>
            <a:ext cx="944562" cy="509587"/>
          </a:xfrm>
          <a:prstGeom prst="rect">
            <a:avLst/>
          </a:prstGeom>
          <a:solidFill>
            <a:srgbClr val="FFCC99"/>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489" name="Rectangle 135"/>
          <p:cNvSpPr>
            <a:spLocks noChangeArrowheads="1"/>
          </p:cNvSpPr>
          <p:nvPr/>
        </p:nvSpPr>
        <p:spPr bwMode="auto">
          <a:xfrm>
            <a:off x="6462713" y="2447925"/>
            <a:ext cx="49688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90" name="Rectangle 136"/>
          <p:cNvSpPr>
            <a:spLocks noChangeArrowheads="1"/>
          </p:cNvSpPr>
          <p:nvPr/>
        </p:nvSpPr>
        <p:spPr bwMode="auto">
          <a:xfrm>
            <a:off x="6462713" y="247491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規避</a:t>
            </a:r>
            <a:endParaRPr lang="zh-TW" altLang="en-US" sz="1600" b="1">
              <a:latin typeface="Times New Roman" pitchFamily="18" charset="0"/>
            </a:endParaRPr>
          </a:p>
        </p:txBody>
      </p:sp>
      <p:sp>
        <p:nvSpPr>
          <p:cNvPr id="16491" name="Rectangle 137"/>
          <p:cNvSpPr>
            <a:spLocks noChangeArrowheads="1"/>
          </p:cNvSpPr>
          <p:nvPr/>
        </p:nvSpPr>
        <p:spPr bwMode="auto">
          <a:xfrm>
            <a:off x="5086350" y="2373313"/>
            <a:ext cx="947738" cy="509587"/>
          </a:xfrm>
          <a:prstGeom prst="rect">
            <a:avLst/>
          </a:prstGeom>
          <a:solidFill>
            <a:srgbClr val="FFCC99"/>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492" name="Rectangle 138"/>
          <p:cNvSpPr>
            <a:spLocks noChangeArrowheads="1"/>
          </p:cNvSpPr>
          <p:nvPr/>
        </p:nvSpPr>
        <p:spPr bwMode="auto">
          <a:xfrm>
            <a:off x="5281613" y="2447925"/>
            <a:ext cx="6969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93" name="Rectangle 139"/>
          <p:cNvSpPr>
            <a:spLocks noChangeArrowheads="1"/>
          </p:cNvSpPr>
          <p:nvPr/>
        </p:nvSpPr>
        <p:spPr bwMode="auto">
          <a:xfrm>
            <a:off x="5257800" y="23622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全部或</a:t>
            </a:r>
            <a:endParaRPr lang="zh-TW" altLang="en-US" sz="1600" b="1">
              <a:latin typeface="Times New Roman" pitchFamily="18" charset="0"/>
            </a:endParaRPr>
          </a:p>
        </p:txBody>
      </p:sp>
      <p:sp>
        <p:nvSpPr>
          <p:cNvPr id="16494" name="Rectangle 140"/>
          <p:cNvSpPr>
            <a:spLocks noChangeArrowheads="1"/>
          </p:cNvSpPr>
          <p:nvPr/>
        </p:nvSpPr>
        <p:spPr bwMode="auto">
          <a:xfrm>
            <a:off x="5187950" y="2654300"/>
            <a:ext cx="8953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95" name="Rectangle 141"/>
          <p:cNvSpPr>
            <a:spLocks noChangeArrowheads="1"/>
          </p:cNvSpPr>
          <p:nvPr/>
        </p:nvSpPr>
        <p:spPr bwMode="auto">
          <a:xfrm>
            <a:off x="5181600" y="2590800"/>
            <a:ext cx="812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部份轉嫁</a:t>
            </a:r>
            <a:endParaRPr lang="zh-TW" altLang="en-US" sz="1600" b="1">
              <a:latin typeface="Times New Roman" pitchFamily="18" charset="0"/>
            </a:endParaRPr>
          </a:p>
        </p:txBody>
      </p:sp>
      <p:sp>
        <p:nvSpPr>
          <p:cNvPr id="16496" name="Rectangle 142"/>
          <p:cNvSpPr>
            <a:spLocks noChangeArrowheads="1"/>
          </p:cNvSpPr>
          <p:nvPr/>
        </p:nvSpPr>
        <p:spPr bwMode="auto">
          <a:xfrm>
            <a:off x="3998913" y="2373313"/>
            <a:ext cx="947737" cy="509587"/>
          </a:xfrm>
          <a:prstGeom prst="rect">
            <a:avLst/>
          </a:prstGeom>
          <a:solidFill>
            <a:srgbClr val="FFCC99"/>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497" name="Rectangle 143"/>
          <p:cNvSpPr>
            <a:spLocks noChangeArrowheads="1"/>
          </p:cNvSpPr>
          <p:nvPr/>
        </p:nvSpPr>
        <p:spPr bwMode="auto">
          <a:xfrm>
            <a:off x="4100513" y="2447925"/>
            <a:ext cx="8953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498" name="Rectangle 144"/>
          <p:cNvSpPr>
            <a:spLocks noChangeArrowheads="1"/>
          </p:cNvSpPr>
          <p:nvPr/>
        </p:nvSpPr>
        <p:spPr bwMode="auto">
          <a:xfrm>
            <a:off x="4100513" y="2474913"/>
            <a:ext cx="812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降低衝擊</a:t>
            </a:r>
            <a:endParaRPr lang="zh-TW" altLang="en-US" sz="1600" b="1">
              <a:latin typeface="Times New Roman" pitchFamily="18" charset="0"/>
            </a:endParaRPr>
          </a:p>
        </p:txBody>
      </p:sp>
      <p:sp>
        <p:nvSpPr>
          <p:cNvPr id="16499" name="Rectangle 145"/>
          <p:cNvSpPr>
            <a:spLocks noChangeArrowheads="1"/>
          </p:cNvSpPr>
          <p:nvPr/>
        </p:nvSpPr>
        <p:spPr bwMode="auto">
          <a:xfrm>
            <a:off x="2938463" y="2373313"/>
            <a:ext cx="946150" cy="509587"/>
          </a:xfrm>
          <a:prstGeom prst="rect">
            <a:avLst/>
          </a:prstGeom>
          <a:solidFill>
            <a:srgbClr val="FFCC99"/>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500" name="Rectangle 146"/>
          <p:cNvSpPr>
            <a:spLocks noChangeArrowheads="1"/>
          </p:cNvSpPr>
          <p:nvPr/>
        </p:nvSpPr>
        <p:spPr bwMode="auto">
          <a:xfrm>
            <a:off x="3038475" y="2447925"/>
            <a:ext cx="8953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501" name="Rectangle 147"/>
          <p:cNvSpPr>
            <a:spLocks noChangeArrowheads="1"/>
          </p:cNvSpPr>
          <p:nvPr/>
        </p:nvSpPr>
        <p:spPr bwMode="auto">
          <a:xfrm>
            <a:off x="3048000" y="2362200"/>
            <a:ext cx="812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降低發生</a:t>
            </a:r>
            <a:endParaRPr lang="zh-TW" altLang="en-US" sz="1600" b="1">
              <a:latin typeface="Times New Roman" pitchFamily="18" charset="0"/>
            </a:endParaRPr>
          </a:p>
        </p:txBody>
      </p:sp>
      <p:sp>
        <p:nvSpPr>
          <p:cNvPr id="16502" name="Rectangle 148"/>
          <p:cNvSpPr>
            <a:spLocks noChangeArrowheads="1"/>
          </p:cNvSpPr>
          <p:nvPr/>
        </p:nvSpPr>
        <p:spPr bwMode="auto">
          <a:xfrm>
            <a:off x="3132138" y="2654300"/>
            <a:ext cx="69691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503" name="Rectangle 149"/>
          <p:cNvSpPr>
            <a:spLocks noChangeArrowheads="1"/>
          </p:cNvSpPr>
          <p:nvPr/>
        </p:nvSpPr>
        <p:spPr bwMode="auto">
          <a:xfrm>
            <a:off x="3124200" y="25908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的機率</a:t>
            </a:r>
            <a:endParaRPr lang="zh-TW" altLang="en-US" sz="1600" b="1">
              <a:latin typeface="Times New Roman" pitchFamily="18" charset="0"/>
            </a:endParaRPr>
          </a:p>
        </p:txBody>
      </p:sp>
      <p:sp>
        <p:nvSpPr>
          <p:cNvPr id="16504" name="Rectangle 150"/>
          <p:cNvSpPr>
            <a:spLocks noChangeArrowheads="1"/>
          </p:cNvSpPr>
          <p:nvPr/>
        </p:nvSpPr>
        <p:spPr bwMode="auto">
          <a:xfrm>
            <a:off x="2938463" y="3054350"/>
            <a:ext cx="4200525" cy="306388"/>
          </a:xfrm>
          <a:prstGeom prst="rect">
            <a:avLst/>
          </a:prstGeom>
          <a:solidFill>
            <a:srgbClr val="FFFFFF"/>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505" name="Rectangle 151"/>
          <p:cNvSpPr>
            <a:spLocks noChangeArrowheads="1"/>
          </p:cNvSpPr>
          <p:nvPr/>
        </p:nvSpPr>
        <p:spPr bwMode="auto">
          <a:xfrm>
            <a:off x="4017963" y="3130550"/>
            <a:ext cx="22844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506" name="Rectangle 152"/>
          <p:cNvSpPr>
            <a:spLocks noChangeArrowheads="1"/>
          </p:cNvSpPr>
          <p:nvPr/>
        </p:nvSpPr>
        <p:spPr bwMode="auto">
          <a:xfrm>
            <a:off x="4067175" y="3141663"/>
            <a:ext cx="223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考慮可行性、成本及利益</a:t>
            </a:r>
            <a:endParaRPr lang="zh-TW" altLang="en-US" sz="1600" b="1">
              <a:latin typeface="Times New Roman" pitchFamily="18" charset="0"/>
            </a:endParaRPr>
          </a:p>
        </p:txBody>
      </p:sp>
      <p:sp>
        <p:nvSpPr>
          <p:cNvPr id="16507" name="Rectangle 153"/>
          <p:cNvSpPr>
            <a:spLocks noChangeArrowheads="1"/>
          </p:cNvSpPr>
          <p:nvPr/>
        </p:nvSpPr>
        <p:spPr bwMode="auto">
          <a:xfrm>
            <a:off x="2938463" y="3533775"/>
            <a:ext cx="4200525" cy="303213"/>
          </a:xfrm>
          <a:prstGeom prst="rect">
            <a:avLst/>
          </a:prstGeom>
          <a:solidFill>
            <a:srgbClr val="FFFFFF"/>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508" name="Rectangle 154"/>
          <p:cNvSpPr>
            <a:spLocks noChangeArrowheads="1"/>
          </p:cNvSpPr>
          <p:nvPr/>
        </p:nvSpPr>
        <p:spPr bwMode="auto">
          <a:xfrm>
            <a:off x="4203700" y="3608388"/>
            <a:ext cx="18859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509" name="Rectangle 155"/>
          <p:cNvSpPr>
            <a:spLocks noChangeArrowheads="1"/>
          </p:cNvSpPr>
          <p:nvPr/>
        </p:nvSpPr>
        <p:spPr bwMode="auto">
          <a:xfrm>
            <a:off x="4191000" y="3575050"/>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列出可行的風險對策</a:t>
            </a:r>
            <a:endParaRPr lang="zh-TW" altLang="en-US" sz="1600" b="1">
              <a:latin typeface="Times New Roman" pitchFamily="18" charset="0"/>
            </a:endParaRPr>
          </a:p>
        </p:txBody>
      </p:sp>
      <p:sp>
        <p:nvSpPr>
          <p:cNvPr id="16510" name="Rectangle 156"/>
          <p:cNvSpPr>
            <a:spLocks noChangeArrowheads="1"/>
          </p:cNvSpPr>
          <p:nvPr/>
        </p:nvSpPr>
        <p:spPr bwMode="auto">
          <a:xfrm>
            <a:off x="2938463" y="4010025"/>
            <a:ext cx="4200525" cy="306388"/>
          </a:xfrm>
          <a:prstGeom prst="rect">
            <a:avLst/>
          </a:prstGeom>
          <a:solidFill>
            <a:srgbClr val="FFFFFF"/>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511" name="Rectangle 157"/>
          <p:cNvSpPr>
            <a:spLocks noChangeArrowheads="1"/>
          </p:cNvSpPr>
          <p:nvPr/>
        </p:nvSpPr>
        <p:spPr bwMode="auto">
          <a:xfrm>
            <a:off x="4481513" y="4087813"/>
            <a:ext cx="12922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512" name="Rectangle 158"/>
          <p:cNvSpPr>
            <a:spLocks noChangeArrowheads="1"/>
          </p:cNvSpPr>
          <p:nvPr/>
        </p:nvSpPr>
        <p:spPr bwMode="auto">
          <a:xfrm>
            <a:off x="4572000" y="403225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選擇風險對策</a:t>
            </a:r>
            <a:endParaRPr lang="zh-TW" altLang="en-US" sz="1600" b="1">
              <a:latin typeface="Times New Roman" pitchFamily="18" charset="0"/>
            </a:endParaRPr>
          </a:p>
        </p:txBody>
      </p:sp>
      <p:grpSp>
        <p:nvGrpSpPr>
          <p:cNvPr id="16513" name="Group 159"/>
          <p:cNvGrpSpPr>
            <a:grpSpLocks/>
          </p:cNvGrpSpPr>
          <p:nvPr/>
        </p:nvGrpSpPr>
        <p:grpSpPr bwMode="auto">
          <a:xfrm>
            <a:off x="2057400" y="4870450"/>
            <a:ext cx="5399088" cy="9525"/>
            <a:chOff x="1291" y="3065"/>
            <a:chExt cx="3401" cy="6"/>
          </a:xfrm>
        </p:grpSpPr>
        <p:sp>
          <p:nvSpPr>
            <p:cNvPr id="16609" name="Freeform 160"/>
            <p:cNvSpPr>
              <a:spLocks/>
            </p:cNvSpPr>
            <p:nvPr/>
          </p:nvSpPr>
          <p:spPr bwMode="auto">
            <a:xfrm>
              <a:off x="1291" y="3065"/>
              <a:ext cx="31" cy="6"/>
            </a:xfrm>
            <a:custGeom>
              <a:avLst/>
              <a:gdLst>
                <a:gd name="T0" fmla="*/ 4 w 31"/>
                <a:gd name="T1" fmla="*/ 0 h 6"/>
                <a:gd name="T2" fmla="*/ 3 w 31"/>
                <a:gd name="T3" fmla="*/ 0 h 6"/>
                <a:gd name="T4" fmla="*/ 3 w 31"/>
                <a:gd name="T5" fmla="*/ 0 h 6"/>
                <a:gd name="T6" fmla="*/ 1 w 31"/>
                <a:gd name="T7" fmla="*/ 1 h 6"/>
                <a:gd name="T8" fmla="*/ 0 w 31"/>
                <a:gd name="T9" fmla="*/ 2 h 6"/>
                <a:gd name="T10" fmla="*/ 1 w 31"/>
                <a:gd name="T11" fmla="*/ 3 h 6"/>
                <a:gd name="T12" fmla="*/ 3 w 31"/>
                <a:gd name="T13" fmla="*/ 5 h 6"/>
                <a:gd name="T14" fmla="*/ 3 w 31"/>
                <a:gd name="T15" fmla="*/ 6 h 6"/>
                <a:gd name="T16" fmla="*/ 27 w 31"/>
                <a:gd name="T17" fmla="*/ 6 h 6"/>
                <a:gd name="T18" fmla="*/ 28 w 31"/>
                <a:gd name="T19" fmla="*/ 6 h 6"/>
                <a:gd name="T20" fmla="*/ 29 w 31"/>
                <a:gd name="T21" fmla="*/ 6 h 6"/>
                <a:gd name="T22" fmla="*/ 30 w 31"/>
                <a:gd name="T23" fmla="*/ 5 h 6"/>
                <a:gd name="T24" fmla="*/ 31 w 31"/>
                <a:gd name="T25" fmla="*/ 3 h 6"/>
                <a:gd name="T26" fmla="*/ 31 w 31"/>
                <a:gd name="T27" fmla="*/ 2 h 6"/>
                <a:gd name="T28" fmla="*/ 30 w 31"/>
                <a:gd name="T29" fmla="*/ 1 h 6"/>
                <a:gd name="T30" fmla="*/ 29 w 31"/>
                <a:gd name="T31" fmla="*/ 0 h 6"/>
                <a:gd name="T32" fmla="*/ 28 w 31"/>
                <a:gd name="T33" fmla="*/ 0 h 6"/>
                <a:gd name="T34" fmla="*/ 4 w 31"/>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6"/>
                <a:gd name="T56" fmla="*/ 31 w 31"/>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6">
                  <a:moveTo>
                    <a:pt x="4" y="0"/>
                  </a:moveTo>
                  <a:lnTo>
                    <a:pt x="3" y="0"/>
                  </a:lnTo>
                  <a:lnTo>
                    <a:pt x="1" y="1"/>
                  </a:lnTo>
                  <a:lnTo>
                    <a:pt x="0" y="2"/>
                  </a:lnTo>
                  <a:lnTo>
                    <a:pt x="1" y="3"/>
                  </a:lnTo>
                  <a:lnTo>
                    <a:pt x="3" y="5"/>
                  </a:lnTo>
                  <a:lnTo>
                    <a:pt x="3" y="6"/>
                  </a:lnTo>
                  <a:lnTo>
                    <a:pt x="27" y="6"/>
                  </a:lnTo>
                  <a:lnTo>
                    <a:pt x="28" y="6"/>
                  </a:lnTo>
                  <a:lnTo>
                    <a:pt x="29" y="6"/>
                  </a:lnTo>
                  <a:lnTo>
                    <a:pt x="30" y="5"/>
                  </a:lnTo>
                  <a:lnTo>
                    <a:pt x="31" y="3"/>
                  </a:lnTo>
                  <a:lnTo>
                    <a:pt x="31" y="2"/>
                  </a:lnTo>
                  <a:lnTo>
                    <a:pt x="30" y="1"/>
                  </a:lnTo>
                  <a:lnTo>
                    <a:pt x="29" y="0"/>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10" name="Freeform 161"/>
            <p:cNvSpPr>
              <a:spLocks/>
            </p:cNvSpPr>
            <p:nvPr/>
          </p:nvSpPr>
          <p:spPr bwMode="auto">
            <a:xfrm>
              <a:off x="1336"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11" name="Freeform 162"/>
            <p:cNvSpPr>
              <a:spLocks/>
            </p:cNvSpPr>
            <p:nvPr/>
          </p:nvSpPr>
          <p:spPr bwMode="auto">
            <a:xfrm>
              <a:off x="1379" y="3065"/>
              <a:ext cx="31" cy="6"/>
            </a:xfrm>
            <a:custGeom>
              <a:avLst/>
              <a:gdLst>
                <a:gd name="T0" fmla="*/ 2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1"/>
                  </a:lnTo>
                  <a:lnTo>
                    <a:pt x="0" y="2"/>
                  </a:lnTo>
                  <a:lnTo>
                    <a:pt x="0" y="3"/>
                  </a:lnTo>
                  <a:lnTo>
                    <a:pt x="0" y="5"/>
                  </a:lnTo>
                  <a:lnTo>
                    <a:pt x="1"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12" name="Freeform 163"/>
            <p:cNvSpPr>
              <a:spLocks/>
            </p:cNvSpPr>
            <p:nvPr/>
          </p:nvSpPr>
          <p:spPr bwMode="auto">
            <a:xfrm>
              <a:off x="1422" y="3065"/>
              <a:ext cx="31" cy="6"/>
            </a:xfrm>
            <a:custGeom>
              <a:avLst/>
              <a:gdLst>
                <a:gd name="T0" fmla="*/ 2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1"/>
                  </a:lnTo>
                  <a:lnTo>
                    <a:pt x="0" y="2"/>
                  </a:lnTo>
                  <a:lnTo>
                    <a:pt x="0" y="3"/>
                  </a:lnTo>
                  <a:lnTo>
                    <a:pt x="0" y="5"/>
                  </a:lnTo>
                  <a:lnTo>
                    <a:pt x="1" y="6"/>
                  </a:lnTo>
                  <a:lnTo>
                    <a:pt x="26" y="6"/>
                  </a:lnTo>
                  <a:lnTo>
                    <a:pt x="28" y="6"/>
                  </a:lnTo>
                  <a:lnTo>
                    <a:pt x="29" y="6"/>
                  </a:lnTo>
                  <a:lnTo>
                    <a:pt x="30" y="5"/>
                  </a:lnTo>
                  <a:lnTo>
                    <a:pt x="31" y="3"/>
                  </a:lnTo>
                  <a:lnTo>
                    <a:pt x="31" y="2"/>
                  </a:lnTo>
                  <a:lnTo>
                    <a:pt x="30" y="1"/>
                  </a:lnTo>
                  <a:lnTo>
                    <a:pt x="29" y="0"/>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13" name="Freeform 164"/>
            <p:cNvSpPr>
              <a:spLocks/>
            </p:cNvSpPr>
            <p:nvPr/>
          </p:nvSpPr>
          <p:spPr bwMode="auto">
            <a:xfrm>
              <a:off x="1466" y="3065"/>
              <a:ext cx="32" cy="6"/>
            </a:xfrm>
            <a:custGeom>
              <a:avLst/>
              <a:gdLst>
                <a:gd name="T0" fmla="*/ 3 w 32"/>
                <a:gd name="T1" fmla="*/ 0 h 6"/>
                <a:gd name="T2" fmla="*/ 2 w 32"/>
                <a:gd name="T3" fmla="*/ 0 h 6"/>
                <a:gd name="T4" fmla="*/ 2 w 32"/>
                <a:gd name="T5" fmla="*/ 0 h 6"/>
                <a:gd name="T6" fmla="*/ 0 w 32"/>
                <a:gd name="T7" fmla="*/ 1 h 6"/>
                <a:gd name="T8" fmla="*/ 0 w 32"/>
                <a:gd name="T9" fmla="*/ 2 h 6"/>
                <a:gd name="T10" fmla="*/ 0 w 32"/>
                <a:gd name="T11" fmla="*/ 3 h 6"/>
                <a:gd name="T12" fmla="*/ 0 w 32"/>
                <a:gd name="T13" fmla="*/ 5 h 6"/>
                <a:gd name="T14" fmla="*/ 2 w 32"/>
                <a:gd name="T15" fmla="*/ 6 h 6"/>
                <a:gd name="T16" fmla="*/ 2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2" y="0"/>
                  </a:lnTo>
                  <a:lnTo>
                    <a:pt x="0" y="1"/>
                  </a:lnTo>
                  <a:lnTo>
                    <a:pt x="0" y="2"/>
                  </a:lnTo>
                  <a:lnTo>
                    <a:pt x="0" y="3"/>
                  </a:lnTo>
                  <a:lnTo>
                    <a:pt x="0" y="5"/>
                  </a:lnTo>
                  <a:lnTo>
                    <a:pt x="2"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14" name="Freeform 165"/>
            <p:cNvSpPr>
              <a:spLocks/>
            </p:cNvSpPr>
            <p:nvPr/>
          </p:nvSpPr>
          <p:spPr bwMode="auto">
            <a:xfrm>
              <a:off x="1510"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15" name="Freeform 166"/>
            <p:cNvSpPr>
              <a:spLocks/>
            </p:cNvSpPr>
            <p:nvPr/>
          </p:nvSpPr>
          <p:spPr bwMode="auto">
            <a:xfrm>
              <a:off x="1554" y="3065"/>
              <a:ext cx="31" cy="6"/>
            </a:xfrm>
            <a:custGeom>
              <a:avLst/>
              <a:gdLst>
                <a:gd name="T0" fmla="*/ 3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1" y="0"/>
                  </a:lnTo>
                  <a:lnTo>
                    <a:pt x="0" y="0"/>
                  </a:lnTo>
                  <a:lnTo>
                    <a:pt x="0" y="1"/>
                  </a:lnTo>
                  <a:lnTo>
                    <a:pt x="0" y="2"/>
                  </a:lnTo>
                  <a:lnTo>
                    <a:pt x="0" y="3"/>
                  </a:lnTo>
                  <a:lnTo>
                    <a:pt x="0" y="5"/>
                  </a:lnTo>
                  <a:lnTo>
                    <a:pt x="0" y="6"/>
                  </a:lnTo>
                  <a:lnTo>
                    <a:pt x="1"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16" name="Freeform 167"/>
            <p:cNvSpPr>
              <a:spLocks/>
            </p:cNvSpPr>
            <p:nvPr/>
          </p:nvSpPr>
          <p:spPr bwMode="auto">
            <a:xfrm>
              <a:off x="1597" y="3065"/>
              <a:ext cx="32" cy="6"/>
            </a:xfrm>
            <a:custGeom>
              <a:avLst/>
              <a:gdLst>
                <a:gd name="T0" fmla="*/ 3 w 32"/>
                <a:gd name="T1" fmla="*/ 0 h 6"/>
                <a:gd name="T2" fmla="*/ 2 w 32"/>
                <a:gd name="T3" fmla="*/ 0 h 6"/>
                <a:gd name="T4" fmla="*/ 0 w 32"/>
                <a:gd name="T5" fmla="*/ 0 h 6"/>
                <a:gd name="T6" fmla="*/ 0 w 32"/>
                <a:gd name="T7" fmla="*/ 1 h 6"/>
                <a:gd name="T8" fmla="*/ 0 w 32"/>
                <a:gd name="T9" fmla="*/ 2 h 6"/>
                <a:gd name="T10" fmla="*/ 0 w 32"/>
                <a:gd name="T11" fmla="*/ 3 h 6"/>
                <a:gd name="T12" fmla="*/ 0 w 32"/>
                <a:gd name="T13" fmla="*/ 5 h 6"/>
                <a:gd name="T14" fmla="*/ 0 w 32"/>
                <a:gd name="T15" fmla="*/ 6 h 6"/>
                <a:gd name="T16" fmla="*/ 2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2" y="0"/>
                  </a:lnTo>
                  <a:lnTo>
                    <a:pt x="0" y="0"/>
                  </a:lnTo>
                  <a:lnTo>
                    <a:pt x="0" y="1"/>
                  </a:lnTo>
                  <a:lnTo>
                    <a:pt x="0" y="2"/>
                  </a:lnTo>
                  <a:lnTo>
                    <a:pt x="0" y="3"/>
                  </a:lnTo>
                  <a:lnTo>
                    <a:pt x="0" y="5"/>
                  </a:lnTo>
                  <a:lnTo>
                    <a:pt x="0" y="6"/>
                  </a:lnTo>
                  <a:lnTo>
                    <a:pt x="2"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17" name="Freeform 168"/>
            <p:cNvSpPr>
              <a:spLocks/>
            </p:cNvSpPr>
            <p:nvPr/>
          </p:nvSpPr>
          <p:spPr bwMode="auto">
            <a:xfrm>
              <a:off x="1642" y="3065"/>
              <a:ext cx="31" cy="6"/>
            </a:xfrm>
            <a:custGeom>
              <a:avLst/>
              <a:gdLst>
                <a:gd name="T0" fmla="*/ 3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7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2" y="0"/>
                  </a:lnTo>
                  <a:lnTo>
                    <a:pt x="1" y="0"/>
                  </a:lnTo>
                  <a:lnTo>
                    <a:pt x="0" y="1"/>
                  </a:lnTo>
                  <a:lnTo>
                    <a:pt x="0" y="2"/>
                  </a:lnTo>
                  <a:lnTo>
                    <a:pt x="0" y="3"/>
                  </a:lnTo>
                  <a:lnTo>
                    <a:pt x="0" y="5"/>
                  </a:lnTo>
                  <a:lnTo>
                    <a:pt x="1" y="6"/>
                  </a:lnTo>
                  <a:lnTo>
                    <a:pt x="2" y="6"/>
                  </a:lnTo>
                  <a:lnTo>
                    <a:pt x="27" y="6"/>
                  </a:lnTo>
                  <a:lnTo>
                    <a:pt x="29" y="6"/>
                  </a:lnTo>
                  <a:lnTo>
                    <a:pt x="30" y="5"/>
                  </a:lnTo>
                  <a:lnTo>
                    <a:pt x="31" y="3"/>
                  </a:lnTo>
                  <a:lnTo>
                    <a:pt x="31" y="2"/>
                  </a:lnTo>
                  <a:lnTo>
                    <a:pt x="30" y="1"/>
                  </a:lnTo>
                  <a:lnTo>
                    <a:pt x="29" y="0"/>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18" name="Freeform 169"/>
            <p:cNvSpPr>
              <a:spLocks/>
            </p:cNvSpPr>
            <p:nvPr/>
          </p:nvSpPr>
          <p:spPr bwMode="auto">
            <a:xfrm>
              <a:off x="1685" y="3065"/>
              <a:ext cx="31" cy="6"/>
            </a:xfrm>
            <a:custGeom>
              <a:avLst/>
              <a:gdLst>
                <a:gd name="T0" fmla="*/ 4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4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4" y="0"/>
                  </a:moveTo>
                  <a:lnTo>
                    <a:pt x="2" y="0"/>
                  </a:lnTo>
                  <a:lnTo>
                    <a:pt x="1" y="0"/>
                  </a:lnTo>
                  <a:lnTo>
                    <a:pt x="0" y="1"/>
                  </a:lnTo>
                  <a:lnTo>
                    <a:pt x="0" y="2"/>
                  </a:lnTo>
                  <a:lnTo>
                    <a:pt x="0" y="3"/>
                  </a:lnTo>
                  <a:lnTo>
                    <a:pt x="0" y="5"/>
                  </a:lnTo>
                  <a:lnTo>
                    <a:pt x="1" y="6"/>
                  </a:lnTo>
                  <a:lnTo>
                    <a:pt x="2" y="6"/>
                  </a:lnTo>
                  <a:lnTo>
                    <a:pt x="26" y="6"/>
                  </a:lnTo>
                  <a:lnTo>
                    <a:pt x="28" y="6"/>
                  </a:lnTo>
                  <a:lnTo>
                    <a:pt x="29" y="6"/>
                  </a:lnTo>
                  <a:lnTo>
                    <a:pt x="30" y="5"/>
                  </a:lnTo>
                  <a:lnTo>
                    <a:pt x="31" y="3"/>
                  </a:lnTo>
                  <a:lnTo>
                    <a:pt x="31" y="2"/>
                  </a:lnTo>
                  <a:lnTo>
                    <a:pt x="30" y="1"/>
                  </a:lnTo>
                  <a:lnTo>
                    <a:pt x="29" y="0"/>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19" name="Freeform 170"/>
            <p:cNvSpPr>
              <a:spLocks/>
            </p:cNvSpPr>
            <p:nvPr/>
          </p:nvSpPr>
          <p:spPr bwMode="auto">
            <a:xfrm>
              <a:off x="1729" y="3065"/>
              <a:ext cx="32" cy="6"/>
            </a:xfrm>
            <a:custGeom>
              <a:avLst/>
              <a:gdLst>
                <a:gd name="T0" fmla="*/ 3 w 32"/>
                <a:gd name="T1" fmla="*/ 0 h 6"/>
                <a:gd name="T2" fmla="*/ 3 w 32"/>
                <a:gd name="T3" fmla="*/ 0 h 6"/>
                <a:gd name="T4" fmla="*/ 2 w 32"/>
                <a:gd name="T5" fmla="*/ 0 h 6"/>
                <a:gd name="T6" fmla="*/ 0 w 32"/>
                <a:gd name="T7" fmla="*/ 1 h 6"/>
                <a:gd name="T8" fmla="*/ 0 w 32"/>
                <a:gd name="T9" fmla="*/ 2 h 6"/>
                <a:gd name="T10" fmla="*/ 0 w 32"/>
                <a:gd name="T11" fmla="*/ 3 h 6"/>
                <a:gd name="T12" fmla="*/ 0 w 32"/>
                <a:gd name="T13" fmla="*/ 5 h 6"/>
                <a:gd name="T14" fmla="*/ 2 w 32"/>
                <a:gd name="T15" fmla="*/ 6 h 6"/>
                <a:gd name="T16" fmla="*/ 3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3" y="0"/>
                  </a:lnTo>
                  <a:lnTo>
                    <a:pt x="2" y="0"/>
                  </a:lnTo>
                  <a:lnTo>
                    <a:pt x="0" y="1"/>
                  </a:lnTo>
                  <a:lnTo>
                    <a:pt x="0" y="2"/>
                  </a:lnTo>
                  <a:lnTo>
                    <a:pt x="0" y="3"/>
                  </a:lnTo>
                  <a:lnTo>
                    <a:pt x="0" y="5"/>
                  </a:lnTo>
                  <a:lnTo>
                    <a:pt x="2" y="6"/>
                  </a:lnTo>
                  <a:lnTo>
                    <a:pt x="3"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20" name="Freeform 171"/>
            <p:cNvSpPr>
              <a:spLocks/>
            </p:cNvSpPr>
            <p:nvPr/>
          </p:nvSpPr>
          <p:spPr bwMode="auto">
            <a:xfrm>
              <a:off x="1773"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21" name="Freeform 172"/>
            <p:cNvSpPr>
              <a:spLocks/>
            </p:cNvSpPr>
            <p:nvPr/>
          </p:nvSpPr>
          <p:spPr bwMode="auto">
            <a:xfrm>
              <a:off x="1817"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8" y="6"/>
                  </a:lnTo>
                  <a:lnTo>
                    <a:pt x="29" y="6"/>
                  </a:lnTo>
                  <a:lnTo>
                    <a:pt x="30" y="5"/>
                  </a:lnTo>
                  <a:lnTo>
                    <a:pt x="31" y="3"/>
                  </a:lnTo>
                  <a:lnTo>
                    <a:pt x="31" y="2"/>
                  </a:lnTo>
                  <a:lnTo>
                    <a:pt x="30" y="1"/>
                  </a:lnTo>
                  <a:lnTo>
                    <a:pt x="29" y="0"/>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22" name="Freeform 173"/>
            <p:cNvSpPr>
              <a:spLocks/>
            </p:cNvSpPr>
            <p:nvPr/>
          </p:nvSpPr>
          <p:spPr bwMode="auto">
            <a:xfrm>
              <a:off x="1860" y="3065"/>
              <a:ext cx="31" cy="6"/>
            </a:xfrm>
            <a:custGeom>
              <a:avLst/>
              <a:gdLst>
                <a:gd name="T0" fmla="*/ 3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1" y="0"/>
                  </a:lnTo>
                  <a:lnTo>
                    <a:pt x="0" y="1"/>
                  </a:lnTo>
                  <a:lnTo>
                    <a:pt x="0" y="2"/>
                  </a:lnTo>
                  <a:lnTo>
                    <a:pt x="0" y="3"/>
                  </a:lnTo>
                  <a:lnTo>
                    <a:pt x="0" y="5"/>
                  </a:lnTo>
                  <a:lnTo>
                    <a:pt x="1"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23" name="Freeform 174"/>
            <p:cNvSpPr>
              <a:spLocks/>
            </p:cNvSpPr>
            <p:nvPr/>
          </p:nvSpPr>
          <p:spPr bwMode="auto">
            <a:xfrm>
              <a:off x="1903" y="3065"/>
              <a:ext cx="32" cy="6"/>
            </a:xfrm>
            <a:custGeom>
              <a:avLst/>
              <a:gdLst>
                <a:gd name="T0" fmla="*/ 3 w 32"/>
                <a:gd name="T1" fmla="*/ 0 h 6"/>
                <a:gd name="T2" fmla="*/ 2 w 32"/>
                <a:gd name="T3" fmla="*/ 0 h 6"/>
                <a:gd name="T4" fmla="*/ 2 w 32"/>
                <a:gd name="T5" fmla="*/ 0 h 6"/>
                <a:gd name="T6" fmla="*/ 0 w 32"/>
                <a:gd name="T7" fmla="*/ 1 h 6"/>
                <a:gd name="T8" fmla="*/ 0 w 32"/>
                <a:gd name="T9" fmla="*/ 2 h 6"/>
                <a:gd name="T10" fmla="*/ 0 w 32"/>
                <a:gd name="T11" fmla="*/ 3 h 6"/>
                <a:gd name="T12" fmla="*/ 0 w 32"/>
                <a:gd name="T13" fmla="*/ 5 h 6"/>
                <a:gd name="T14" fmla="*/ 2 w 32"/>
                <a:gd name="T15" fmla="*/ 6 h 6"/>
                <a:gd name="T16" fmla="*/ 2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2" y="0"/>
                  </a:lnTo>
                  <a:lnTo>
                    <a:pt x="0" y="1"/>
                  </a:lnTo>
                  <a:lnTo>
                    <a:pt x="0" y="2"/>
                  </a:lnTo>
                  <a:lnTo>
                    <a:pt x="0" y="3"/>
                  </a:lnTo>
                  <a:lnTo>
                    <a:pt x="0" y="5"/>
                  </a:lnTo>
                  <a:lnTo>
                    <a:pt x="2"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24" name="Freeform 175"/>
            <p:cNvSpPr>
              <a:spLocks/>
            </p:cNvSpPr>
            <p:nvPr/>
          </p:nvSpPr>
          <p:spPr bwMode="auto">
            <a:xfrm>
              <a:off x="1948"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25" name="Freeform 176"/>
            <p:cNvSpPr>
              <a:spLocks/>
            </p:cNvSpPr>
            <p:nvPr/>
          </p:nvSpPr>
          <p:spPr bwMode="auto">
            <a:xfrm>
              <a:off x="1991"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8" y="6"/>
                  </a:lnTo>
                  <a:lnTo>
                    <a:pt x="29" y="6"/>
                  </a:lnTo>
                  <a:lnTo>
                    <a:pt x="30" y="5"/>
                  </a:lnTo>
                  <a:lnTo>
                    <a:pt x="31" y="3"/>
                  </a:lnTo>
                  <a:lnTo>
                    <a:pt x="31" y="2"/>
                  </a:lnTo>
                  <a:lnTo>
                    <a:pt x="30" y="1"/>
                  </a:lnTo>
                  <a:lnTo>
                    <a:pt x="29" y="0"/>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26" name="Freeform 177"/>
            <p:cNvSpPr>
              <a:spLocks/>
            </p:cNvSpPr>
            <p:nvPr/>
          </p:nvSpPr>
          <p:spPr bwMode="auto">
            <a:xfrm>
              <a:off x="2035" y="3065"/>
              <a:ext cx="32" cy="6"/>
            </a:xfrm>
            <a:custGeom>
              <a:avLst/>
              <a:gdLst>
                <a:gd name="T0" fmla="*/ 3 w 32"/>
                <a:gd name="T1" fmla="*/ 0 h 6"/>
                <a:gd name="T2" fmla="*/ 2 w 32"/>
                <a:gd name="T3" fmla="*/ 0 h 6"/>
                <a:gd name="T4" fmla="*/ 0 w 32"/>
                <a:gd name="T5" fmla="*/ 0 h 6"/>
                <a:gd name="T6" fmla="*/ 0 w 32"/>
                <a:gd name="T7" fmla="*/ 1 h 6"/>
                <a:gd name="T8" fmla="*/ 0 w 32"/>
                <a:gd name="T9" fmla="*/ 2 h 6"/>
                <a:gd name="T10" fmla="*/ 0 w 32"/>
                <a:gd name="T11" fmla="*/ 3 h 6"/>
                <a:gd name="T12" fmla="*/ 0 w 32"/>
                <a:gd name="T13" fmla="*/ 5 h 6"/>
                <a:gd name="T14" fmla="*/ 0 w 32"/>
                <a:gd name="T15" fmla="*/ 6 h 6"/>
                <a:gd name="T16" fmla="*/ 2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2" y="0"/>
                  </a:lnTo>
                  <a:lnTo>
                    <a:pt x="0" y="0"/>
                  </a:lnTo>
                  <a:lnTo>
                    <a:pt x="0" y="1"/>
                  </a:lnTo>
                  <a:lnTo>
                    <a:pt x="0" y="2"/>
                  </a:lnTo>
                  <a:lnTo>
                    <a:pt x="0" y="3"/>
                  </a:lnTo>
                  <a:lnTo>
                    <a:pt x="0" y="5"/>
                  </a:lnTo>
                  <a:lnTo>
                    <a:pt x="0" y="6"/>
                  </a:lnTo>
                  <a:lnTo>
                    <a:pt x="2"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27" name="Freeform 178"/>
            <p:cNvSpPr>
              <a:spLocks/>
            </p:cNvSpPr>
            <p:nvPr/>
          </p:nvSpPr>
          <p:spPr bwMode="auto">
            <a:xfrm>
              <a:off x="2079" y="3065"/>
              <a:ext cx="31" cy="6"/>
            </a:xfrm>
            <a:custGeom>
              <a:avLst/>
              <a:gdLst>
                <a:gd name="T0" fmla="*/ 3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7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2" y="0"/>
                  </a:lnTo>
                  <a:lnTo>
                    <a:pt x="1" y="0"/>
                  </a:lnTo>
                  <a:lnTo>
                    <a:pt x="0" y="1"/>
                  </a:lnTo>
                  <a:lnTo>
                    <a:pt x="0" y="2"/>
                  </a:lnTo>
                  <a:lnTo>
                    <a:pt x="0" y="3"/>
                  </a:lnTo>
                  <a:lnTo>
                    <a:pt x="0" y="5"/>
                  </a:lnTo>
                  <a:lnTo>
                    <a:pt x="1" y="6"/>
                  </a:lnTo>
                  <a:lnTo>
                    <a:pt x="2" y="6"/>
                  </a:lnTo>
                  <a:lnTo>
                    <a:pt x="27" y="6"/>
                  </a:lnTo>
                  <a:lnTo>
                    <a:pt x="28" y="6"/>
                  </a:lnTo>
                  <a:lnTo>
                    <a:pt x="30" y="5"/>
                  </a:lnTo>
                  <a:lnTo>
                    <a:pt x="31" y="3"/>
                  </a:lnTo>
                  <a:lnTo>
                    <a:pt x="31" y="2"/>
                  </a:lnTo>
                  <a:lnTo>
                    <a:pt x="30" y="1"/>
                  </a:lnTo>
                  <a:lnTo>
                    <a:pt x="28" y="0"/>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28" name="Freeform 179"/>
            <p:cNvSpPr>
              <a:spLocks/>
            </p:cNvSpPr>
            <p:nvPr/>
          </p:nvSpPr>
          <p:spPr bwMode="auto">
            <a:xfrm>
              <a:off x="2123" y="3065"/>
              <a:ext cx="31" cy="6"/>
            </a:xfrm>
            <a:custGeom>
              <a:avLst/>
              <a:gdLst>
                <a:gd name="T0" fmla="*/ 4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8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4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4" y="0"/>
                  </a:moveTo>
                  <a:lnTo>
                    <a:pt x="2" y="0"/>
                  </a:lnTo>
                  <a:lnTo>
                    <a:pt x="1" y="0"/>
                  </a:lnTo>
                  <a:lnTo>
                    <a:pt x="0" y="1"/>
                  </a:lnTo>
                  <a:lnTo>
                    <a:pt x="0" y="2"/>
                  </a:lnTo>
                  <a:lnTo>
                    <a:pt x="0" y="3"/>
                  </a:lnTo>
                  <a:lnTo>
                    <a:pt x="0" y="5"/>
                  </a:lnTo>
                  <a:lnTo>
                    <a:pt x="1" y="6"/>
                  </a:lnTo>
                  <a:lnTo>
                    <a:pt x="2" y="6"/>
                  </a:lnTo>
                  <a:lnTo>
                    <a:pt x="28" y="6"/>
                  </a:lnTo>
                  <a:lnTo>
                    <a:pt x="29" y="6"/>
                  </a:lnTo>
                  <a:lnTo>
                    <a:pt x="30" y="5"/>
                  </a:lnTo>
                  <a:lnTo>
                    <a:pt x="31" y="3"/>
                  </a:lnTo>
                  <a:lnTo>
                    <a:pt x="31" y="2"/>
                  </a:lnTo>
                  <a:lnTo>
                    <a:pt x="30" y="1"/>
                  </a:lnTo>
                  <a:lnTo>
                    <a:pt x="29" y="0"/>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29" name="Freeform 180"/>
            <p:cNvSpPr>
              <a:spLocks/>
            </p:cNvSpPr>
            <p:nvPr/>
          </p:nvSpPr>
          <p:spPr bwMode="auto">
            <a:xfrm>
              <a:off x="2166" y="3065"/>
              <a:ext cx="31" cy="6"/>
            </a:xfrm>
            <a:custGeom>
              <a:avLst/>
              <a:gdLst>
                <a:gd name="T0" fmla="*/ 4 w 31"/>
                <a:gd name="T1" fmla="*/ 0 h 6"/>
                <a:gd name="T2" fmla="*/ 3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3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4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4" y="0"/>
                  </a:moveTo>
                  <a:lnTo>
                    <a:pt x="3" y="0"/>
                  </a:lnTo>
                  <a:lnTo>
                    <a:pt x="1" y="0"/>
                  </a:lnTo>
                  <a:lnTo>
                    <a:pt x="0" y="1"/>
                  </a:lnTo>
                  <a:lnTo>
                    <a:pt x="0" y="2"/>
                  </a:lnTo>
                  <a:lnTo>
                    <a:pt x="0" y="3"/>
                  </a:lnTo>
                  <a:lnTo>
                    <a:pt x="0" y="5"/>
                  </a:lnTo>
                  <a:lnTo>
                    <a:pt x="1" y="6"/>
                  </a:lnTo>
                  <a:lnTo>
                    <a:pt x="3" y="6"/>
                  </a:lnTo>
                  <a:lnTo>
                    <a:pt x="27" y="6"/>
                  </a:lnTo>
                  <a:lnTo>
                    <a:pt x="28" y="6"/>
                  </a:lnTo>
                  <a:lnTo>
                    <a:pt x="29" y="6"/>
                  </a:lnTo>
                  <a:lnTo>
                    <a:pt x="30" y="5"/>
                  </a:lnTo>
                  <a:lnTo>
                    <a:pt x="31" y="3"/>
                  </a:lnTo>
                  <a:lnTo>
                    <a:pt x="31" y="2"/>
                  </a:lnTo>
                  <a:lnTo>
                    <a:pt x="30" y="1"/>
                  </a:lnTo>
                  <a:lnTo>
                    <a:pt x="29" y="0"/>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30" name="Freeform 181"/>
            <p:cNvSpPr>
              <a:spLocks/>
            </p:cNvSpPr>
            <p:nvPr/>
          </p:nvSpPr>
          <p:spPr bwMode="auto">
            <a:xfrm>
              <a:off x="2211"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31" name="Freeform 182"/>
            <p:cNvSpPr>
              <a:spLocks/>
            </p:cNvSpPr>
            <p:nvPr/>
          </p:nvSpPr>
          <p:spPr bwMode="auto">
            <a:xfrm>
              <a:off x="2254"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32" name="Freeform 183"/>
            <p:cNvSpPr>
              <a:spLocks/>
            </p:cNvSpPr>
            <p:nvPr/>
          </p:nvSpPr>
          <p:spPr bwMode="auto">
            <a:xfrm>
              <a:off x="2298" y="3065"/>
              <a:ext cx="31" cy="6"/>
            </a:xfrm>
            <a:custGeom>
              <a:avLst/>
              <a:gdLst>
                <a:gd name="T0" fmla="*/ 3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1" y="0"/>
                  </a:lnTo>
                  <a:lnTo>
                    <a:pt x="0" y="1"/>
                  </a:lnTo>
                  <a:lnTo>
                    <a:pt x="0" y="2"/>
                  </a:lnTo>
                  <a:lnTo>
                    <a:pt x="0" y="3"/>
                  </a:lnTo>
                  <a:lnTo>
                    <a:pt x="0" y="5"/>
                  </a:lnTo>
                  <a:lnTo>
                    <a:pt x="1"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33" name="Freeform 184"/>
            <p:cNvSpPr>
              <a:spLocks/>
            </p:cNvSpPr>
            <p:nvPr/>
          </p:nvSpPr>
          <p:spPr bwMode="auto">
            <a:xfrm>
              <a:off x="2341" y="3065"/>
              <a:ext cx="32" cy="6"/>
            </a:xfrm>
            <a:custGeom>
              <a:avLst/>
              <a:gdLst>
                <a:gd name="T0" fmla="*/ 3 w 32"/>
                <a:gd name="T1" fmla="*/ 0 h 6"/>
                <a:gd name="T2" fmla="*/ 2 w 32"/>
                <a:gd name="T3" fmla="*/ 0 h 6"/>
                <a:gd name="T4" fmla="*/ 2 w 32"/>
                <a:gd name="T5" fmla="*/ 0 h 6"/>
                <a:gd name="T6" fmla="*/ 0 w 32"/>
                <a:gd name="T7" fmla="*/ 1 h 6"/>
                <a:gd name="T8" fmla="*/ 0 w 32"/>
                <a:gd name="T9" fmla="*/ 2 h 6"/>
                <a:gd name="T10" fmla="*/ 0 w 32"/>
                <a:gd name="T11" fmla="*/ 3 h 6"/>
                <a:gd name="T12" fmla="*/ 0 w 32"/>
                <a:gd name="T13" fmla="*/ 5 h 6"/>
                <a:gd name="T14" fmla="*/ 2 w 32"/>
                <a:gd name="T15" fmla="*/ 6 h 6"/>
                <a:gd name="T16" fmla="*/ 2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2" y="0"/>
                  </a:lnTo>
                  <a:lnTo>
                    <a:pt x="0" y="1"/>
                  </a:lnTo>
                  <a:lnTo>
                    <a:pt x="0" y="2"/>
                  </a:lnTo>
                  <a:lnTo>
                    <a:pt x="0" y="3"/>
                  </a:lnTo>
                  <a:lnTo>
                    <a:pt x="0" y="5"/>
                  </a:lnTo>
                  <a:lnTo>
                    <a:pt x="2"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34" name="Freeform 185"/>
            <p:cNvSpPr>
              <a:spLocks/>
            </p:cNvSpPr>
            <p:nvPr/>
          </p:nvSpPr>
          <p:spPr bwMode="auto">
            <a:xfrm>
              <a:off x="2385" y="3065"/>
              <a:ext cx="31" cy="6"/>
            </a:xfrm>
            <a:custGeom>
              <a:avLst/>
              <a:gdLst>
                <a:gd name="T0" fmla="*/ 2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1"/>
                  </a:lnTo>
                  <a:lnTo>
                    <a:pt x="0" y="2"/>
                  </a:lnTo>
                  <a:lnTo>
                    <a:pt x="0" y="3"/>
                  </a:lnTo>
                  <a:lnTo>
                    <a:pt x="0" y="5"/>
                  </a:lnTo>
                  <a:lnTo>
                    <a:pt x="1"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35" name="Freeform 186"/>
            <p:cNvSpPr>
              <a:spLocks/>
            </p:cNvSpPr>
            <p:nvPr/>
          </p:nvSpPr>
          <p:spPr bwMode="auto">
            <a:xfrm>
              <a:off x="2429"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8" y="6"/>
                  </a:lnTo>
                  <a:lnTo>
                    <a:pt x="29" y="6"/>
                  </a:lnTo>
                  <a:lnTo>
                    <a:pt x="30" y="5"/>
                  </a:lnTo>
                  <a:lnTo>
                    <a:pt x="31" y="3"/>
                  </a:lnTo>
                  <a:lnTo>
                    <a:pt x="31" y="2"/>
                  </a:lnTo>
                  <a:lnTo>
                    <a:pt x="30" y="1"/>
                  </a:lnTo>
                  <a:lnTo>
                    <a:pt x="29" y="0"/>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36" name="Freeform 187"/>
            <p:cNvSpPr>
              <a:spLocks/>
            </p:cNvSpPr>
            <p:nvPr/>
          </p:nvSpPr>
          <p:spPr bwMode="auto">
            <a:xfrm>
              <a:off x="2472" y="3065"/>
              <a:ext cx="32" cy="6"/>
            </a:xfrm>
            <a:custGeom>
              <a:avLst/>
              <a:gdLst>
                <a:gd name="T0" fmla="*/ 3 w 32"/>
                <a:gd name="T1" fmla="*/ 0 h 6"/>
                <a:gd name="T2" fmla="*/ 1 w 32"/>
                <a:gd name="T3" fmla="*/ 0 h 6"/>
                <a:gd name="T4" fmla="*/ 0 w 32"/>
                <a:gd name="T5" fmla="*/ 0 h 6"/>
                <a:gd name="T6" fmla="*/ 0 w 32"/>
                <a:gd name="T7" fmla="*/ 1 h 6"/>
                <a:gd name="T8" fmla="*/ 0 w 32"/>
                <a:gd name="T9" fmla="*/ 2 h 6"/>
                <a:gd name="T10" fmla="*/ 0 w 32"/>
                <a:gd name="T11" fmla="*/ 3 h 6"/>
                <a:gd name="T12" fmla="*/ 0 w 32"/>
                <a:gd name="T13" fmla="*/ 5 h 6"/>
                <a:gd name="T14" fmla="*/ 0 w 32"/>
                <a:gd name="T15" fmla="*/ 6 h 6"/>
                <a:gd name="T16" fmla="*/ 1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1" y="0"/>
                  </a:lnTo>
                  <a:lnTo>
                    <a:pt x="0" y="0"/>
                  </a:lnTo>
                  <a:lnTo>
                    <a:pt x="0" y="1"/>
                  </a:lnTo>
                  <a:lnTo>
                    <a:pt x="0" y="2"/>
                  </a:lnTo>
                  <a:lnTo>
                    <a:pt x="0" y="3"/>
                  </a:lnTo>
                  <a:lnTo>
                    <a:pt x="0" y="5"/>
                  </a:lnTo>
                  <a:lnTo>
                    <a:pt x="0" y="6"/>
                  </a:lnTo>
                  <a:lnTo>
                    <a:pt x="1"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37" name="Freeform 188"/>
            <p:cNvSpPr>
              <a:spLocks/>
            </p:cNvSpPr>
            <p:nvPr/>
          </p:nvSpPr>
          <p:spPr bwMode="auto">
            <a:xfrm>
              <a:off x="2517"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38" name="Freeform 189"/>
            <p:cNvSpPr>
              <a:spLocks/>
            </p:cNvSpPr>
            <p:nvPr/>
          </p:nvSpPr>
          <p:spPr bwMode="auto">
            <a:xfrm>
              <a:off x="2560" y="3065"/>
              <a:ext cx="31" cy="6"/>
            </a:xfrm>
            <a:custGeom>
              <a:avLst/>
              <a:gdLst>
                <a:gd name="T0" fmla="*/ 4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8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4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4" y="0"/>
                  </a:moveTo>
                  <a:lnTo>
                    <a:pt x="2" y="0"/>
                  </a:lnTo>
                  <a:lnTo>
                    <a:pt x="1" y="0"/>
                  </a:lnTo>
                  <a:lnTo>
                    <a:pt x="0" y="1"/>
                  </a:lnTo>
                  <a:lnTo>
                    <a:pt x="0" y="2"/>
                  </a:lnTo>
                  <a:lnTo>
                    <a:pt x="0" y="3"/>
                  </a:lnTo>
                  <a:lnTo>
                    <a:pt x="0" y="5"/>
                  </a:lnTo>
                  <a:lnTo>
                    <a:pt x="1" y="6"/>
                  </a:lnTo>
                  <a:lnTo>
                    <a:pt x="2" y="6"/>
                  </a:lnTo>
                  <a:lnTo>
                    <a:pt x="28" y="6"/>
                  </a:lnTo>
                  <a:lnTo>
                    <a:pt x="29" y="6"/>
                  </a:lnTo>
                  <a:lnTo>
                    <a:pt x="30" y="5"/>
                  </a:lnTo>
                  <a:lnTo>
                    <a:pt x="31" y="3"/>
                  </a:lnTo>
                  <a:lnTo>
                    <a:pt x="31" y="2"/>
                  </a:lnTo>
                  <a:lnTo>
                    <a:pt x="30" y="1"/>
                  </a:lnTo>
                  <a:lnTo>
                    <a:pt x="29" y="0"/>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39" name="Freeform 190"/>
            <p:cNvSpPr>
              <a:spLocks/>
            </p:cNvSpPr>
            <p:nvPr/>
          </p:nvSpPr>
          <p:spPr bwMode="auto">
            <a:xfrm>
              <a:off x="2604" y="3065"/>
              <a:ext cx="32" cy="6"/>
            </a:xfrm>
            <a:custGeom>
              <a:avLst/>
              <a:gdLst>
                <a:gd name="T0" fmla="*/ 4 w 32"/>
                <a:gd name="T1" fmla="*/ 0 h 6"/>
                <a:gd name="T2" fmla="*/ 3 w 32"/>
                <a:gd name="T3" fmla="*/ 0 h 6"/>
                <a:gd name="T4" fmla="*/ 2 w 32"/>
                <a:gd name="T5" fmla="*/ 0 h 6"/>
                <a:gd name="T6" fmla="*/ 0 w 32"/>
                <a:gd name="T7" fmla="*/ 1 h 6"/>
                <a:gd name="T8" fmla="*/ 0 w 32"/>
                <a:gd name="T9" fmla="*/ 2 h 6"/>
                <a:gd name="T10" fmla="*/ 0 w 32"/>
                <a:gd name="T11" fmla="*/ 3 h 6"/>
                <a:gd name="T12" fmla="*/ 0 w 32"/>
                <a:gd name="T13" fmla="*/ 5 h 6"/>
                <a:gd name="T14" fmla="*/ 2 w 32"/>
                <a:gd name="T15" fmla="*/ 6 h 6"/>
                <a:gd name="T16" fmla="*/ 3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4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4" y="0"/>
                  </a:moveTo>
                  <a:lnTo>
                    <a:pt x="3" y="0"/>
                  </a:lnTo>
                  <a:lnTo>
                    <a:pt x="2" y="0"/>
                  </a:lnTo>
                  <a:lnTo>
                    <a:pt x="0" y="1"/>
                  </a:lnTo>
                  <a:lnTo>
                    <a:pt x="0" y="2"/>
                  </a:lnTo>
                  <a:lnTo>
                    <a:pt x="0" y="3"/>
                  </a:lnTo>
                  <a:lnTo>
                    <a:pt x="0" y="5"/>
                  </a:lnTo>
                  <a:lnTo>
                    <a:pt x="2" y="6"/>
                  </a:lnTo>
                  <a:lnTo>
                    <a:pt x="3" y="6"/>
                  </a:lnTo>
                  <a:lnTo>
                    <a:pt x="27" y="6"/>
                  </a:lnTo>
                  <a:lnTo>
                    <a:pt x="28" y="6"/>
                  </a:lnTo>
                  <a:lnTo>
                    <a:pt x="29" y="6"/>
                  </a:lnTo>
                  <a:lnTo>
                    <a:pt x="30" y="5"/>
                  </a:lnTo>
                  <a:lnTo>
                    <a:pt x="32" y="3"/>
                  </a:lnTo>
                  <a:lnTo>
                    <a:pt x="32" y="2"/>
                  </a:lnTo>
                  <a:lnTo>
                    <a:pt x="30" y="1"/>
                  </a:lnTo>
                  <a:lnTo>
                    <a:pt x="29" y="0"/>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40" name="Freeform 191"/>
            <p:cNvSpPr>
              <a:spLocks/>
            </p:cNvSpPr>
            <p:nvPr/>
          </p:nvSpPr>
          <p:spPr bwMode="auto">
            <a:xfrm>
              <a:off x="2648"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41" name="Freeform 192"/>
            <p:cNvSpPr>
              <a:spLocks/>
            </p:cNvSpPr>
            <p:nvPr/>
          </p:nvSpPr>
          <p:spPr bwMode="auto">
            <a:xfrm>
              <a:off x="2692"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8" y="6"/>
                  </a:lnTo>
                  <a:lnTo>
                    <a:pt x="29" y="6"/>
                  </a:lnTo>
                  <a:lnTo>
                    <a:pt x="30" y="5"/>
                  </a:lnTo>
                  <a:lnTo>
                    <a:pt x="31" y="3"/>
                  </a:lnTo>
                  <a:lnTo>
                    <a:pt x="31" y="2"/>
                  </a:lnTo>
                  <a:lnTo>
                    <a:pt x="30" y="1"/>
                  </a:lnTo>
                  <a:lnTo>
                    <a:pt x="29" y="0"/>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42" name="Freeform 193"/>
            <p:cNvSpPr>
              <a:spLocks/>
            </p:cNvSpPr>
            <p:nvPr/>
          </p:nvSpPr>
          <p:spPr bwMode="auto">
            <a:xfrm>
              <a:off x="2735" y="3065"/>
              <a:ext cx="31" cy="6"/>
            </a:xfrm>
            <a:custGeom>
              <a:avLst/>
              <a:gdLst>
                <a:gd name="T0" fmla="*/ 3 w 31"/>
                <a:gd name="T1" fmla="*/ 0 h 6"/>
                <a:gd name="T2" fmla="*/ 3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3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3" y="0"/>
                  </a:lnTo>
                  <a:lnTo>
                    <a:pt x="1" y="0"/>
                  </a:lnTo>
                  <a:lnTo>
                    <a:pt x="0" y="1"/>
                  </a:lnTo>
                  <a:lnTo>
                    <a:pt x="0" y="2"/>
                  </a:lnTo>
                  <a:lnTo>
                    <a:pt x="0" y="3"/>
                  </a:lnTo>
                  <a:lnTo>
                    <a:pt x="0" y="5"/>
                  </a:lnTo>
                  <a:lnTo>
                    <a:pt x="1" y="6"/>
                  </a:lnTo>
                  <a:lnTo>
                    <a:pt x="3"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43" name="Freeform 194"/>
            <p:cNvSpPr>
              <a:spLocks/>
            </p:cNvSpPr>
            <p:nvPr/>
          </p:nvSpPr>
          <p:spPr bwMode="auto">
            <a:xfrm>
              <a:off x="2778" y="3065"/>
              <a:ext cx="33" cy="6"/>
            </a:xfrm>
            <a:custGeom>
              <a:avLst/>
              <a:gdLst>
                <a:gd name="T0" fmla="*/ 4 w 33"/>
                <a:gd name="T1" fmla="*/ 0 h 6"/>
                <a:gd name="T2" fmla="*/ 3 w 33"/>
                <a:gd name="T3" fmla="*/ 0 h 6"/>
                <a:gd name="T4" fmla="*/ 2 w 33"/>
                <a:gd name="T5" fmla="*/ 0 h 6"/>
                <a:gd name="T6" fmla="*/ 0 w 33"/>
                <a:gd name="T7" fmla="*/ 1 h 6"/>
                <a:gd name="T8" fmla="*/ 0 w 33"/>
                <a:gd name="T9" fmla="*/ 2 h 6"/>
                <a:gd name="T10" fmla="*/ 0 w 33"/>
                <a:gd name="T11" fmla="*/ 3 h 6"/>
                <a:gd name="T12" fmla="*/ 0 w 33"/>
                <a:gd name="T13" fmla="*/ 5 h 6"/>
                <a:gd name="T14" fmla="*/ 2 w 33"/>
                <a:gd name="T15" fmla="*/ 6 h 6"/>
                <a:gd name="T16" fmla="*/ 3 w 33"/>
                <a:gd name="T17" fmla="*/ 6 h 6"/>
                <a:gd name="T18" fmla="*/ 28 w 33"/>
                <a:gd name="T19" fmla="*/ 6 h 6"/>
                <a:gd name="T20" fmla="*/ 29 w 33"/>
                <a:gd name="T21" fmla="*/ 6 h 6"/>
                <a:gd name="T22" fmla="*/ 30 w 33"/>
                <a:gd name="T23" fmla="*/ 6 h 6"/>
                <a:gd name="T24" fmla="*/ 32 w 33"/>
                <a:gd name="T25" fmla="*/ 5 h 6"/>
                <a:gd name="T26" fmla="*/ 33 w 33"/>
                <a:gd name="T27" fmla="*/ 3 h 6"/>
                <a:gd name="T28" fmla="*/ 33 w 33"/>
                <a:gd name="T29" fmla="*/ 2 h 6"/>
                <a:gd name="T30" fmla="*/ 32 w 33"/>
                <a:gd name="T31" fmla="*/ 1 h 6"/>
                <a:gd name="T32" fmla="*/ 30 w 33"/>
                <a:gd name="T33" fmla="*/ 0 h 6"/>
                <a:gd name="T34" fmla="*/ 29 w 33"/>
                <a:gd name="T35" fmla="*/ 0 h 6"/>
                <a:gd name="T36" fmla="*/ 4 w 33"/>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6"/>
                <a:gd name="T59" fmla="*/ 33 w 33"/>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6">
                  <a:moveTo>
                    <a:pt x="4" y="0"/>
                  </a:moveTo>
                  <a:lnTo>
                    <a:pt x="3" y="0"/>
                  </a:lnTo>
                  <a:lnTo>
                    <a:pt x="2" y="0"/>
                  </a:lnTo>
                  <a:lnTo>
                    <a:pt x="0" y="1"/>
                  </a:lnTo>
                  <a:lnTo>
                    <a:pt x="0" y="2"/>
                  </a:lnTo>
                  <a:lnTo>
                    <a:pt x="0" y="3"/>
                  </a:lnTo>
                  <a:lnTo>
                    <a:pt x="0" y="5"/>
                  </a:lnTo>
                  <a:lnTo>
                    <a:pt x="2" y="6"/>
                  </a:lnTo>
                  <a:lnTo>
                    <a:pt x="3" y="6"/>
                  </a:lnTo>
                  <a:lnTo>
                    <a:pt x="28" y="6"/>
                  </a:lnTo>
                  <a:lnTo>
                    <a:pt x="29" y="6"/>
                  </a:lnTo>
                  <a:lnTo>
                    <a:pt x="30" y="6"/>
                  </a:lnTo>
                  <a:lnTo>
                    <a:pt x="32" y="5"/>
                  </a:lnTo>
                  <a:lnTo>
                    <a:pt x="33" y="3"/>
                  </a:lnTo>
                  <a:lnTo>
                    <a:pt x="33" y="2"/>
                  </a:lnTo>
                  <a:lnTo>
                    <a:pt x="32" y="1"/>
                  </a:lnTo>
                  <a:lnTo>
                    <a:pt x="30" y="0"/>
                  </a:lnTo>
                  <a:lnTo>
                    <a:pt x="2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44" name="Freeform 195"/>
            <p:cNvSpPr>
              <a:spLocks/>
            </p:cNvSpPr>
            <p:nvPr/>
          </p:nvSpPr>
          <p:spPr bwMode="auto">
            <a:xfrm>
              <a:off x="2823" y="3065"/>
              <a:ext cx="31" cy="6"/>
            </a:xfrm>
            <a:custGeom>
              <a:avLst/>
              <a:gdLst>
                <a:gd name="T0" fmla="*/ 2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1"/>
                  </a:lnTo>
                  <a:lnTo>
                    <a:pt x="0" y="2"/>
                  </a:lnTo>
                  <a:lnTo>
                    <a:pt x="0" y="3"/>
                  </a:lnTo>
                  <a:lnTo>
                    <a:pt x="0" y="5"/>
                  </a:lnTo>
                  <a:lnTo>
                    <a:pt x="1"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45" name="Freeform 196"/>
            <p:cNvSpPr>
              <a:spLocks/>
            </p:cNvSpPr>
            <p:nvPr/>
          </p:nvSpPr>
          <p:spPr bwMode="auto">
            <a:xfrm>
              <a:off x="2866" y="3065"/>
              <a:ext cx="31" cy="6"/>
            </a:xfrm>
            <a:custGeom>
              <a:avLst/>
              <a:gdLst>
                <a:gd name="T0" fmla="*/ 2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1"/>
                  </a:lnTo>
                  <a:lnTo>
                    <a:pt x="0" y="2"/>
                  </a:lnTo>
                  <a:lnTo>
                    <a:pt x="0" y="3"/>
                  </a:lnTo>
                  <a:lnTo>
                    <a:pt x="0" y="5"/>
                  </a:lnTo>
                  <a:lnTo>
                    <a:pt x="1" y="6"/>
                  </a:lnTo>
                  <a:lnTo>
                    <a:pt x="26" y="6"/>
                  </a:lnTo>
                  <a:lnTo>
                    <a:pt x="28" y="6"/>
                  </a:lnTo>
                  <a:lnTo>
                    <a:pt x="29" y="6"/>
                  </a:lnTo>
                  <a:lnTo>
                    <a:pt x="30" y="5"/>
                  </a:lnTo>
                  <a:lnTo>
                    <a:pt x="31" y="3"/>
                  </a:lnTo>
                  <a:lnTo>
                    <a:pt x="31" y="2"/>
                  </a:lnTo>
                  <a:lnTo>
                    <a:pt x="30" y="1"/>
                  </a:lnTo>
                  <a:lnTo>
                    <a:pt x="29" y="0"/>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46" name="Freeform 197"/>
            <p:cNvSpPr>
              <a:spLocks/>
            </p:cNvSpPr>
            <p:nvPr/>
          </p:nvSpPr>
          <p:spPr bwMode="auto">
            <a:xfrm>
              <a:off x="2910" y="3065"/>
              <a:ext cx="32" cy="6"/>
            </a:xfrm>
            <a:custGeom>
              <a:avLst/>
              <a:gdLst>
                <a:gd name="T0" fmla="*/ 3 w 32"/>
                <a:gd name="T1" fmla="*/ 0 h 6"/>
                <a:gd name="T2" fmla="*/ 2 w 32"/>
                <a:gd name="T3" fmla="*/ 0 h 6"/>
                <a:gd name="T4" fmla="*/ 0 w 32"/>
                <a:gd name="T5" fmla="*/ 0 h 6"/>
                <a:gd name="T6" fmla="*/ 0 w 32"/>
                <a:gd name="T7" fmla="*/ 1 h 6"/>
                <a:gd name="T8" fmla="*/ 0 w 32"/>
                <a:gd name="T9" fmla="*/ 2 h 6"/>
                <a:gd name="T10" fmla="*/ 0 w 32"/>
                <a:gd name="T11" fmla="*/ 3 h 6"/>
                <a:gd name="T12" fmla="*/ 0 w 32"/>
                <a:gd name="T13" fmla="*/ 5 h 6"/>
                <a:gd name="T14" fmla="*/ 0 w 32"/>
                <a:gd name="T15" fmla="*/ 6 h 6"/>
                <a:gd name="T16" fmla="*/ 2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2" y="0"/>
                  </a:lnTo>
                  <a:lnTo>
                    <a:pt x="0" y="0"/>
                  </a:lnTo>
                  <a:lnTo>
                    <a:pt x="0" y="1"/>
                  </a:lnTo>
                  <a:lnTo>
                    <a:pt x="0" y="2"/>
                  </a:lnTo>
                  <a:lnTo>
                    <a:pt x="0" y="3"/>
                  </a:lnTo>
                  <a:lnTo>
                    <a:pt x="0" y="5"/>
                  </a:lnTo>
                  <a:lnTo>
                    <a:pt x="0" y="6"/>
                  </a:lnTo>
                  <a:lnTo>
                    <a:pt x="2"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47" name="Freeform 198"/>
            <p:cNvSpPr>
              <a:spLocks/>
            </p:cNvSpPr>
            <p:nvPr/>
          </p:nvSpPr>
          <p:spPr bwMode="auto">
            <a:xfrm>
              <a:off x="2954"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48" name="Freeform 199"/>
            <p:cNvSpPr>
              <a:spLocks/>
            </p:cNvSpPr>
            <p:nvPr/>
          </p:nvSpPr>
          <p:spPr bwMode="auto">
            <a:xfrm>
              <a:off x="2998"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8" y="6"/>
                  </a:lnTo>
                  <a:lnTo>
                    <a:pt x="29" y="6"/>
                  </a:lnTo>
                  <a:lnTo>
                    <a:pt x="30" y="5"/>
                  </a:lnTo>
                  <a:lnTo>
                    <a:pt x="31" y="3"/>
                  </a:lnTo>
                  <a:lnTo>
                    <a:pt x="31" y="2"/>
                  </a:lnTo>
                  <a:lnTo>
                    <a:pt x="30" y="1"/>
                  </a:lnTo>
                  <a:lnTo>
                    <a:pt x="29" y="0"/>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49" name="Freeform 200"/>
            <p:cNvSpPr>
              <a:spLocks/>
            </p:cNvSpPr>
            <p:nvPr/>
          </p:nvSpPr>
          <p:spPr bwMode="auto">
            <a:xfrm>
              <a:off x="3041" y="3065"/>
              <a:ext cx="31" cy="6"/>
            </a:xfrm>
            <a:custGeom>
              <a:avLst/>
              <a:gdLst>
                <a:gd name="T0" fmla="*/ 4 w 31"/>
                <a:gd name="T1" fmla="*/ 0 h 6"/>
                <a:gd name="T2" fmla="*/ 3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3 w 31"/>
                <a:gd name="T17" fmla="*/ 6 h 6"/>
                <a:gd name="T18" fmla="*/ 28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4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4" y="0"/>
                  </a:moveTo>
                  <a:lnTo>
                    <a:pt x="3" y="0"/>
                  </a:lnTo>
                  <a:lnTo>
                    <a:pt x="1" y="0"/>
                  </a:lnTo>
                  <a:lnTo>
                    <a:pt x="0" y="1"/>
                  </a:lnTo>
                  <a:lnTo>
                    <a:pt x="0" y="2"/>
                  </a:lnTo>
                  <a:lnTo>
                    <a:pt x="0" y="3"/>
                  </a:lnTo>
                  <a:lnTo>
                    <a:pt x="0" y="5"/>
                  </a:lnTo>
                  <a:lnTo>
                    <a:pt x="1" y="6"/>
                  </a:lnTo>
                  <a:lnTo>
                    <a:pt x="3" y="6"/>
                  </a:lnTo>
                  <a:lnTo>
                    <a:pt x="28" y="6"/>
                  </a:lnTo>
                  <a:lnTo>
                    <a:pt x="29" y="6"/>
                  </a:lnTo>
                  <a:lnTo>
                    <a:pt x="30" y="5"/>
                  </a:lnTo>
                  <a:lnTo>
                    <a:pt x="31" y="3"/>
                  </a:lnTo>
                  <a:lnTo>
                    <a:pt x="31" y="2"/>
                  </a:lnTo>
                  <a:lnTo>
                    <a:pt x="30" y="1"/>
                  </a:lnTo>
                  <a:lnTo>
                    <a:pt x="29" y="0"/>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50" name="Freeform 201"/>
            <p:cNvSpPr>
              <a:spLocks/>
            </p:cNvSpPr>
            <p:nvPr/>
          </p:nvSpPr>
          <p:spPr bwMode="auto">
            <a:xfrm>
              <a:off x="3086" y="3065"/>
              <a:ext cx="31" cy="6"/>
            </a:xfrm>
            <a:custGeom>
              <a:avLst/>
              <a:gdLst>
                <a:gd name="T0" fmla="*/ 3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2" y="0"/>
                  </a:lnTo>
                  <a:lnTo>
                    <a:pt x="1" y="0"/>
                  </a:lnTo>
                  <a:lnTo>
                    <a:pt x="0" y="1"/>
                  </a:lnTo>
                  <a:lnTo>
                    <a:pt x="0" y="2"/>
                  </a:lnTo>
                  <a:lnTo>
                    <a:pt x="0" y="3"/>
                  </a:lnTo>
                  <a:lnTo>
                    <a:pt x="0" y="5"/>
                  </a:lnTo>
                  <a:lnTo>
                    <a:pt x="1" y="6"/>
                  </a:lnTo>
                  <a:lnTo>
                    <a:pt x="2" y="6"/>
                  </a:lnTo>
                  <a:lnTo>
                    <a:pt x="26" y="6"/>
                  </a:lnTo>
                  <a:lnTo>
                    <a:pt x="27" y="6"/>
                  </a:lnTo>
                  <a:lnTo>
                    <a:pt x="28" y="6"/>
                  </a:lnTo>
                  <a:lnTo>
                    <a:pt x="30" y="5"/>
                  </a:lnTo>
                  <a:lnTo>
                    <a:pt x="31" y="3"/>
                  </a:lnTo>
                  <a:lnTo>
                    <a:pt x="31" y="2"/>
                  </a:lnTo>
                  <a:lnTo>
                    <a:pt x="30" y="1"/>
                  </a:lnTo>
                  <a:lnTo>
                    <a:pt x="28" y="0"/>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51" name="Freeform 202"/>
            <p:cNvSpPr>
              <a:spLocks/>
            </p:cNvSpPr>
            <p:nvPr/>
          </p:nvSpPr>
          <p:spPr bwMode="auto">
            <a:xfrm>
              <a:off x="3129"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52" name="Freeform 203"/>
            <p:cNvSpPr>
              <a:spLocks/>
            </p:cNvSpPr>
            <p:nvPr/>
          </p:nvSpPr>
          <p:spPr bwMode="auto">
            <a:xfrm>
              <a:off x="3173" y="3065"/>
              <a:ext cx="31" cy="6"/>
            </a:xfrm>
            <a:custGeom>
              <a:avLst/>
              <a:gdLst>
                <a:gd name="T0" fmla="*/ 3 w 31"/>
                <a:gd name="T1" fmla="*/ 0 h 6"/>
                <a:gd name="T2" fmla="*/ 3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3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3" y="0"/>
                  </a:lnTo>
                  <a:lnTo>
                    <a:pt x="1" y="0"/>
                  </a:lnTo>
                  <a:lnTo>
                    <a:pt x="0" y="1"/>
                  </a:lnTo>
                  <a:lnTo>
                    <a:pt x="0" y="2"/>
                  </a:lnTo>
                  <a:lnTo>
                    <a:pt x="0" y="3"/>
                  </a:lnTo>
                  <a:lnTo>
                    <a:pt x="0" y="5"/>
                  </a:lnTo>
                  <a:lnTo>
                    <a:pt x="1" y="6"/>
                  </a:lnTo>
                  <a:lnTo>
                    <a:pt x="3"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53" name="Freeform 204"/>
            <p:cNvSpPr>
              <a:spLocks/>
            </p:cNvSpPr>
            <p:nvPr/>
          </p:nvSpPr>
          <p:spPr bwMode="auto">
            <a:xfrm>
              <a:off x="3216" y="3065"/>
              <a:ext cx="32" cy="6"/>
            </a:xfrm>
            <a:custGeom>
              <a:avLst/>
              <a:gdLst>
                <a:gd name="T0" fmla="*/ 3 w 32"/>
                <a:gd name="T1" fmla="*/ 0 h 6"/>
                <a:gd name="T2" fmla="*/ 3 w 32"/>
                <a:gd name="T3" fmla="*/ 0 h 6"/>
                <a:gd name="T4" fmla="*/ 2 w 32"/>
                <a:gd name="T5" fmla="*/ 0 h 6"/>
                <a:gd name="T6" fmla="*/ 0 w 32"/>
                <a:gd name="T7" fmla="*/ 1 h 6"/>
                <a:gd name="T8" fmla="*/ 0 w 32"/>
                <a:gd name="T9" fmla="*/ 2 h 6"/>
                <a:gd name="T10" fmla="*/ 0 w 32"/>
                <a:gd name="T11" fmla="*/ 3 h 6"/>
                <a:gd name="T12" fmla="*/ 0 w 32"/>
                <a:gd name="T13" fmla="*/ 5 h 6"/>
                <a:gd name="T14" fmla="*/ 2 w 32"/>
                <a:gd name="T15" fmla="*/ 6 h 6"/>
                <a:gd name="T16" fmla="*/ 3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3" y="0"/>
                  </a:lnTo>
                  <a:lnTo>
                    <a:pt x="2" y="0"/>
                  </a:lnTo>
                  <a:lnTo>
                    <a:pt x="0" y="1"/>
                  </a:lnTo>
                  <a:lnTo>
                    <a:pt x="0" y="2"/>
                  </a:lnTo>
                  <a:lnTo>
                    <a:pt x="0" y="3"/>
                  </a:lnTo>
                  <a:lnTo>
                    <a:pt x="0" y="5"/>
                  </a:lnTo>
                  <a:lnTo>
                    <a:pt x="2" y="6"/>
                  </a:lnTo>
                  <a:lnTo>
                    <a:pt x="3"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54" name="Freeform 205"/>
            <p:cNvSpPr>
              <a:spLocks/>
            </p:cNvSpPr>
            <p:nvPr/>
          </p:nvSpPr>
          <p:spPr bwMode="auto">
            <a:xfrm>
              <a:off x="3260" y="3065"/>
              <a:ext cx="32" cy="6"/>
            </a:xfrm>
            <a:custGeom>
              <a:avLst/>
              <a:gdLst>
                <a:gd name="T0" fmla="*/ 3 w 32"/>
                <a:gd name="T1" fmla="*/ 0 h 6"/>
                <a:gd name="T2" fmla="*/ 2 w 32"/>
                <a:gd name="T3" fmla="*/ 0 h 6"/>
                <a:gd name="T4" fmla="*/ 1 w 32"/>
                <a:gd name="T5" fmla="*/ 0 h 6"/>
                <a:gd name="T6" fmla="*/ 0 w 32"/>
                <a:gd name="T7" fmla="*/ 1 h 6"/>
                <a:gd name="T8" fmla="*/ 0 w 32"/>
                <a:gd name="T9" fmla="*/ 2 h 6"/>
                <a:gd name="T10" fmla="*/ 0 w 32"/>
                <a:gd name="T11" fmla="*/ 3 h 6"/>
                <a:gd name="T12" fmla="*/ 0 w 32"/>
                <a:gd name="T13" fmla="*/ 5 h 6"/>
                <a:gd name="T14" fmla="*/ 1 w 32"/>
                <a:gd name="T15" fmla="*/ 6 h 6"/>
                <a:gd name="T16" fmla="*/ 2 w 32"/>
                <a:gd name="T17" fmla="*/ 6 h 6"/>
                <a:gd name="T18" fmla="*/ 27 w 32"/>
                <a:gd name="T19" fmla="*/ 6 h 6"/>
                <a:gd name="T20" fmla="*/ 28 w 32"/>
                <a:gd name="T21" fmla="*/ 6 h 6"/>
                <a:gd name="T22" fmla="*/ 30 w 32"/>
                <a:gd name="T23" fmla="*/ 6 h 6"/>
                <a:gd name="T24" fmla="*/ 31 w 32"/>
                <a:gd name="T25" fmla="*/ 5 h 6"/>
                <a:gd name="T26" fmla="*/ 32 w 32"/>
                <a:gd name="T27" fmla="*/ 3 h 6"/>
                <a:gd name="T28" fmla="*/ 32 w 32"/>
                <a:gd name="T29" fmla="*/ 2 h 6"/>
                <a:gd name="T30" fmla="*/ 31 w 32"/>
                <a:gd name="T31" fmla="*/ 1 h 6"/>
                <a:gd name="T32" fmla="*/ 30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2" y="0"/>
                  </a:lnTo>
                  <a:lnTo>
                    <a:pt x="1" y="0"/>
                  </a:lnTo>
                  <a:lnTo>
                    <a:pt x="0" y="1"/>
                  </a:lnTo>
                  <a:lnTo>
                    <a:pt x="0" y="2"/>
                  </a:lnTo>
                  <a:lnTo>
                    <a:pt x="0" y="3"/>
                  </a:lnTo>
                  <a:lnTo>
                    <a:pt x="0" y="5"/>
                  </a:lnTo>
                  <a:lnTo>
                    <a:pt x="1" y="6"/>
                  </a:lnTo>
                  <a:lnTo>
                    <a:pt x="2" y="6"/>
                  </a:lnTo>
                  <a:lnTo>
                    <a:pt x="27" y="6"/>
                  </a:lnTo>
                  <a:lnTo>
                    <a:pt x="28" y="6"/>
                  </a:lnTo>
                  <a:lnTo>
                    <a:pt x="30" y="6"/>
                  </a:lnTo>
                  <a:lnTo>
                    <a:pt x="31" y="5"/>
                  </a:lnTo>
                  <a:lnTo>
                    <a:pt x="32" y="3"/>
                  </a:lnTo>
                  <a:lnTo>
                    <a:pt x="32" y="2"/>
                  </a:lnTo>
                  <a:lnTo>
                    <a:pt x="31" y="1"/>
                  </a:lnTo>
                  <a:lnTo>
                    <a:pt x="30"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55" name="Freeform 206"/>
            <p:cNvSpPr>
              <a:spLocks/>
            </p:cNvSpPr>
            <p:nvPr/>
          </p:nvSpPr>
          <p:spPr bwMode="auto">
            <a:xfrm>
              <a:off x="3304" y="3065"/>
              <a:ext cx="31" cy="6"/>
            </a:xfrm>
            <a:custGeom>
              <a:avLst/>
              <a:gdLst>
                <a:gd name="T0" fmla="*/ 2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1"/>
                  </a:lnTo>
                  <a:lnTo>
                    <a:pt x="0" y="2"/>
                  </a:lnTo>
                  <a:lnTo>
                    <a:pt x="0" y="3"/>
                  </a:lnTo>
                  <a:lnTo>
                    <a:pt x="0" y="5"/>
                  </a:lnTo>
                  <a:lnTo>
                    <a:pt x="1" y="6"/>
                  </a:lnTo>
                  <a:lnTo>
                    <a:pt x="26" y="6"/>
                  </a:lnTo>
                  <a:lnTo>
                    <a:pt x="28" y="6"/>
                  </a:lnTo>
                  <a:lnTo>
                    <a:pt x="29" y="6"/>
                  </a:lnTo>
                  <a:lnTo>
                    <a:pt x="30" y="5"/>
                  </a:lnTo>
                  <a:lnTo>
                    <a:pt x="31" y="3"/>
                  </a:lnTo>
                  <a:lnTo>
                    <a:pt x="31" y="2"/>
                  </a:lnTo>
                  <a:lnTo>
                    <a:pt x="30" y="1"/>
                  </a:lnTo>
                  <a:lnTo>
                    <a:pt x="29" y="0"/>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56" name="Freeform 207"/>
            <p:cNvSpPr>
              <a:spLocks/>
            </p:cNvSpPr>
            <p:nvPr/>
          </p:nvSpPr>
          <p:spPr bwMode="auto">
            <a:xfrm>
              <a:off x="3347" y="3065"/>
              <a:ext cx="31" cy="6"/>
            </a:xfrm>
            <a:custGeom>
              <a:avLst/>
              <a:gdLst>
                <a:gd name="T0" fmla="*/ 3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1" y="0"/>
                  </a:lnTo>
                  <a:lnTo>
                    <a:pt x="0" y="1"/>
                  </a:lnTo>
                  <a:lnTo>
                    <a:pt x="0" y="2"/>
                  </a:lnTo>
                  <a:lnTo>
                    <a:pt x="0" y="3"/>
                  </a:lnTo>
                  <a:lnTo>
                    <a:pt x="0" y="5"/>
                  </a:lnTo>
                  <a:lnTo>
                    <a:pt x="1"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57" name="Freeform 208"/>
            <p:cNvSpPr>
              <a:spLocks/>
            </p:cNvSpPr>
            <p:nvPr/>
          </p:nvSpPr>
          <p:spPr bwMode="auto">
            <a:xfrm>
              <a:off x="3392"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58" name="Freeform 209"/>
            <p:cNvSpPr>
              <a:spLocks/>
            </p:cNvSpPr>
            <p:nvPr/>
          </p:nvSpPr>
          <p:spPr bwMode="auto">
            <a:xfrm>
              <a:off x="3435"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59" name="Freeform 210"/>
            <p:cNvSpPr>
              <a:spLocks/>
            </p:cNvSpPr>
            <p:nvPr/>
          </p:nvSpPr>
          <p:spPr bwMode="auto">
            <a:xfrm>
              <a:off x="3479" y="3065"/>
              <a:ext cx="32" cy="6"/>
            </a:xfrm>
            <a:custGeom>
              <a:avLst/>
              <a:gdLst>
                <a:gd name="T0" fmla="*/ 3 w 32"/>
                <a:gd name="T1" fmla="*/ 0 h 6"/>
                <a:gd name="T2" fmla="*/ 1 w 32"/>
                <a:gd name="T3" fmla="*/ 0 h 6"/>
                <a:gd name="T4" fmla="*/ 0 w 32"/>
                <a:gd name="T5" fmla="*/ 0 h 6"/>
                <a:gd name="T6" fmla="*/ 0 w 32"/>
                <a:gd name="T7" fmla="*/ 1 h 6"/>
                <a:gd name="T8" fmla="*/ 0 w 32"/>
                <a:gd name="T9" fmla="*/ 2 h 6"/>
                <a:gd name="T10" fmla="*/ 0 w 32"/>
                <a:gd name="T11" fmla="*/ 3 h 6"/>
                <a:gd name="T12" fmla="*/ 0 w 32"/>
                <a:gd name="T13" fmla="*/ 5 h 6"/>
                <a:gd name="T14" fmla="*/ 0 w 32"/>
                <a:gd name="T15" fmla="*/ 6 h 6"/>
                <a:gd name="T16" fmla="*/ 1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1" y="0"/>
                  </a:lnTo>
                  <a:lnTo>
                    <a:pt x="0" y="0"/>
                  </a:lnTo>
                  <a:lnTo>
                    <a:pt x="0" y="1"/>
                  </a:lnTo>
                  <a:lnTo>
                    <a:pt x="0" y="2"/>
                  </a:lnTo>
                  <a:lnTo>
                    <a:pt x="0" y="3"/>
                  </a:lnTo>
                  <a:lnTo>
                    <a:pt x="0" y="5"/>
                  </a:lnTo>
                  <a:lnTo>
                    <a:pt x="0" y="6"/>
                  </a:lnTo>
                  <a:lnTo>
                    <a:pt x="1"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60" name="Freeform 211"/>
            <p:cNvSpPr>
              <a:spLocks/>
            </p:cNvSpPr>
            <p:nvPr/>
          </p:nvSpPr>
          <p:spPr bwMode="auto">
            <a:xfrm>
              <a:off x="3523" y="3065"/>
              <a:ext cx="31" cy="6"/>
            </a:xfrm>
            <a:custGeom>
              <a:avLst/>
              <a:gdLst>
                <a:gd name="T0" fmla="*/ 3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7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2" y="0"/>
                  </a:lnTo>
                  <a:lnTo>
                    <a:pt x="1" y="0"/>
                  </a:lnTo>
                  <a:lnTo>
                    <a:pt x="0" y="1"/>
                  </a:lnTo>
                  <a:lnTo>
                    <a:pt x="0" y="2"/>
                  </a:lnTo>
                  <a:lnTo>
                    <a:pt x="0" y="3"/>
                  </a:lnTo>
                  <a:lnTo>
                    <a:pt x="0" y="5"/>
                  </a:lnTo>
                  <a:lnTo>
                    <a:pt x="1" y="6"/>
                  </a:lnTo>
                  <a:lnTo>
                    <a:pt x="2" y="6"/>
                  </a:lnTo>
                  <a:lnTo>
                    <a:pt x="27" y="6"/>
                  </a:lnTo>
                  <a:lnTo>
                    <a:pt x="28" y="6"/>
                  </a:lnTo>
                  <a:lnTo>
                    <a:pt x="30" y="5"/>
                  </a:lnTo>
                  <a:lnTo>
                    <a:pt x="31" y="3"/>
                  </a:lnTo>
                  <a:lnTo>
                    <a:pt x="31" y="2"/>
                  </a:lnTo>
                  <a:lnTo>
                    <a:pt x="30" y="1"/>
                  </a:lnTo>
                  <a:lnTo>
                    <a:pt x="28" y="0"/>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61" name="Freeform 212"/>
            <p:cNvSpPr>
              <a:spLocks/>
            </p:cNvSpPr>
            <p:nvPr/>
          </p:nvSpPr>
          <p:spPr bwMode="auto">
            <a:xfrm>
              <a:off x="3567" y="3065"/>
              <a:ext cx="31" cy="6"/>
            </a:xfrm>
            <a:custGeom>
              <a:avLst/>
              <a:gdLst>
                <a:gd name="T0" fmla="*/ 4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4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4" y="0"/>
                  </a:moveTo>
                  <a:lnTo>
                    <a:pt x="2" y="0"/>
                  </a:lnTo>
                  <a:lnTo>
                    <a:pt x="1" y="0"/>
                  </a:lnTo>
                  <a:lnTo>
                    <a:pt x="0" y="1"/>
                  </a:lnTo>
                  <a:lnTo>
                    <a:pt x="0" y="2"/>
                  </a:lnTo>
                  <a:lnTo>
                    <a:pt x="0" y="3"/>
                  </a:lnTo>
                  <a:lnTo>
                    <a:pt x="0" y="5"/>
                  </a:lnTo>
                  <a:lnTo>
                    <a:pt x="1" y="6"/>
                  </a:lnTo>
                  <a:lnTo>
                    <a:pt x="2" y="6"/>
                  </a:lnTo>
                  <a:lnTo>
                    <a:pt x="26" y="6"/>
                  </a:lnTo>
                  <a:lnTo>
                    <a:pt x="28" y="6"/>
                  </a:lnTo>
                  <a:lnTo>
                    <a:pt x="29" y="6"/>
                  </a:lnTo>
                  <a:lnTo>
                    <a:pt x="30" y="5"/>
                  </a:lnTo>
                  <a:lnTo>
                    <a:pt x="31" y="3"/>
                  </a:lnTo>
                  <a:lnTo>
                    <a:pt x="31" y="2"/>
                  </a:lnTo>
                  <a:lnTo>
                    <a:pt x="30" y="1"/>
                  </a:lnTo>
                  <a:lnTo>
                    <a:pt x="29" y="0"/>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62" name="Freeform 213"/>
            <p:cNvSpPr>
              <a:spLocks/>
            </p:cNvSpPr>
            <p:nvPr/>
          </p:nvSpPr>
          <p:spPr bwMode="auto">
            <a:xfrm>
              <a:off x="3610" y="3065"/>
              <a:ext cx="31" cy="6"/>
            </a:xfrm>
            <a:custGeom>
              <a:avLst/>
              <a:gdLst>
                <a:gd name="T0" fmla="*/ 3 w 31"/>
                <a:gd name="T1" fmla="*/ 0 h 6"/>
                <a:gd name="T2" fmla="*/ 3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3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3" y="0"/>
                  </a:lnTo>
                  <a:lnTo>
                    <a:pt x="1" y="0"/>
                  </a:lnTo>
                  <a:lnTo>
                    <a:pt x="0" y="1"/>
                  </a:lnTo>
                  <a:lnTo>
                    <a:pt x="0" y="2"/>
                  </a:lnTo>
                  <a:lnTo>
                    <a:pt x="0" y="3"/>
                  </a:lnTo>
                  <a:lnTo>
                    <a:pt x="0" y="5"/>
                  </a:lnTo>
                  <a:lnTo>
                    <a:pt x="1" y="6"/>
                  </a:lnTo>
                  <a:lnTo>
                    <a:pt x="3"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63" name="Freeform 214"/>
            <p:cNvSpPr>
              <a:spLocks/>
            </p:cNvSpPr>
            <p:nvPr/>
          </p:nvSpPr>
          <p:spPr bwMode="auto">
            <a:xfrm>
              <a:off x="3655"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64" name="Freeform 215"/>
            <p:cNvSpPr>
              <a:spLocks/>
            </p:cNvSpPr>
            <p:nvPr/>
          </p:nvSpPr>
          <p:spPr bwMode="auto">
            <a:xfrm>
              <a:off x="3698"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65" name="Freeform 216"/>
            <p:cNvSpPr>
              <a:spLocks/>
            </p:cNvSpPr>
            <p:nvPr/>
          </p:nvSpPr>
          <p:spPr bwMode="auto">
            <a:xfrm>
              <a:off x="3741" y="3065"/>
              <a:ext cx="32" cy="6"/>
            </a:xfrm>
            <a:custGeom>
              <a:avLst/>
              <a:gdLst>
                <a:gd name="T0" fmla="*/ 4 w 32"/>
                <a:gd name="T1" fmla="*/ 0 h 6"/>
                <a:gd name="T2" fmla="*/ 2 w 32"/>
                <a:gd name="T3" fmla="*/ 0 h 6"/>
                <a:gd name="T4" fmla="*/ 1 w 32"/>
                <a:gd name="T5" fmla="*/ 0 h 6"/>
                <a:gd name="T6" fmla="*/ 0 w 32"/>
                <a:gd name="T7" fmla="*/ 1 h 6"/>
                <a:gd name="T8" fmla="*/ 0 w 32"/>
                <a:gd name="T9" fmla="*/ 2 h 6"/>
                <a:gd name="T10" fmla="*/ 0 w 32"/>
                <a:gd name="T11" fmla="*/ 3 h 6"/>
                <a:gd name="T12" fmla="*/ 0 w 32"/>
                <a:gd name="T13" fmla="*/ 5 h 6"/>
                <a:gd name="T14" fmla="*/ 1 w 32"/>
                <a:gd name="T15" fmla="*/ 6 h 6"/>
                <a:gd name="T16" fmla="*/ 2 w 32"/>
                <a:gd name="T17" fmla="*/ 6 h 6"/>
                <a:gd name="T18" fmla="*/ 28 w 32"/>
                <a:gd name="T19" fmla="*/ 6 h 6"/>
                <a:gd name="T20" fmla="*/ 29 w 32"/>
                <a:gd name="T21" fmla="*/ 6 h 6"/>
                <a:gd name="T22" fmla="*/ 30 w 32"/>
                <a:gd name="T23" fmla="*/ 6 h 6"/>
                <a:gd name="T24" fmla="*/ 31 w 32"/>
                <a:gd name="T25" fmla="*/ 5 h 6"/>
                <a:gd name="T26" fmla="*/ 32 w 32"/>
                <a:gd name="T27" fmla="*/ 3 h 6"/>
                <a:gd name="T28" fmla="*/ 32 w 32"/>
                <a:gd name="T29" fmla="*/ 2 h 6"/>
                <a:gd name="T30" fmla="*/ 31 w 32"/>
                <a:gd name="T31" fmla="*/ 1 h 6"/>
                <a:gd name="T32" fmla="*/ 30 w 32"/>
                <a:gd name="T33" fmla="*/ 0 h 6"/>
                <a:gd name="T34" fmla="*/ 29 w 32"/>
                <a:gd name="T35" fmla="*/ 0 h 6"/>
                <a:gd name="T36" fmla="*/ 4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4" y="0"/>
                  </a:moveTo>
                  <a:lnTo>
                    <a:pt x="2" y="0"/>
                  </a:lnTo>
                  <a:lnTo>
                    <a:pt x="1" y="0"/>
                  </a:lnTo>
                  <a:lnTo>
                    <a:pt x="0" y="1"/>
                  </a:lnTo>
                  <a:lnTo>
                    <a:pt x="0" y="2"/>
                  </a:lnTo>
                  <a:lnTo>
                    <a:pt x="0" y="3"/>
                  </a:lnTo>
                  <a:lnTo>
                    <a:pt x="0" y="5"/>
                  </a:lnTo>
                  <a:lnTo>
                    <a:pt x="1" y="6"/>
                  </a:lnTo>
                  <a:lnTo>
                    <a:pt x="2" y="6"/>
                  </a:lnTo>
                  <a:lnTo>
                    <a:pt x="28" y="6"/>
                  </a:lnTo>
                  <a:lnTo>
                    <a:pt x="29" y="6"/>
                  </a:lnTo>
                  <a:lnTo>
                    <a:pt x="30" y="6"/>
                  </a:lnTo>
                  <a:lnTo>
                    <a:pt x="31" y="5"/>
                  </a:lnTo>
                  <a:lnTo>
                    <a:pt x="32" y="3"/>
                  </a:lnTo>
                  <a:lnTo>
                    <a:pt x="32" y="2"/>
                  </a:lnTo>
                  <a:lnTo>
                    <a:pt x="31" y="1"/>
                  </a:lnTo>
                  <a:lnTo>
                    <a:pt x="30" y="0"/>
                  </a:lnTo>
                  <a:lnTo>
                    <a:pt x="29"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66" name="Freeform 217"/>
            <p:cNvSpPr>
              <a:spLocks/>
            </p:cNvSpPr>
            <p:nvPr/>
          </p:nvSpPr>
          <p:spPr bwMode="auto">
            <a:xfrm>
              <a:off x="3785" y="3065"/>
              <a:ext cx="32" cy="6"/>
            </a:xfrm>
            <a:custGeom>
              <a:avLst/>
              <a:gdLst>
                <a:gd name="T0" fmla="*/ 3 w 32"/>
                <a:gd name="T1" fmla="*/ 0 h 6"/>
                <a:gd name="T2" fmla="*/ 2 w 32"/>
                <a:gd name="T3" fmla="*/ 0 h 6"/>
                <a:gd name="T4" fmla="*/ 2 w 32"/>
                <a:gd name="T5" fmla="*/ 0 h 6"/>
                <a:gd name="T6" fmla="*/ 0 w 32"/>
                <a:gd name="T7" fmla="*/ 1 h 6"/>
                <a:gd name="T8" fmla="*/ 0 w 32"/>
                <a:gd name="T9" fmla="*/ 2 h 6"/>
                <a:gd name="T10" fmla="*/ 0 w 32"/>
                <a:gd name="T11" fmla="*/ 3 h 6"/>
                <a:gd name="T12" fmla="*/ 0 w 32"/>
                <a:gd name="T13" fmla="*/ 5 h 6"/>
                <a:gd name="T14" fmla="*/ 2 w 32"/>
                <a:gd name="T15" fmla="*/ 6 h 6"/>
                <a:gd name="T16" fmla="*/ 2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2" y="0"/>
                  </a:lnTo>
                  <a:lnTo>
                    <a:pt x="0" y="1"/>
                  </a:lnTo>
                  <a:lnTo>
                    <a:pt x="0" y="2"/>
                  </a:lnTo>
                  <a:lnTo>
                    <a:pt x="0" y="3"/>
                  </a:lnTo>
                  <a:lnTo>
                    <a:pt x="0" y="5"/>
                  </a:lnTo>
                  <a:lnTo>
                    <a:pt x="2"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67" name="Freeform 218"/>
            <p:cNvSpPr>
              <a:spLocks/>
            </p:cNvSpPr>
            <p:nvPr/>
          </p:nvSpPr>
          <p:spPr bwMode="auto">
            <a:xfrm>
              <a:off x="3829"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68" name="Freeform 219"/>
            <p:cNvSpPr>
              <a:spLocks/>
            </p:cNvSpPr>
            <p:nvPr/>
          </p:nvSpPr>
          <p:spPr bwMode="auto">
            <a:xfrm>
              <a:off x="3873"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8" y="6"/>
                  </a:lnTo>
                  <a:lnTo>
                    <a:pt x="29" y="6"/>
                  </a:lnTo>
                  <a:lnTo>
                    <a:pt x="30" y="5"/>
                  </a:lnTo>
                  <a:lnTo>
                    <a:pt x="31" y="3"/>
                  </a:lnTo>
                  <a:lnTo>
                    <a:pt x="31" y="2"/>
                  </a:lnTo>
                  <a:lnTo>
                    <a:pt x="30" y="1"/>
                  </a:lnTo>
                  <a:lnTo>
                    <a:pt x="29" y="0"/>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69" name="Freeform 220"/>
            <p:cNvSpPr>
              <a:spLocks/>
            </p:cNvSpPr>
            <p:nvPr/>
          </p:nvSpPr>
          <p:spPr bwMode="auto">
            <a:xfrm>
              <a:off x="3916" y="3065"/>
              <a:ext cx="31" cy="6"/>
            </a:xfrm>
            <a:custGeom>
              <a:avLst/>
              <a:gdLst>
                <a:gd name="T0" fmla="*/ 3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1" y="0"/>
                  </a:lnTo>
                  <a:lnTo>
                    <a:pt x="0" y="0"/>
                  </a:lnTo>
                  <a:lnTo>
                    <a:pt x="0" y="1"/>
                  </a:lnTo>
                  <a:lnTo>
                    <a:pt x="0" y="2"/>
                  </a:lnTo>
                  <a:lnTo>
                    <a:pt x="0" y="3"/>
                  </a:lnTo>
                  <a:lnTo>
                    <a:pt x="0" y="5"/>
                  </a:lnTo>
                  <a:lnTo>
                    <a:pt x="0" y="6"/>
                  </a:lnTo>
                  <a:lnTo>
                    <a:pt x="1"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70" name="Freeform 221"/>
            <p:cNvSpPr>
              <a:spLocks/>
            </p:cNvSpPr>
            <p:nvPr/>
          </p:nvSpPr>
          <p:spPr bwMode="auto">
            <a:xfrm>
              <a:off x="3961" y="3065"/>
              <a:ext cx="31" cy="6"/>
            </a:xfrm>
            <a:custGeom>
              <a:avLst/>
              <a:gdLst>
                <a:gd name="T0" fmla="*/ 3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7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2" y="0"/>
                  </a:lnTo>
                  <a:lnTo>
                    <a:pt x="1" y="0"/>
                  </a:lnTo>
                  <a:lnTo>
                    <a:pt x="0" y="1"/>
                  </a:lnTo>
                  <a:lnTo>
                    <a:pt x="0" y="2"/>
                  </a:lnTo>
                  <a:lnTo>
                    <a:pt x="0" y="3"/>
                  </a:lnTo>
                  <a:lnTo>
                    <a:pt x="0" y="5"/>
                  </a:lnTo>
                  <a:lnTo>
                    <a:pt x="1" y="6"/>
                  </a:lnTo>
                  <a:lnTo>
                    <a:pt x="2" y="6"/>
                  </a:lnTo>
                  <a:lnTo>
                    <a:pt x="27" y="6"/>
                  </a:lnTo>
                  <a:lnTo>
                    <a:pt x="28" y="6"/>
                  </a:lnTo>
                  <a:lnTo>
                    <a:pt x="30" y="5"/>
                  </a:lnTo>
                  <a:lnTo>
                    <a:pt x="31" y="3"/>
                  </a:lnTo>
                  <a:lnTo>
                    <a:pt x="31" y="2"/>
                  </a:lnTo>
                  <a:lnTo>
                    <a:pt x="30" y="1"/>
                  </a:lnTo>
                  <a:lnTo>
                    <a:pt x="28" y="0"/>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71" name="Freeform 222"/>
            <p:cNvSpPr>
              <a:spLocks/>
            </p:cNvSpPr>
            <p:nvPr/>
          </p:nvSpPr>
          <p:spPr bwMode="auto">
            <a:xfrm>
              <a:off x="4004" y="3065"/>
              <a:ext cx="31" cy="6"/>
            </a:xfrm>
            <a:custGeom>
              <a:avLst/>
              <a:gdLst>
                <a:gd name="T0" fmla="*/ 3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7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2" y="0"/>
                  </a:lnTo>
                  <a:lnTo>
                    <a:pt x="1" y="0"/>
                  </a:lnTo>
                  <a:lnTo>
                    <a:pt x="0" y="1"/>
                  </a:lnTo>
                  <a:lnTo>
                    <a:pt x="0" y="2"/>
                  </a:lnTo>
                  <a:lnTo>
                    <a:pt x="0" y="3"/>
                  </a:lnTo>
                  <a:lnTo>
                    <a:pt x="0" y="5"/>
                  </a:lnTo>
                  <a:lnTo>
                    <a:pt x="1" y="6"/>
                  </a:lnTo>
                  <a:lnTo>
                    <a:pt x="2" y="6"/>
                  </a:lnTo>
                  <a:lnTo>
                    <a:pt x="27" y="6"/>
                  </a:lnTo>
                  <a:lnTo>
                    <a:pt x="29" y="6"/>
                  </a:lnTo>
                  <a:lnTo>
                    <a:pt x="30" y="5"/>
                  </a:lnTo>
                  <a:lnTo>
                    <a:pt x="31" y="3"/>
                  </a:lnTo>
                  <a:lnTo>
                    <a:pt x="31" y="2"/>
                  </a:lnTo>
                  <a:lnTo>
                    <a:pt x="30" y="1"/>
                  </a:lnTo>
                  <a:lnTo>
                    <a:pt x="29" y="0"/>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72" name="Freeform 223"/>
            <p:cNvSpPr>
              <a:spLocks/>
            </p:cNvSpPr>
            <p:nvPr/>
          </p:nvSpPr>
          <p:spPr bwMode="auto">
            <a:xfrm>
              <a:off x="4048" y="3065"/>
              <a:ext cx="31" cy="6"/>
            </a:xfrm>
            <a:custGeom>
              <a:avLst/>
              <a:gdLst>
                <a:gd name="T0" fmla="*/ 4 w 31"/>
                <a:gd name="T1" fmla="*/ 0 h 6"/>
                <a:gd name="T2" fmla="*/ 3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3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4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4" y="0"/>
                  </a:moveTo>
                  <a:lnTo>
                    <a:pt x="3" y="0"/>
                  </a:lnTo>
                  <a:lnTo>
                    <a:pt x="1" y="0"/>
                  </a:lnTo>
                  <a:lnTo>
                    <a:pt x="0" y="1"/>
                  </a:lnTo>
                  <a:lnTo>
                    <a:pt x="0" y="2"/>
                  </a:lnTo>
                  <a:lnTo>
                    <a:pt x="0" y="3"/>
                  </a:lnTo>
                  <a:lnTo>
                    <a:pt x="0" y="5"/>
                  </a:lnTo>
                  <a:lnTo>
                    <a:pt x="1" y="6"/>
                  </a:lnTo>
                  <a:lnTo>
                    <a:pt x="3" y="6"/>
                  </a:lnTo>
                  <a:lnTo>
                    <a:pt x="27" y="6"/>
                  </a:lnTo>
                  <a:lnTo>
                    <a:pt x="28" y="6"/>
                  </a:lnTo>
                  <a:lnTo>
                    <a:pt x="29" y="6"/>
                  </a:lnTo>
                  <a:lnTo>
                    <a:pt x="30" y="5"/>
                  </a:lnTo>
                  <a:lnTo>
                    <a:pt x="31" y="3"/>
                  </a:lnTo>
                  <a:lnTo>
                    <a:pt x="31" y="2"/>
                  </a:lnTo>
                  <a:lnTo>
                    <a:pt x="30" y="1"/>
                  </a:lnTo>
                  <a:lnTo>
                    <a:pt x="29" y="0"/>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73" name="Freeform 224"/>
            <p:cNvSpPr>
              <a:spLocks/>
            </p:cNvSpPr>
            <p:nvPr/>
          </p:nvSpPr>
          <p:spPr bwMode="auto">
            <a:xfrm>
              <a:off x="4091" y="3065"/>
              <a:ext cx="32" cy="6"/>
            </a:xfrm>
            <a:custGeom>
              <a:avLst/>
              <a:gdLst>
                <a:gd name="T0" fmla="*/ 3 w 32"/>
                <a:gd name="T1" fmla="*/ 0 h 6"/>
                <a:gd name="T2" fmla="*/ 3 w 32"/>
                <a:gd name="T3" fmla="*/ 0 h 6"/>
                <a:gd name="T4" fmla="*/ 2 w 32"/>
                <a:gd name="T5" fmla="*/ 0 h 6"/>
                <a:gd name="T6" fmla="*/ 0 w 32"/>
                <a:gd name="T7" fmla="*/ 1 h 6"/>
                <a:gd name="T8" fmla="*/ 0 w 32"/>
                <a:gd name="T9" fmla="*/ 2 h 6"/>
                <a:gd name="T10" fmla="*/ 0 w 32"/>
                <a:gd name="T11" fmla="*/ 3 h 6"/>
                <a:gd name="T12" fmla="*/ 0 w 32"/>
                <a:gd name="T13" fmla="*/ 5 h 6"/>
                <a:gd name="T14" fmla="*/ 2 w 32"/>
                <a:gd name="T15" fmla="*/ 6 h 6"/>
                <a:gd name="T16" fmla="*/ 3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3" y="0"/>
                  </a:lnTo>
                  <a:lnTo>
                    <a:pt x="2" y="0"/>
                  </a:lnTo>
                  <a:lnTo>
                    <a:pt x="0" y="1"/>
                  </a:lnTo>
                  <a:lnTo>
                    <a:pt x="0" y="2"/>
                  </a:lnTo>
                  <a:lnTo>
                    <a:pt x="0" y="3"/>
                  </a:lnTo>
                  <a:lnTo>
                    <a:pt x="0" y="5"/>
                  </a:lnTo>
                  <a:lnTo>
                    <a:pt x="2" y="6"/>
                  </a:lnTo>
                  <a:lnTo>
                    <a:pt x="3"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74" name="Freeform 225"/>
            <p:cNvSpPr>
              <a:spLocks/>
            </p:cNvSpPr>
            <p:nvPr/>
          </p:nvSpPr>
          <p:spPr bwMode="auto">
            <a:xfrm>
              <a:off x="4136"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75" name="Freeform 226"/>
            <p:cNvSpPr>
              <a:spLocks/>
            </p:cNvSpPr>
            <p:nvPr/>
          </p:nvSpPr>
          <p:spPr bwMode="auto">
            <a:xfrm>
              <a:off x="4179" y="3065"/>
              <a:ext cx="31" cy="6"/>
            </a:xfrm>
            <a:custGeom>
              <a:avLst/>
              <a:gdLst>
                <a:gd name="T0" fmla="*/ 2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6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1"/>
                  </a:lnTo>
                  <a:lnTo>
                    <a:pt x="0" y="2"/>
                  </a:lnTo>
                  <a:lnTo>
                    <a:pt x="0" y="3"/>
                  </a:lnTo>
                  <a:lnTo>
                    <a:pt x="0" y="5"/>
                  </a:lnTo>
                  <a:lnTo>
                    <a:pt x="1" y="6"/>
                  </a:lnTo>
                  <a:lnTo>
                    <a:pt x="26" y="6"/>
                  </a:lnTo>
                  <a:lnTo>
                    <a:pt x="28" y="6"/>
                  </a:lnTo>
                  <a:lnTo>
                    <a:pt x="29" y="6"/>
                  </a:lnTo>
                  <a:lnTo>
                    <a:pt x="30" y="5"/>
                  </a:lnTo>
                  <a:lnTo>
                    <a:pt x="31" y="3"/>
                  </a:lnTo>
                  <a:lnTo>
                    <a:pt x="31" y="2"/>
                  </a:lnTo>
                  <a:lnTo>
                    <a:pt x="30" y="1"/>
                  </a:lnTo>
                  <a:lnTo>
                    <a:pt x="29" y="0"/>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76" name="Freeform 227"/>
            <p:cNvSpPr>
              <a:spLocks/>
            </p:cNvSpPr>
            <p:nvPr/>
          </p:nvSpPr>
          <p:spPr bwMode="auto">
            <a:xfrm>
              <a:off x="4222" y="3065"/>
              <a:ext cx="31" cy="6"/>
            </a:xfrm>
            <a:custGeom>
              <a:avLst/>
              <a:gdLst>
                <a:gd name="T0" fmla="*/ 3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1" y="0"/>
                  </a:lnTo>
                  <a:lnTo>
                    <a:pt x="0" y="1"/>
                  </a:lnTo>
                  <a:lnTo>
                    <a:pt x="0" y="2"/>
                  </a:lnTo>
                  <a:lnTo>
                    <a:pt x="0" y="3"/>
                  </a:lnTo>
                  <a:lnTo>
                    <a:pt x="0" y="5"/>
                  </a:lnTo>
                  <a:lnTo>
                    <a:pt x="1"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77" name="Freeform 228"/>
            <p:cNvSpPr>
              <a:spLocks/>
            </p:cNvSpPr>
            <p:nvPr/>
          </p:nvSpPr>
          <p:spPr bwMode="auto">
            <a:xfrm>
              <a:off x="4267" y="3065"/>
              <a:ext cx="31" cy="6"/>
            </a:xfrm>
            <a:custGeom>
              <a:avLst/>
              <a:gdLst>
                <a:gd name="T0" fmla="*/ 2 w 31"/>
                <a:gd name="T1" fmla="*/ 0 h 6"/>
                <a:gd name="T2" fmla="*/ 1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1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1"/>
                  </a:lnTo>
                  <a:lnTo>
                    <a:pt x="0" y="2"/>
                  </a:lnTo>
                  <a:lnTo>
                    <a:pt x="0" y="3"/>
                  </a:lnTo>
                  <a:lnTo>
                    <a:pt x="0" y="5"/>
                  </a:lnTo>
                  <a:lnTo>
                    <a:pt x="1"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78" name="Freeform 229"/>
            <p:cNvSpPr>
              <a:spLocks/>
            </p:cNvSpPr>
            <p:nvPr/>
          </p:nvSpPr>
          <p:spPr bwMode="auto">
            <a:xfrm>
              <a:off x="4310" y="3065"/>
              <a:ext cx="31" cy="6"/>
            </a:xfrm>
            <a:custGeom>
              <a:avLst/>
              <a:gdLst>
                <a:gd name="T0" fmla="*/ 2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1" y="0"/>
                  </a:lnTo>
                  <a:lnTo>
                    <a:pt x="0" y="0"/>
                  </a:lnTo>
                  <a:lnTo>
                    <a:pt x="0" y="1"/>
                  </a:lnTo>
                  <a:lnTo>
                    <a:pt x="0" y="2"/>
                  </a:lnTo>
                  <a:lnTo>
                    <a:pt x="0" y="3"/>
                  </a:lnTo>
                  <a:lnTo>
                    <a:pt x="0" y="5"/>
                  </a:lnTo>
                  <a:lnTo>
                    <a:pt x="0" y="6"/>
                  </a:lnTo>
                  <a:lnTo>
                    <a:pt x="1"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79" name="Freeform 230"/>
            <p:cNvSpPr>
              <a:spLocks/>
            </p:cNvSpPr>
            <p:nvPr/>
          </p:nvSpPr>
          <p:spPr bwMode="auto">
            <a:xfrm>
              <a:off x="4354" y="3065"/>
              <a:ext cx="31" cy="6"/>
            </a:xfrm>
            <a:custGeom>
              <a:avLst/>
              <a:gdLst>
                <a:gd name="T0" fmla="*/ 3 w 31"/>
                <a:gd name="T1" fmla="*/ 0 h 6"/>
                <a:gd name="T2" fmla="*/ 1 w 31"/>
                <a:gd name="T3" fmla="*/ 0 h 6"/>
                <a:gd name="T4" fmla="*/ 0 w 31"/>
                <a:gd name="T5" fmla="*/ 0 h 6"/>
                <a:gd name="T6" fmla="*/ 0 w 31"/>
                <a:gd name="T7" fmla="*/ 1 h 6"/>
                <a:gd name="T8" fmla="*/ 0 w 31"/>
                <a:gd name="T9" fmla="*/ 2 h 6"/>
                <a:gd name="T10" fmla="*/ 0 w 31"/>
                <a:gd name="T11" fmla="*/ 3 h 6"/>
                <a:gd name="T12" fmla="*/ 0 w 31"/>
                <a:gd name="T13" fmla="*/ 5 h 6"/>
                <a:gd name="T14" fmla="*/ 0 w 31"/>
                <a:gd name="T15" fmla="*/ 6 h 6"/>
                <a:gd name="T16" fmla="*/ 1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1" y="0"/>
                  </a:lnTo>
                  <a:lnTo>
                    <a:pt x="0" y="0"/>
                  </a:lnTo>
                  <a:lnTo>
                    <a:pt x="0" y="1"/>
                  </a:lnTo>
                  <a:lnTo>
                    <a:pt x="0" y="2"/>
                  </a:lnTo>
                  <a:lnTo>
                    <a:pt x="0" y="3"/>
                  </a:lnTo>
                  <a:lnTo>
                    <a:pt x="0" y="5"/>
                  </a:lnTo>
                  <a:lnTo>
                    <a:pt x="0" y="6"/>
                  </a:lnTo>
                  <a:lnTo>
                    <a:pt x="1"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80" name="Freeform 231"/>
            <p:cNvSpPr>
              <a:spLocks/>
            </p:cNvSpPr>
            <p:nvPr/>
          </p:nvSpPr>
          <p:spPr bwMode="auto">
            <a:xfrm>
              <a:off x="4397" y="3065"/>
              <a:ext cx="32" cy="6"/>
            </a:xfrm>
            <a:custGeom>
              <a:avLst/>
              <a:gdLst>
                <a:gd name="T0" fmla="*/ 3 w 32"/>
                <a:gd name="T1" fmla="*/ 0 h 6"/>
                <a:gd name="T2" fmla="*/ 2 w 32"/>
                <a:gd name="T3" fmla="*/ 0 h 6"/>
                <a:gd name="T4" fmla="*/ 0 w 32"/>
                <a:gd name="T5" fmla="*/ 0 h 6"/>
                <a:gd name="T6" fmla="*/ 0 w 32"/>
                <a:gd name="T7" fmla="*/ 1 h 6"/>
                <a:gd name="T8" fmla="*/ 0 w 32"/>
                <a:gd name="T9" fmla="*/ 2 h 6"/>
                <a:gd name="T10" fmla="*/ 0 w 32"/>
                <a:gd name="T11" fmla="*/ 3 h 6"/>
                <a:gd name="T12" fmla="*/ 0 w 32"/>
                <a:gd name="T13" fmla="*/ 5 h 6"/>
                <a:gd name="T14" fmla="*/ 0 w 32"/>
                <a:gd name="T15" fmla="*/ 6 h 6"/>
                <a:gd name="T16" fmla="*/ 2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2" y="0"/>
                  </a:lnTo>
                  <a:lnTo>
                    <a:pt x="0" y="0"/>
                  </a:lnTo>
                  <a:lnTo>
                    <a:pt x="0" y="1"/>
                  </a:lnTo>
                  <a:lnTo>
                    <a:pt x="0" y="2"/>
                  </a:lnTo>
                  <a:lnTo>
                    <a:pt x="0" y="3"/>
                  </a:lnTo>
                  <a:lnTo>
                    <a:pt x="0" y="5"/>
                  </a:lnTo>
                  <a:lnTo>
                    <a:pt x="0" y="6"/>
                  </a:lnTo>
                  <a:lnTo>
                    <a:pt x="2"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81" name="Freeform 232"/>
            <p:cNvSpPr>
              <a:spLocks/>
            </p:cNvSpPr>
            <p:nvPr/>
          </p:nvSpPr>
          <p:spPr bwMode="auto">
            <a:xfrm>
              <a:off x="4442" y="3065"/>
              <a:ext cx="31" cy="6"/>
            </a:xfrm>
            <a:custGeom>
              <a:avLst/>
              <a:gdLst>
                <a:gd name="T0" fmla="*/ 3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7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2" y="0"/>
                  </a:lnTo>
                  <a:lnTo>
                    <a:pt x="1" y="0"/>
                  </a:lnTo>
                  <a:lnTo>
                    <a:pt x="0" y="1"/>
                  </a:lnTo>
                  <a:lnTo>
                    <a:pt x="0" y="2"/>
                  </a:lnTo>
                  <a:lnTo>
                    <a:pt x="0" y="3"/>
                  </a:lnTo>
                  <a:lnTo>
                    <a:pt x="0" y="5"/>
                  </a:lnTo>
                  <a:lnTo>
                    <a:pt x="1" y="6"/>
                  </a:lnTo>
                  <a:lnTo>
                    <a:pt x="2" y="6"/>
                  </a:lnTo>
                  <a:lnTo>
                    <a:pt x="27" y="6"/>
                  </a:lnTo>
                  <a:lnTo>
                    <a:pt x="29" y="6"/>
                  </a:lnTo>
                  <a:lnTo>
                    <a:pt x="30" y="5"/>
                  </a:lnTo>
                  <a:lnTo>
                    <a:pt x="31" y="3"/>
                  </a:lnTo>
                  <a:lnTo>
                    <a:pt x="31" y="2"/>
                  </a:lnTo>
                  <a:lnTo>
                    <a:pt x="30" y="1"/>
                  </a:lnTo>
                  <a:lnTo>
                    <a:pt x="29" y="0"/>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82" name="Freeform 233"/>
            <p:cNvSpPr>
              <a:spLocks/>
            </p:cNvSpPr>
            <p:nvPr/>
          </p:nvSpPr>
          <p:spPr bwMode="auto">
            <a:xfrm>
              <a:off x="4485" y="3065"/>
              <a:ext cx="31" cy="6"/>
            </a:xfrm>
            <a:custGeom>
              <a:avLst/>
              <a:gdLst>
                <a:gd name="T0" fmla="*/ 4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4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4" y="0"/>
                  </a:moveTo>
                  <a:lnTo>
                    <a:pt x="2" y="0"/>
                  </a:lnTo>
                  <a:lnTo>
                    <a:pt x="1" y="0"/>
                  </a:lnTo>
                  <a:lnTo>
                    <a:pt x="0" y="1"/>
                  </a:lnTo>
                  <a:lnTo>
                    <a:pt x="0" y="2"/>
                  </a:lnTo>
                  <a:lnTo>
                    <a:pt x="0" y="3"/>
                  </a:lnTo>
                  <a:lnTo>
                    <a:pt x="0" y="5"/>
                  </a:lnTo>
                  <a:lnTo>
                    <a:pt x="1" y="6"/>
                  </a:lnTo>
                  <a:lnTo>
                    <a:pt x="2" y="6"/>
                  </a:lnTo>
                  <a:lnTo>
                    <a:pt x="27" y="6"/>
                  </a:lnTo>
                  <a:lnTo>
                    <a:pt x="28" y="6"/>
                  </a:lnTo>
                  <a:lnTo>
                    <a:pt x="29" y="6"/>
                  </a:lnTo>
                  <a:lnTo>
                    <a:pt x="30" y="5"/>
                  </a:lnTo>
                  <a:lnTo>
                    <a:pt x="31" y="3"/>
                  </a:lnTo>
                  <a:lnTo>
                    <a:pt x="31" y="2"/>
                  </a:lnTo>
                  <a:lnTo>
                    <a:pt x="30" y="1"/>
                  </a:lnTo>
                  <a:lnTo>
                    <a:pt x="29" y="0"/>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83" name="Freeform 234"/>
            <p:cNvSpPr>
              <a:spLocks/>
            </p:cNvSpPr>
            <p:nvPr/>
          </p:nvSpPr>
          <p:spPr bwMode="auto">
            <a:xfrm>
              <a:off x="4530"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8 w 31"/>
                <a:gd name="T23" fmla="*/ 6 h 6"/>
                <a:gd name="T24" fmla="*/ 30 w 31"/>
                <a:gd name="T25" fmla="*/ 5 h 6"/>
                <a:gd name="T26" fmla="*/ 31 w 31"/>
                <a:gd name="T27" fmla="*/ 3 h 6"/>
                <a:gd name="T28" fmla="*/ 31 w 31"/>
                <a:gd name="T29" fmla="*/ 2 h 6"/>
                <a:gd name="T30" fmla="*/ 30 w 31"/>
                <a:gd name="T31" fmla="*/ 1 h 6"/>
                <a:gd name="T32" fmla="*/ 28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8" y="6"/>
                  </a:lnTo>
                  <a:lnTo>
                    <a:pt x="30" y="5"/>
                  </a:lnTo>
                  <a:lnTo>
                    <a:pt x="31" y="3"/>
                  </a:lnTo>
                  <a:lnTo>
                    <a:pt x="31" y="2"/>
                  </a:lnTo>
                  <a:lnTo>
                    <a:pt x="30" y="1"/>
                  </a:lnTo>
                  <a:lnTo>
                    <a:pt x="28"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84" name="Freeform 235"/>
            <p:cNvSpPr>
              <a:spLocks/>
            </p:cNvSpPr>
            <p:nvPr/>
          </p:nvSpPr>
          <p:spPr bwMode="auto">
            <a:xfrm>
              <a:off x="4573" y="3065"/>
              <a:ext cx="31" cy="6"/>
            </a:xfrm>
            <a:custGeom>
              <a:avLst/>
              <a:gdLst>
                <a:gd name="T0" fmla="*/ 2 w 31"/>
                <a:gd name="T1" fmla="*/ 0 h 6"/>
                <a:gd name="T2" fmla="*/ 2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2 w 31"/>
                <a:gd name="T17" fmla="*/ 6 h 6"/>
                <a:gd name="T18" fmla="*/ 26 w 31"/>
                <a:gd name="T19" fmla="*/ 6 h 6"/>
                <a:gd name="T20" fmla="*/ 27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7 w 31"/>
                <a:gd name="T35" fmla="*/ 0 h 6"/>
                <a:gd name="T36" fmla="*/ 2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2" y="0"/>
                  </a:moveTo>
                  <a:lnTo>
                    <a:pt x="2" y="0"/>
                  </a:lnTo>
                  <a:lnTo>
                    <a:pt x="1" y="0"/>
                  </a:lnTo>
                  <a:lnTo>
                    <a:pt x="0" y="1"/>
                  </a:lnTo>
                  <a:lnTo>
                    <a:pt x="0" y="2"/>
                  </a:lnTo>
                  <a:lnTo>
                    <a:pt x="0" y="3"/>
                  </a:lnTo>
                  <a:lnTo>
                    <a:pt x="0" y="5"/>
                  </a:lnTo>
                  <a:lnTo>
                    <a:pt x="1" y="6"/>
                  </a:lnTo>
                  <a:lnTo>
                    <a:pt x="2" y="6"/>
                  </a:lnTo>
                  <a:lnTo>
                    <a:pt x="26" y="6"/>
                  </a:lnTo>
                  <a:lnTo>
                    <a:pt x="27" y="6"/>
                  </a:lnTo>
                  <a:lnTo>
                    <a:pt x="29" y="6"/>
                  </a:lnTo>
                  <a:lnTo>
                    <a:pt x="30" y="5"/>
                  </a:lnTo>
                  <a:lnTo>
                    <a:pt x="31" y="3"/>
                  </a:lnTo>
                  <a:lnTo>
                    <a:pt x="31" y="2"/>
                  </a:lnTo>
                  <a:lnTo>
                    <a:pt x="30" y="1"/>
                  </a:lnTo>
                  <a:lnTo>
                    <a:pt x="29" y="0"/>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85" name="Freeform 236"/>
            <p:cNvSpPr>
              <a:spLocks/>
            </p:cNvSpPr>
            <p:nvPr/>
          </p:nvSpPr>
          <p:spPr bwMode="auto">
            <a:xfrm>
              <a:off x="4617" y="3065"/>
              <a:ext cx="31" cy="6"/>
            </a:xfrm>
            <a:custGeom>
              <a:avLst/>
              <a:gdLst>
                <a:gd name="T0" fmla="*/ 3 w 31"/>
                <a:gd name="T1" fmla="*/ 0 h 6"/>
                <a:gd name="T2" fmla="*/ 3 w 31"/>
                <a:gd name="T3" fmla="*/ 0 h 6"/>
                <a:gd name="T4" fmla="*/ 1 w 31"/>
                <a:gd name="T5" fmla="*/ 0 h 6"/>
                <a:gd name="T6" fmla="*/ 0 w 31"/>
                <a:gd name="T7" fmla="*/ 1 h 6"/>
                <a:gd name="T8" fmla="*/ 0 w 31"/>
                <a:gd name="T9" fmla="*/ 2 h 6"/>
                <a:gd name="T10" fmla="*/ 0 w 31"/>
                <a:gd name="T11" fmla="*/ 3 h 6"/>
                <a:gd name="T12" fmla="*/ 0 w 31"/>
                <a:gd name="T13" fmla="*/ 5 h 6"/>
                <a:gd name="T14" fmla="*/ 1 w 31"/>
                <a:gd name="T15" fmla="*/ 6 h 6"/>
                <a:gd name="T16" fmla="*/ 3 w 31"/>
                <a:gd name="T17" fmla="*/ 6 h 6"/>
                <a:gd name="T18" fmla="*/ 27 w 31"/>
                <a:gd name="T19" fmla="*/ 6 h 6"/>
                <a:gd name="T20" fmla="*/ 28 w 31"/>
                <a:gd name="T21" fmla="*/ 6 h 6"/>
                <a:gd name="T22" fmla="*/ 29 w 31"/>
                <a:gd name="T23" fmla="*/ 6 h 6"/>
                <a:gd name="T24" fmla="*/ 30 w 31"/>
                <a:gd name="T25" fmla="*/ 5 h 6"/>
                <a:gd name="T26" fmla="*/ 31 w 31"/>
                <a:gd name="T27" fmla="*/ 3 h 6"/>
                <a:gd name="T28" fmla="*/ 31 w 31"/>
                <a:gd name="T29" fmla="*/ 2 h 6"/>
                <a:gd name="T30" fmla="*/ 30 w 31"/>
                <a:gd name="T31" fmla="*/ 1 h 6"/>
                <a:gd name="T32" fmla="*/ 29 w 31"/>
                <a:gd name="T33" fmla="*/ 0 h 6"/>
                <a:gd name="T34" fmla="*/ 28 w 31"/>
                <a:gd name="T35" fmla="*/ 0 h 6"/>
                <a:gd name="T36" fmla="*/ 3 w 31"/>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6"/>
                <a:gd name="T59" fmla="*/ 31 w 31"/>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6">
                  <a:moveTo>
                    <a:pt x="3" y="0"/>
                  </a:moveTo>
                  <a:lnTo>
                    <a:pt x="3" y="0"/>
                  </a:lnTo>
                  <a:lnTo>
                    <a:pt x="1" y="0"/>
                  </a:lnTo>
                  <a:lnTo>
                    <a:pt x="0" y="1"/>
                  </a:lnTo>
                  <a:lnTo>
                    <a:pt x="0" y="2"/>
                  </a:lnTo>
                  <a:lnTo>
                    <a:pt x="0" y="3"/>
                  </a:lnTo>
                  <a:lnTo>
                    <a:pt x="0" y="5"/>
                  </a:lnTo>
                  <a:lnTo>
                    <a:pt x="1" y="6"/>
                  </a:lnTo>
                  <a:lnTo>
                    <a:pt x="3" y="6"/>
                  </a:lnTo>
                  <a:lnTo>
                    <a:pt x="27" y="6"/>
                  </a:lnTo>
                  <a:lnTo>
                    <a:pt x="28" y="6"/>
                  </a:lnTo>
                  <a:lnTo>
                    <a:pt x="29" y="6"/>
                  </a:lnTo>
                  <a:lnTo>
                    <a:pt x="30" y="5"/>
                  </a:lnTo>
                  <a:lnTo>
                    <a:pt x="31" y="3"/>
                  </a:lnTo>
                  <a:lnTo>
                    <a:pt x="31"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86" name="Freeform 237"/>
            <p:cNvSpPr>
              <a:spLocks/>
            </p:cNvSpPr>
            <p:nvPr/>
          </p:nvSpPr>
          <p:spPr bwMode="auto">
            <a:xfrm>
              <a:off x="4660" y="3065"/>
              <a:ext cx="32" cy="6"/>
            </a:xfrm>
            <a:custGeom>
              <a:avLst/>
              <a:gdLst>
                <a:gd name="T0" fmla="*/ 3 w 32"/>
                <a:gd name="T1" fmla="*/ 0 h 6"/>
                <a:gd name="T2" fmla="*/ 2 w 32"/>
                <a:gd name="T3" fmla="*/ 0 h 6"/>
                <a:gd name="T4" fmla="*/ 2 w 32"/>
                <a:gd name="T5" fmla="*/ 0 h 6"/>
                <a:gd name="T6" fmla="*/ 0 w 32"/>
                <a:gd name="T7" fmla="*/ 1 h 6"/>
                <a:gd name="T8" fmla="*/ 0 w 32"/>
                <a:gd name="T9" fmla="*/ 2 h 6"/>
                <a:gd name="T10" fmla="*/ 0 w 32"/>
                <a:gd name="T11" fmla="*/ 3 h 6"/>
                <a:gd name="T12" fmla="*/ 0 w 32"/>
                <a:gd name="T13" fmla="*/ 5 h 6"/>
                <a:gd name="T14" fmla="*/ 2 w 32"/>
                <a:gd name="T15" fmla="*/ 6 h 6"/>
                <a:gd name="T16" fmla="*/ 2 w 32"/>
                <a:gd name="T17" fmla="*/ 6 h 6"/>
                <a:gd name="T18" fmla="*/ 27 w 32"/>
                <a:gd name="T19" fmla="*/ 6 h 6"/>
                <a:gd name="T20" fmla="*/ 28 w 32"/>
                <a:gd name="T21" fmla="*/ 6 h 6"/>
                <a:gd name="T22" fmla="*/ 29 w 32"/>
                <a:gd name="T23" fmla="*/ 6 h 6"/>
                <a:gd name="T24" fmla="*/ 30 w 32"/>
                <a:gd name="T25" fmla="*/ 5 h 6"/>
                <a:gd name="T26" fmla="*/ 32 w 32"/>
                <a:gd name="T27" fmla="*/ 3 h 6"/>
                <a:gd name="T28" fmla="*/ 32 w 32"/>
                <a:gd name="T29" fmla="*/ 2 h 6"/>
                <a:gd name="T30" fmla="*/ 30 w 32"/>
                <a:gd name="T31" fmla="*/ 1 h 6"/>
                <a:gd name="T32" fmla="*/ 29 w 32"/>
                <a:gd name="T33" fmla="*/ 0 h 6"/>
                <a:gd name="T34" fmla="*/ 28 w 32"/>
                <a:gd name="T35" fmla="*/ 0 h 6"/>
                <a:gd name="T36" fmla="*/ 3 w 32"/>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6"/>
                <a:gd name="T59" fmla="*/ 32 w 32"/>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6">
                  <a:moveTo>
                    <a:pt x="3" y="0"/>
                  </a:moveTo>
                  <a:lnTo>
                    <a:pt x="2" y="0"/>
                  </a:lnTo>
                  <a:lnTo>
                    <a:pt x="0" y="1"/>
                  </a:lnTo>
                  <a:lnTo>
                    <a:pt x="0" y="2"/>
                  </a:lnTo>
                  <a:lnTo>
                    <a:pt x="0" y="3"/>
                  </a:lnTo>
                  <a:lnTo>
                    <a:pt x="0" y="5"/>
                  </a:lnTo>
                  <a:lnTo>
                    <a:pt x="2" y="6"/>
                  </a:lnTo>
                  <a:lnTo>
                    <a:pt x="27" y="6"/>
                  </a:lnTo>
                  <a:lnTo>
                    <a:pt x="28" y="6"/>
                  </a:lnTo>
                  <a:lnTo>
                    <a:pt x="29" y="6"/>
                  </a:lnTo>
                  <a:lnTo>
                    <a:pt x="30" y="5"/>
                  </a:lnTo>
                  <a:lnTo>
                    <a:pt x="32" y="3"/>
                  </a:lnTo>
                  <a:lnTo>
                    <a:pt x="32" y="2"/>
                  </a:lnTo>
                  <a:lnTo>
                    <a:pt x="30" y="1"/>
                  </a:lnTo>
                  <a:lnTo>
                    <a:pt x="29" y="0"/>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6514" name="Group 238"/>
          <p:cNvGrpSpPr>
            <a:grpSpLocks/>
          </p:cNvGrpSpPr>
          <p:nvPr/>
        </p:nvGrpSpPr>
        <p:grpSpPr bwMode="auto">
          <a:xfrm>
            <a:off x="2068513" y="5665788"/>
            <a:ext cx="5399087" cy="7937"/>
            <a:chOff x="1303" y="3573"/>
            <a:chExt cx="3401" cy="5"/>
          </a:xfrm>
        </p:grpSpPr>
        <p:sp>
          <p:nvSpPr>
            <p:cNvPr id="16531" name="Freeform 239"/>
            <p:cNvSpPr>
              <a:spLocks/>
            </p:cNvSpPr>
            <p:nvPr/>
          </p:nvSpPr>
          <p:spPr bwMode="auto">
            <a:xfrm>
              <a:off x="1303" y="3573"/>
              <a:ext cx="33" cy="5"/>
            </a:xfrm>
            <a:custGeom>
              <a:avLst/>
              <a:gdLst>
                <a:gd name="T0" fmla="*/ 5 w 33"/>
                <a:gd name="T1" fmla="*/ 0 h 5"/>
                <a:gd name="T2" fmla="*/ 4 w 33"/>
                <a:gd name="T3" fmla="*/ 0 h 5"/>
                <a:gd name="T4" fmla="*/ 3 w 33"/>
                <a:gd name="T5" fmla="*/ 1 h 5"/>
                <a:gd name="T6" fmla="*/ 1 w 33"/>
                <a:gd name="T7" fmla="*/ 2 h 5"/>
                <a:gd name="T8" fmla="*/ 0 w 33"/>
                <a:gd name="T9" fmla="*/ 3 h 5"/>
                <a:gd name="T10" fmla="*/ 1 w 33"/>
                <a:gd name="T11" fmla="*/ 3 h 5"/>
                <a:gd name="T12" fmla="*/ 3 w 33"/>
                <a:gd name="T13" fmla="*/ 4 h 5"/>
                <a:gd name="T14" fmla="*/ 4 w 33"/>
                <a:gd name="T15" fmla="*/ 5 h 5"/>
                <a:gd name="T16" fmla="*/ 28 w 33"/>
                <a:gd name="T17" fmla="*/ 5 h 5"/>
                <a:gd name="T18" fmla="*/ 29 w 33"/>
                <a:gd name="T19" fmla="*/ 5 h 5"/>
                <a:gd name="T20" fmla="*/ 30 w 33"/>
                <a:gd name="T21" fmla="*/ 5 h 5"/>
                <a:gd name="T22" fmla="*/ 31 w 33"/>
                <a:gd name="T23" fmla="*/ 4 h 5"/>
                <a:gd name="T24" fmla="*/ 33 w 33"/>
                <a:gd name="T25" fmla="*/ 3 h 5"/>
                <a:gd name="T26" fmla="*/ 33 w 33"/>
                <a:gd name="T27" fmla="*/ 3 h 5"/>
                <a:gd name="T28" fmla="*/ 31 w 33"/>
                <a:gd name="T29" fmla="*/ 2 h 5"/>
                <a:gd name="T30" fmla="*/ 30 w 33"/>
                <a:gd name="T31" fmla="*/ 1 h 5"/>
                <a:gd name="T32" fmla="*/ 29 w 33"/>
                <a:gd name="T33" fmla="*/ 0 h 5"/>
                <a:gd name="T34" fmla="*/ 5 w 33"/>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5"/>
                <a:gd name="T56" fmla="*/ 33 w 33"/>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5">
                  <a:moveTo>
                    <a:pt x="5" y="0"/>
                  </a:moveTo>
                  <a:lnTo>
                    <a:pt x="4" y="0"/>
                  </a:lnTo>
                  <a:lnTo>
                    <a:pt x="3" y="1"/>
                  </a:lnTo>
                  <a:lnTo>
                    <a:pt x="1" y="2"/>
                  </a:lnTo>
                  <a:lnTo>
                    <a:pt x="0" y="3"/>
                  </a:lnTo>
                  <a:lnTo>
                    <a:pt x="1" y="3"/>
                  </a:lnTo>
                  <a:lnTo>
                    <a:pt x="3" y="4"/>
                  </a:lnTo>
                  <a:lnTo>
                    <a:pt x="4" y="5"/>
                  </a:lnTo>
                  <a:lnTo>
                    <a:pt x="28" y="5"/>
                  </a:lnTo>
                  <a:lnTo>
                    <a:pt x="29" y="5"/>
                  </a:lnTo>
                  <a:lnTo>
                    <a:pt x="30" y="5"/>
                  </a:lnTo>
                  <a:lnTo>
                    <a:pt x="31" y="4"/>
                  </a:lnTo>
                  <a:lnTo>
                    <a:pt x="33" y="3"/>
                  </a:lnTo>
                  <a:lnTo>
                    <a:pt x="31" y="2"/>
                  </a:lnTo>
                  <a:lnTo>
                    <a:pt x="30" y="1"/>
                  </a:lnTo>
                  <a:lnTo>
                    <a:pt x="29"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32" name="Freeform 240"/>
            <p:cNvSpPr>
              <a:spLocks/>
            </p:cNvSpPr>
            <p:nvPr/>
          </p:nvSpPr>
          <p:spPr bwMode="auto">
            <a:xfrm>
              <a:off x="1348"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7" y="5"/>
                  </a:lnTo>
                  <a:lnTo>
                    <a:pt x="28" y="5"/>
                  </a:lnTo>
                  <a:lnTo>
                    <a:pt x="30" y="4"/>
                  </a:lnTo>
                  <a:lnTo>
                    <a:pt x="31" y="3"/>
                  </a:lnTo>
                  <a:lnTo>
                    <a:pt x="30" y="2"/>
                  </a:lnTo>
                  <a:lnTo>
                    <a:pt x="28"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33" name="Freeform 241"/>
            <p:cNvSpPr>
              <a:spLocks/>
            </p:cNvSpPr>
            <p:nvPr/>
          </p:nvSpPr>
          <p:spPr bwMode="auto">
            <a:xfrm>
              <a:off x="1391"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34" name="Freeform 242"/>
            <p:cNvSpPr>
              <a:spLocks/>
            </p:cNvSpPr>
            <p:nvPr/>
          </p:nvSpPr>
          <p:spPr bwMode="auto">
            <a:xfrm>
              <a:off x="1435" y="3573"/>
              <a:ext cx="31" cy="5"/>
            </a:xfrm>
            <a:custGeom>
              <a:avLst/>
              <a:gdLst>
                <a:gd name="T0" fmla="*/ 3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1" y="0"/>
                  </a:lnTo>
                  <a:lnTo>
                    <a:pt x="0" y="1"/>
                  </a:lnTo>
                  <a:lnTo>
                    <a:pt x="0" y="2"/>
                  </a:lnTo>
                  <a:lnTo>
                    <a:pt x="0" y="3"/>
                  </a:lnTo>
                  <a:lnTo>
                    <a:pt x="0" y="4"/>
                  </a:lnTo>
                  <a:lnTo>
                    <a:pt x="0" y="5"/>
                  </a:lnTo>
                  <a:lnTo>
                    <a:pt x="1"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35" name="Freeform 243"/>
            <p:cNvSpPr>
              <a:spLocks/>
            </p:cNvSpPr>
            <p:nvPr/>
          </p:nvSpPr>
          <p:spPr bwMode="auto">
            <a:xfrm>
              <a:off x="1478" y="3573"/>
              <a:ext cx="32" cy="5"/>
            </a:xfrm>
            <a:custGeom>
              <a:avLst/>
              <a:gdLst>
                <a:gd name="T0" fmla="*/ 3 w 32"/>
                <a:gd name="T1" fmla="*/ 0 h 5"/>
                <a:gd name="T2" fmla="*/ 2 w 32"/>
                <a:gd name="T3" fmla="*/ 0 h 5"/>
                <a:gd name="T4" fmla="*/ 0 w 32"/>
                <a:gd name="T5" fmla="*/ 1 h 5"/>
                <a:gd name="T6" fmla="*/ 0 w 32"/>
                <a:gd name="T7" fmla="*/ 2 h 5"/>
                <a:gd name="T8" fmla="*/ 0 w 32"/>
                <a:gd name="T9" fmla="*/ 3 h 5"/>
                <a:gd name="T10" fmla="*/ 0 w 32"/>
                <a:gd name="T11" fmla="*/ 3 h 5"/>
                <a:gd name="T12" fmla="*/ 0 w 32"/>
                <a:gd name="T13" fmla="*/ 4 h 5"/>
                <a:gd name="T14" fmla="*/ 0 w 32"/>
                <a:gd name="T15" fmla="*/ 5 h 5"/>
                <a:gd name="T16" fmla="*/ 2 w 32"/>
                <a:gd name="T17" fmla="*/ 5 h 5"/>
                <a:gd name="T18" fmla="*/ 27 w 32"/>
                <a:gd name="T19" fmla="*/ 5 h 5"/>
                <a:gd name="T20" fmla="*/ 28 w 32"/>
                <a:gd name="T21" fmla="*/ 5 h 5"/>
                <a:gd name="T22" fmla="*/ 29 w 32"/>
                <a:gd name="T23" fmla="*/ 5 h 5"/>
                <a:gd name="T24" fmla="*/ 31 w 32"/>
                <a:gd name="T25" fmla="*/ 4 h 5"/>
                <a:gd name="T26" fmla="*/ 32 w 32"/>
                <a:gd name="T27" fmla="*/ 3 h 5"/>
                <a:gd name="T28" fmla="*/ 32 w 32"/>
                <a:gd name="T29" fmla="*/ 3 h 5"/>
                <a:gd name="T30" fmla="*/ 31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2" y="0"/>
                  </a:lnTo>
                  <a:lnTo>
                    <a:pt x="0" y="1"/>
                  </a:lnTo>
                  <a:lnTo>
                    <a:pt x="0" y="2"/>
                  </a:lnTo>
                  <a:lnTo>
                    <a:pt x="0" y="3"/>
                  </a:lnTo>
                  <a:lnTo>
                    <a:pt x="0" y="4"/>
                  </a:lnTo>
                  <a:lnTo>
                    <a:pt x="0" y="5"/>
                  </a:lnTo>
                  <a:lnTo>
                    <a:pt x="2" y="5"/>
                  </a:lnTo>
                  <a:lnTo>
                    <a:pt x="27" y="5"/>
                  </a:lnTo>
                  <a:lnTo>
                    <a:pt x="28" y="5"/>
                  </a:lnTo>
                  <a:lnTo>
                    <a:pt x="29" y="5"/>
                  </a:lnTo>
                  <a:lnTo>
                    <a:pt x="31" y="4"/>
                  </a:lnTo>
                  <a:lnTo>
                    <a:pt x="32" y="3"/>
                  </a:lnTo>
                  <a:lnTo>
                    <a:pt x="31"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36" name="Freeform 244"/>
            <p:cNvSpPr>
              <a:spLocks/>
            </p:cNvSpPr>
            <p:nvPr/>
          </p:nvSpPr>
          <p:spPr bwMode="auto">
            <a:xfrm>
              <a:off x="1523"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37" name="Freeform 245"/>
            <p:cNvSpPr>
              <a:spLocks/>
            </p:cNvSpPr>
            <p:nvPr/>
          </p:nvSpPr>
          <p:spPr bwMode="auto">
            <a:xfrm>
              <a:off x="1566" y="3573"/>
              <a:ext cx="31" cy="5"/>
            </a:xfrm>
            <a:custGeom>
              <a:avLst/>
              <a:gdLst>
                <a:gd name="T0" fmla="*/ 4 w 31"/>
                <a:gd name="T1" fmla="*/ 0 h 5"/>
                <a:gd name="T2" fmla="*/ 3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3 w 31"/>
                <a:gd name="T17" fmla="*/ 5 h 5"/>
                <a:gd name="T18" fmla="*/ 28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4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4" y="0"/>
                  </a:moveTo>
                  <a:lnTo>
                    <a:pt x="3" y="0"/>
                  </a:lnTo>
                  <a:lnTo>
                    <a:pt x="1" y="1"/>
                  </a:lnTo>
                  <a:lnTo>
                    <a:pt x="0" y="2"/>
                  </a:lnTo>
                  <a:lnTo>
                    <a:pt x="0" y="3"/>
                  </a:lnTo>
                  <a:lnTo>
                    <a:pt x="0" y="4"/>
                  </a:lnTo>
                  <a:lnTo>
                    <a:pt x="1" y="5"/>
                  </a:lnTo>
                  <a:lnTo>
                    <a:pt x="3" y="5"/>
                  </a:lnTo>
                  <a:lnTo>
                    <a:pt x="28" y="5"/>
                  </a:lnTo>
                  <a:lnTo>
                    <a:pt x="29" y="5"/>
                  </a:lnTo>
                  <a:lnTo>
                    <a:pt x="30" y="4"/>
                  </a:lnTo>
                  <a:lnTo>
                    <a:pt x="31" y="3"/>
                  </a:lnTo>
                  <a:lnTo>
                    <a:pt x="30" y="2"/>
                  </a:lnTo>
                  <a:lnTo>
                    <a:pt x="29" y="1"/>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38" name="Freeform 246"/>
            <p:cNvSpPr>
              <a:spLocks/>
            </p:cNvSpPr>
            <p:nvPr/>
          </p:nvSpPr>
          <p:spPr bwMode="auto">
            <a:xfrm>
              <a:off x="1611" y="3573"/>
              <a:ext cx="31" cy="5"/>
            </a:xfrm>
            <a:custGeom>
              <a:avLst/>
              <a:gdLst>
                <a:gd name="T0" fmla="*/ 3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2" y="0"/>
                  </a:lnTo>
                  <a:lnTo>
                    <a:pt x="1" y="1"/>
                  </a:lnTo>
                  <a:lnTo>
                    <a:pt x="0" y="2"/>
                  </a:lnTo>
                  <a:lnTo>
                    <a:pt x="0" y="3"/>
                  </a:lnTo>
                  <a:lnTo>
                    <a:pt x="0" y="4"/>
                  </a:lnTo>
                  <a:lnTo>
                    <a:pt x="1" y="5"/>
                  </a:lnTo>
                  <a:lnTo>
                    <a:pt x="2" y="5"/>
                  </a:lnTo>
                  <a:lnTo>
                    <a:pt x="26" y="5"/>
                  </a:lnTo>
                  <a:lnTo>
                    <a:pt x="27" y="5"/>
                  </a:lnTo>
                  <a:lnTo>
                    <a:pt x="28" y="5"/>
                  </a:lnTo>
                  <a:lnTo>
                    <a:pt x="30" y="4"/>
                  </a:lnTo>
                  <a:lnTo>
                    <a:pt x="31" y="3"/>
                  </a:lnTo>
                  <a:lnTo>
                    <a:pt x="30" y="2"/>
                  </a:lnTo>
                  <a:lnTo>
                    <a:pt x="28" y="1"/>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39" name="Freeform 247"/>
            <p:cNvSpPr>
              <a:spLocks/>
            </p:cNvSpPr>
            <p:nvPr/>
          </p:nvSpPr>
          <p:spPr bwMode="auto">
            <a:xfrm>
              <a:off x="1654"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40" name="Freeform 248"/>
            <p:cNvSpPr>
              <a:spLocks/>
            </p:cNvSpPr>
            <p:nvPr/>
          </p:nvSpPr>
          <p:spPr bwMode="auto">
            <a:xfrm>
              <a:off x="1698" y="3573"/>
              <a:ext cx="31" cy="5"/>
            </a:xfrm>
            <a:custGeom>
              <a:avLst/>
              <a:gdLst>
                <a:gd name="T0" fmla="*/ 3 w 31"/>
                <a:gd name="T1" fmla="*/ 0 h 5"/>
                <a:gd name="T2" fmla="*/ 3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3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3" y="0"/>
                  </a:lnTo>
                  <a:lnTo>
                    <a:pt x="1" y="1"/>
                  </a:lnTo>
                  <a:lnTo>
                    <a:pt x="0" y="2"/>
                  </a:lnTo>
                  <a:lnTo>
                    <a:pt x="0" y="3"/>
                  </a:lnTo>
                  <a:lnTo>
                    <a:pt x="0" y="4"/>
                  </a:lnTo>
                  <a:lnTo>
                    <a:pt x="1" y="5"/>
                  </a:lnTo>
                  <a:lnTo>
                    <a:pt x="3"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41" name="Freeform 249"/>
            <p:cNvSpPr>
              <a:spLocks/>
            </p:cNvSpPr>
            <p:nvPr/>
          </p:nvSpPr>
          <p:spPr bwMode="auto">
            <a:xfrm>
              <a:off x="1741" y="3573"/>
              <a:ext cx="32" cy="5"/>
            </a:xfrm>
            <a:custGeom>
              <a:avLst/>
              <a:gdLst>
                <a:gd name="T0" fmla="*/ 3 w 32"/>
                <a:gd name="T1" fmla="*/ 0 h 5"/>
                <a:gd name="T2" fmla="*/ 3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3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3" y="0"/>
                  </a:lnTo>
                  <a:lnTo>
                    <a:pt x="2" y="1"/>
                  </a:lnTo>
                  <a:lnTo>
                    <a:pt x="0" y="2"/>
                  </a:lnTo>
                  <a:lnTo>
                    <a:pt x="0" y="3"/>
                  </a:lnTo>
                  <a:lnTo>
                    <a:pt x="0" y="4"/>
                  </a:lnTo>
                  <a:lnTo>
                    <a:pt x="2" y="5"/>
                  </a:lnTo>
                  <a:lnTo>
                    <a:pt x="3"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42" name="Freeform 250"/>
            <p:cNvSpPr>
              <a:spLocks/>
            </p:cNvSpPr>
            <p:nvPr/>
          </p:nvSpPr>
          <p:spPr bwMode="auto">
            <a:xfrm>
              <a:off x="1785" y="3573"/>
              <a:ext cx="32" cy="5"/>
            </a:xfrm>
            <a:custGeom>
              <a:avLst/>
              <a:gdLst>
                <a:gd name="T0" fmla="*/ 3 w 32"/>
                <a:gd name="T1" fmla="*/ 0 h 5"/>
                <a:gd name="T2" fmla="*/ 2 w 32"/>
                <a:gd name="T3" fmla="*/ 0 h 5"/>
                <a:gd name="T4" fmla="*/ 1 w 32"/>
                <a:gd name="T5" fmla="*/ 1 h 5"/>
                <a:gd name="T6" fmla="*/ 0 w 32"/>
                <a:gd name="T7" fmla="*/ 2 h 5"/>
                <a:gd name="T8" fmla="*/ 0 w 32"/>
                <a:gd name="T9" fmla="*/ 3 h 5"/>
                <a:gd name="T10" fmla="*/ 0 w 32"/>
                <a:gd name="T11" fmla="*/ 3 h 5"/>
                <a:gd name="T12" fmla="*/ 0 w 32"/>
                <a:gd name="T13" fmla="*/ 4 h 5"/>
                <a:gd name="T14" fmla="*/ 1 w 32"/>
                <a:gd name="T15" fmla="*/ 5 h 5"/>
                <a:gd name="T16" fmla="*/ 2 w 32"/>
                <a:gd name="T17" fmla="*/ 5 h 5"/>
                <a:gd name="T18" fmla="*/ 27 w 32"/>
                <a:gd name="T19" fmla="*/ 5 h 5"/>
                <a:gd name="T20" fmla="*/ 28 w 32"/>
                <a:gd name="T21" fmla="*/ 5 h 5"/>
                <a:gd name="T22" fmla="*/ 30 w 32"/>
                <a:gd name="T23" fmla="*/ 5 h 5"/>
                <a:gd name="T24" fmla="*/ 31 w 32"/>
                <a:gd name="T25" fmla="*/ 4 h 5"/>
                <a:gd name="T26" fmla="*/ 32 w 32"/>
                <a:gd name="T27" fmla="*/ 3 h 5"/>
                <a:gd name="T28" fmla="*/ 32 w 32"/>
                <a:gd name="T29" fmla="*/ 3 h 5"/>
                <a:gd name="T30" fmla="*/ 31 w 32"/>
                <a:gd name="T31" fmla="*/ 2 h 5"/>
                <a:gd name="T32" fmla="*/ 30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2" y="0"/>
                  </a:lnTo>
                  <a:lnTo>
                    <a:pt x="1" y="1"/>
                  </a:lnTo>
                  <a:lnTo>
                    <a:pt x="0" y="2"/>
                  </a:lnTo>
                  <a:lnTo>
                    <a:pt x="0" y="3"/>
                  </a:lnTo>
                  <a:lnTo>
                    <a:pt x="0" y="4"/>
                  </a:lnTo>
                  <a:lnTo>
                    <a:pt x="1" y="5"/>
                  </a:lnTo>
                  <a:lnTo>
                    <a:pt x="2" y="5"/>
                  </a:lnTo>
                  <a:lnTo>
                    <a:pt x="27" y="5"/>
                  </a:lnTo>
                  <a:lnTo>
                    <a:pt x="28" y="5"/>
                  </a:lnTo>
                  <a:lnTo>
                    <a:pt x="30" y="5"/>
                  </a:lnTo>
                  <a:lnTo>
                    <a:pt x="31" y="4"/>
                  </a:lnTo>
                  <a:lnTo>
                    <a:pt x="32" y="3"/>
                  </a:lnTo>
                  <a:lnTo>
                    <a:pt x="31" y="2"/>
                  </a:lnTo>
                  <a:lnTo>
                    <a:pt x="30"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43" name="Freeform 251"/>
            <p:cNvSpPr>
              <a:spLocks/>
            </p:cNvSpPr>
            <p:nvPr/>
          </p:nvSpPr>
          <p:spPr bwMode="auto">
            <a:xfrm>
              <a:off x="1829"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44" name="Freeform 252"/>
            <p:cNvSpPr>
              <a:spLocks/>
            </p:cNvSpPr>
            <p:nvPr/>
          </p:nvSpPr>
          <p:spPr bwMode="auto">
            <a:xfrm>
              <a:off x="1872" y="3573"/>
              <a:ext cx="31" cy="5"/>
            </a:xfrm>
            <a:custGeom>
              <a:avLst/>
              <a:gdLst>
                <a:gd name="T0" fmla="*/ 3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1" y="0"/>
                  </a:lnTo>
                  <a:lnTo>
                    <a:pt x="1" y="1"/>
                  </a:lnTo>
                  <a:lnTo>
                    <a:pt x="0" y="2"/>
                  </a:lnTo>
                  <a:lnTo>
                    <a:pt x="0" y="3"/>
                  </a:lnTo>
                  <a:lnTo>
                    <a:pt x="0" y="4"/>
                  </a:lnTo>
                  <a:lnTo>
                    <a:pt x="1"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45" name="Freeform 253"/>
            <p:cNvSpPr>
              <a:spLocks/>
            </p:cNvSpPr>
            <p:nvPr/>
          </p:nvSpPr>
          <p:spPr bwMode="auto">
            <a:xfrm>
              <a:off x="1917"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7" y="5"/>
                  </a:lnTo>
                  <a:lnTo>
                    <a:pt x="28" y="5"/>
                  </a:lnTo>
                  <a:lnTo>
                    <a:pt x="30" y="4"/>
                  </a:lnTo>
                  <a:lnTo>
                    <a:pt x="31" y="3"/>
                  </a:lnTo>
                  <a:lnTo>
                    <a:pt x="30" y="2"/>
                  </a:lnTo>
                  <a:lnTo>
                    <a:pt x="28"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46" name="Freeform 254"/>
            <p:cNvSpPr>
              <a:spLocks/>
            </p:cNvSpPr>
            <p:nvPr/>
          </p:nvSpPr>
          <p:spPr bwMode="auto">
            <a:xfrm>
              <a:off x="1960"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47" name="Freeform 255"/>
            <p:cNvSpPr>
              <a:spLocks/>
            </p:cNvSpPr>
            <p:nvPr/>
          </p:nvSpPr>
          <p:spPr bwMode="auto">
            <a:xfrm>
              <a:off x="2004" y="3573"/>
              <a:ext cx="31" cy="5"/>
            </a:xfrm>
            <a:custGeom>
              <a:avLst/>
              <a:gdLst>
                <a:gd name="T0" fmla="*/ 3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1" y="0"/>
                  </a:lnTo>
                  <a:lnTo>
                    <a:pt x="0" y="1"/>
                  </a:lnTo>
                  <a:lnTo>
                    <a:pt x="0" y="2"/>
                  </a:lnTo>
                  <a:lnTo>
                    <a:pt x="0" y="3"/>
                  </a:lnTo>
                  <a:lnTo>
                    <a:pt x="0" y="4"/>
                  </a:lnTo>
                  <a:lnTo>
                    <a:pt x="0" y="5"/>
                  </a:lnTo>
                  <a:lnTo>
                    <a:pt x="1"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48" name="Freeform 256"/>
            <p:cNvSpPr>
              <a:spLocks/>
            </p:cNvSpPr>
            <p:nvPr/>
          </p:nvSpPr>
          <p:spPr bwMode="auto">
            <a:xfrm>
              <a:off x="2047" y="3573"/>
              <a:ext cx="32" cy="5"/>
            </a:xfrm>
            <a:custGeom>
              <a:avLst/>
              <a:gdLst>
                <a:gd name="T0" fmla="*/ 4 w 32"/>
                <a:gd name="T1" fmla="*/ 0 h 5"/>
                <a:gd name="T2" fmla="*/ 3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3 w 32"/>
                <a:gd name="T17" fmla="*/ 5 h 5"/>
                <a:gd name="T18" fmla="*/ 28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4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4" y="0"/>
                  </a:moveTo>
                  <a:lnTo>
                    <a:pt x="3" y="0"/>
                  </a:lnTo>
                  <a:lnTo>
                    <a:pt x="2" y="1"/>
                  </a:lnTo>
                  <a:lnTo>
                    <a:pt x="0" y="2"/>
                  </a:lnTo>
                  <a:lnTo>
                    <a:pt x="0" y="3"/>
                  </a:lnTo>
                  <a:lnTo>
                    <a:pt x="0" y="4"/>
                  </a:lnTo>
                  <a:lnTo>
                    <a:pt x="2" y="5"/>
                  </a:lnTo>
                  <a:lnTo>
                    <a:pt x="3" y="5"/>
                  </a:lnTo>
                  <a:lnTo>
                    <a:pt x="28" y="5"/>
                  </a:lnTo>
                  <a:lnTo>
                    <a:pt x="29" y="5"/>
                  </a:lnTo>
                  <a:lnTo>
                    <a:pt x="30" y="4"/>
                  </a:lnTo>
                  <a:lnTo>
                    <a:pt x="32" y="3"/>
                  </a:lnTo>
                  <a:lnTo>
                    <a:pt x="30" y="2"/>
                  </a:lnTo>
                  <a:lnTo>
                    <a:pt x="29" y="1"/>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49" name="Freeform 257"/>
            <p:cNvSpPr>
              <a:spLocks/>
            </p:cNvSpPr>
            <p:nvPr/>
          </p:nvSpPr>
          <p:spPr bwMode="auto">
            <a:xfrm>
              <a:off x="2092" y="3573"/>
              <a:ext cx="31" cy="5"/>
            </a:xfrm>
            <a:custGeom>
              <a:avLst/>
              <a:gdLst>
                <a:gd name="T0" fmla="*/ 3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2" y="0"/>
                  </a:lnTo>
                  <a:lnTo>
                    <a:pt x="1" y="1"/>
                  </a:lnTo>
                  <a:lnTo>
                    <a:pt x="0" y="2"/>
                  </a:lnTo>
                  <a:lnTo>
                    <a:pt x="0" y="3"/>
                  </a:lnTo>
                  <a:lnTo>
                    <a:pt x="0" y="4"/>
                  </a:lnTo>
                  <a:lnTo>
                    <a:pt x="1" y="5"/>
                  </a:lnTo>
                  <a:lnTo>
                    <a:pt x="2" y="5"/>
                  </a:lnTo>
                  <a:lnTo>
                    <a:pt x="26" y="5"/>
                  </a:lnTo>
                  <a:lnTo>
                    <a:pt x="27" y="5"/>
                  </a:lnTo>
                  <a:lnTo>
                    <a:pt x="29" y="5"/>
                  </a:lnTo>
                  <a:lnTo>
                    <a:pt x="30" y="4"/>
                  </a:lnTo>
                  <a:lnTo>
                    <a:pt x="31" y="3"/>
                  </a:lnTo>
                  <a:lnTo>
                    <a:pt x="30" y="2"/>
                  </a:lnTo>
                  <a:lnTo>
                    <a:pt x="29" y="1"/>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50" name="Freeform 258"/>
            <p:cNvSpPr>
              <a:spLocks/>
            </p:cNvSpPr>
            <p:nvPr/>
          </p:nvSpPr>
          <p:spPr bwMode="auto">
            <a:xfrm>
              <a:off x="2135"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51" name="Freeform 259"/>
            <p:cNvSpPr>
              <a:spLocks/>
            </p:cNvSpPr>
            <p:nvPr/>
          </p:nvSpPr>
          <p:spPr bwMode="auto">
            <a:xfrm>
              <a:off x="2179" y="3573"/>
              <a:ext cx="32" cy="5"/>
            </a:xfrm>
            <a:custGeom>
              <a:avLst/>
              <a:gdLst>
                <a:gd name="T0" fmla="*/ 3 w 32"/>
                <a:gd name="T1" fmla="*/ 0 h 5"/>
                <a:gd name="T2" fmla="*/ 3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3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3" y="0"/>
                  </a:lnTo>
                  <a:lnTo>
                    <a:pt x="2" y="1"/>
                  </a:lnTo>
                  <a:lnTo>
                    <a:pt x="0" y="2"/>
                  </a:lnTo>
                  <a:lnTo>
                    <a:pt x="0" y="3"/>
                  </a:lnTo>
                  <a:lnTo>
                    <a:pt x="0" y="4"/>
                  </a:lnTo>
                  <a:lnTo>
                    <a:pt x="2" y="5"/>
                  </a:lnTo>
                  <a:lnTo>
                    <a:pt x="3"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52" name="Freeform 260"/>
            <p:cNvSpPr>
              <a:spLocks/>
            </p:cNvSpPr>
            <p:nvPr/>
          </p:nvSpPr>
          <p:spPr bwMode="auto">
            <a:xfrm>
              <a:off x="2223"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7" y="5"/>
                  </a:lnTo>
                  <a:lnTo>
                    <a:pt x="28" y="5"/>
                  </a:lnTo>
                  <a:lnTo>
                    <a:pt x="30" y="4"/>
                  </a:lnTo>
                  <a:lnTo>
                    <a:pt x="31" y="3"/>
                  </a:lnTo>
                  <a:lnTo>
                    <a:pt x="30" y="2"/>
                  </a:lnTo>
                  <a:lnTo>
                    <a:pt x="28"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53" name="Freeform 261"/>
            <p:cNvSpPr>
              <a:spLocks/>
            </p:cNvSpPr>
            <p:nvPr/>
          </p:nvSpPr>
          <p:spPr bwMode="auto">
            <a:xfrm>
              <a:off x="2266" y="3573"/>
              <a:ext cx="32" cy="5"/>
            </a:xfrm>
            <a:custGeom>
              <a:avLst/>
              <a:gdLst>
                <a:gd name="T0" fmla="*/ 3 w 32"/>
                <a:gd name="T1" fmla="*/ 0 h 5"/>
                <a:gd name="T2" fmla="*/ 2 w 32"/>
                <a:gd name="T3" fmla="*/ 0 h 5"/>
                <a:gd name="T4" fmla="*/ 1 w 32"/>
                <a:gd name="T5" fmla="*/ 1 h 5"/>
                <a:gd name="T6" fmla="*/ 0 w 32"/>
                <a:gd name="T7" fmla="*/ 2 h 5"/>
                <a:gd name="T8" fmla="*/ 0 w 32"/>
                <a:gd name="T9" fmla="*/ 3 h 5"/>
                <a:gd name="T10" fmla="*/ 0 w 32"/>
                <a:gd name="T11" fmla="*/ 3 h 5"/>
                <a:gd name="T12" fmla="*/ 0 w 32"/>
                <a:gd name="T13" fmla="*/ 4 h 5"/>
                <a:gd name="T14" fmla="*/ 1 w 32"/>
                <a:gd name="T15" fmla="*/ 5 h 5"/>
                <a:gd name="T16" fmla="*/ 2 w 32"/>
                <a:gd name="T17" fmla="*/ 5 h 5"/>
                <a:gd name="T18" fmla="*/ 27 w 32"/>
                <a:gd name="T19" fmla="*/ 5 h 5"/>
                <a:gd name="T20" fmla="*/ 29 w 32"/>
                <a:gd name="T21" fmla="*/ 5 h 5"/>
                <a:gd name="T22" fmla="*/ 30 w 32"/>
                <a:gd name="T23" fmla="*/ 5 h 5"/>
                <a:gd name="T24" fmla="*/ 31 w 32"/>
                <a:gd name="T25" fmla="*/ 4 h 5"/>
                <a:gd name="T26" fmla="*/ 32 w 32"/>
                <a:gd name="T27" fmla="*/ 3 h 5"/>
                <a:gd name="T28" fmla="*/ 32 w 32"/>
                <a:gd name="T29" fmla="*/ 3 h 5"/>
                <a:gd name="T30" fmla="*/ 31 w 32"/>
                <a:gd name="T31" fmla="*/ 2 h 5"/>
                <a:gd name="T32" fmla="*/ 30 w 32"/>
                <a:gd name="T33" fmla="*/ 1 h 5"/>
                <a:gd name="T34" fmla="*/ 29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2" y="0"/>
                  </a:lnTo>
                  <a:lnTo>
                    <a:pt x="1" y="1"/>
                  </a:lnTo>
                  <a:lnTo>
                    <a:pt x="0" y="2"/>
                  </a:lnTo>
                  <a:lnTo>
                    <a:pt x="0" y="3"/>
                  </a:lnTo>
                  <a:lnTo>
                    <a:pt x="0" y="4"/>
                  </a:lnTo>
                  <a:lnTo>
                    <a:pt x="1" y="5"/>
                  </a:lnTo>
                  <a:lnTo>
                    <a:pt x="2" y="5"/>
                  </a:lnTo>
                  <a:lnTo>
                    <a:pt x="27" y="5"/>
                  </a:lnTo>
                  <a:lnTo>
                    <a:pt x="29" y="5"/>
                  </a:lnTo>
                  <a:lnTo>
                    <a:pt x="30" y="5"/>
                  </a:lnTo>
                  <a:lnTo>
                    <a:pt x="31" y="4"/>
                  </a:lnTo>
                  <a:lnTo>
                    <a:pt x="32" y="3"/>
                  </a:lnTo>
                  <a:lnTo>
                    <a:pt x="31" y="2"/>
                  </a:lnTo>
                  <a:lnTo>
                    <a:pt x="30" y="1"/>
                  </a:lnTo>
                  <a:lnTo>
                    <a:pt x="2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54" name="Freeform 262"/>
            <p:cNvSpPr>
              <a:spLocks/>
            </p:cNvSpPr>
            <p:nvPr/>
          </p:nvSpPr>
          <p:spPr bwMode="auto">
            <a:xfrm>
              <a:off x="2310" y="3573"/>
              <a:ext cx="31" cy="5"/>
            </a:xfrm>
            <a:custGeom>
              <a:avLst/>
              <a:gdLst>
                <a:gd name="T0" fmla="*/ 3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1" y="0"/>
                  </a:lnTo>
                  <a:lnTo>
                    <a:pt x="1" y="1"/>
                  </a:lnTo>
                  <a:lnTo>
                    <a:pt x="0" y="2"/>
                  </a:lnTo>
                  <a:lnTo>
                    <a:pt x="0" y="3"/>
                  </a:lnTo>
                  <a:lnTo>
                    <a:pt x="0" y="4"/>
                  </a:lnTo>
                  <a:lnTo>
                    <a:pt x="1"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55" name="Freeform 263"/>
            <p:cNvSpPr>
              <a:spLocks/>
            </p:cNvSpPr>
            <p:nvPr/>
          </p:nvSpPr>
          <p:spPr bwMode="auto">
            <a:xfrm>
              <a:off x="2353" y="3573"/>
              <a:ext cx="32" cy="5"/>
            </a:xfrm>
            <a:custGeom>
              <a:avLst/>
              <a:gdLst>
                <a:gd name="T0" fmla="*/ 3 w 32"/>
                <a:gd name="T1" fmla="*/ 0 h 5"/>
                <a:gd name="T2" fmla="*/ 2 w 32"/>
                <a:gd name="T3" fmla="*/ 0 h 5"/>
                <a:gd name="T4" fmla="*/ 0 w 32"/>
                <a:gd name="T5" fmla="*/ 1 h 5"/>
                <a:gd name="T6" fmla="*/ 0 w 32"/>
                <a:gd name="T7" fmla="*/ 2 h 5"/>
                <a:gd name="T8" fmla="*/ 0 w 32"/>
                <a:gd name="T9" fmla="*/ 3 h 5"/>
                <a:gd name="T10" fmla="*/ 0 w 32"/>
                <a:gd name="T11" fmla="*/ 3 h 5"/>
                <a:gd name="T12" fmla="*/ 0 w 32"/>
                <a:gd name="T13" fmla="*/ 4 h 5"/>
                <a:gd name="T14" fmla="*/ 0 w 32"/>
                <a:gd name="T15" fmla="*/ 5 h 5"/>
                <a:gd name="T16" fmla="*/ 2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2" y="0"/>
                  </a:lnTo>
                  <a:lnTo>
                    <a:pt x="0" y="1"/>
                  </a:lnTo>
                  <a:lnTo>
                    <a:pt x="0" y="2"/>
                  </a:lnTo>
                  <a:lnTo>
                    <a:pt x="0" y="3"/>
                  </a:lnTo>
                  <a:lnTo>
                    <a:pt x="0" y="4"/>
                  </a:lnTo>
                  <a:lnTo>
                    <a:pt x="0" y="5"/>
                  </a:lnTo>
                  <a:lnTo>
                    <a:pt x="2"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56" name="Freeform 264"/>
            <p:cNvSpPr>
              <a:spLocks/>
            </p:cNvSpPr>
            <p:nvPr/>
          </p:nvSpPr>
          <p:spPr bwMode="auto">
            <a:xfrm>
              <a:off x="2398"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57" name="Freeform 265"/>
            <p:cNvSpPr>
              <a:spLocks/>
            </p:cNvSpPr>
            <p:nvPr/>
          </p:nvSpPr>
          <p:spPr bwMode="auto">
            <a:xfrm>
              <a:off x="2441"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58" name="Freeform 266"/>
            <p:cNvSpPr>
              <a:spLocks/>
            </p:cNvSpPr>
            <p:nvPr/>
          </p:nvSpPr>
          <p:spPr bwMode="auto">
            <a:xfrm>
              <a:off x="2485" y="3573"/>
              <a:ext cx="32" cy="5"/>
            </a:xfrm>
            <a:custGeom>
              <a:avLst/>
              <a:gdLst>
                <a:gd name="T0" fmla="*/ 4 w 32"/>
                <a:gd name="T1" fmla="*/ 0 h 5"/>
                <a:gd name="T2" fmla="*/ 3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3 w 32"/>
                <a:gd name="T17" fmla="*/ 5 h 5"/>
                <a:gd name="T18" fmla="*/ 28 w 32"/>
                <a:gd name="T19" fmla="*/ 5 h 5"/>
                <a:gd name="T20" fmla="*/ 28 w 32"/>
                <a:gd name="T21" fmla="*/ 5 h 5"/>
                <a:gd name="T22" fmla="*/ 29 w 32"/>
                <a:gd name="T23" fmla="*/ 5 h 5"/>
                <a:gd name="T24" fmla="*/ 31 w 32"/>
                <a:gd name="T25" fmla="*/ 4 h 5"/>
                <a:gd name="T26" fmla="*/ 32 w 32"/>
                <a:gd name="T27" fmla="*/ 3 h 5"/>
                <a:gd name="T28" fmla="*/ 32 w 32"/>
                <a:gd name="T29" fmla="*/ 3 h 5"/>
                <a:gd name="T30" fmla="*/ 31 w 32"/>
                <a:gd name="T31" fmla="*/ 2 h 5"/>
                <a:gd name="T32" fmla="*/ 29 w 32"/>
                <a:gd name="T33" fmla="*/ 1 h 5"/>
                <a:gd name="T34" fmla="*/ 28 w 32"/>
                <a:gd name="T35" fmla="*/ 0 h 5"/>
                <a:gd name="T36" fmla="*/ 4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4" y="0"/>
                  </a:moveTo>
                  <a:lnTo>
                    <a:pt x="3" y="0"/>
                  </a:lnTo>
                  <a:lnTo>
                    <a:pt x="2" y="1"/>
                  </a:lnTo>
                  <a:lnTo>
                    <a:pt x="0" y="2"/>
                  </a:lnTo>
                  <a:lnTo>
                    <a:pt x="0" y="3"/>
                  </a:lnTo>
                  <a:lnTo>
                    <a:pt x="0" y="4"/>
                  </a:lnTo>
                  <a:lnTo>
                    <a:pt x="2" y="5"/>
                  </a:lnTo>
                  <a:lnTo>
                    <a:pt x="3" y="5"/>
                  </a:lnTo>
                  <a:lnTo>
                    <a:pt x="28" y="5"/>
                  </a:lnTo>
                  <a:lnTo>
                    <a:pt x="29" y="5"/>
                  </a:lnTo>
                  <a:lnTo>
                    <a:pt x="31" y="4"/>
                  </a:lnTo>
                  <a:lnTo>
                    <a:pt x="32" y="3"/>
                  </a:lnTo>
                  <a:lnTo>
                    <a:pt x="31" y="2"/>
                  </a:lnTo>
                  <a:lnTo>
                    <a:pt x="29" y="1"/>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59" name="Freeform 267"/>
            <p:cNvSpPr>
              <a:spLocks/>
            </p:cNvSpPr>
            <p:nvPr/>
          </p:nvSpPr>
          <p:spPr bwMode="auto">
            <a:xfrm>
              <a:off x="2529" y="3573"/>
              <a:ext cx="31" cy="5"/>
            </a:xfrm>
            <a:custGeom>
              <a:avLst/>
              <a:gdLst>
                <a:gd name="T0" fmla="*/ 3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7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2" y="0"/>
                  </a:lnTo>
                  <a:lnTo>
                    <a:pt x="1" y="1"/>
                  </a:lnTo>
                  <a:lnTo>
                    <a:pt x="0" y="2"/>
                  </a:lnTo>
                  <a:lnTo>
                    <a:pt x="0" y="3"/>
                  </a:lnTo>
                  <a:lnTo>
                    <a:pt x="0" y="4"/>
                  </a:lnTo>
                  <a:lnTo>
                    <a:pt x="1" y="5"/>
                  </a:lnTo>
                  <a:lnTo>
                    <a:pt x="2" y="5"/>
                  </a:lnTo>
                  <a:lnTo>
                    <a:pt x="27" y="5"/>
                  </a:lnTo>
                  <a:lnTo>
                    <a:pt x="29" y="5"/>
                  </a:lnTo>
                  <a:lnTo>
                    <a:pt x="30" y="4"/>
                  </a:lnTo>
                  <a:lnTo>
                    <a:pt x="31" y="3"/>
                  </a:lnTo>
                  <a:lnTo>
                    <a:pt x="30" y="2"/>
                  </a:lnTo>
                  <a:lnTo>
                    <a:pt x="29" y="1"/>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60" name="Freeform 268"/>
            <p:cNvSpPr>
              <a:spLocks/>
            </p:cNvSpPr>
            <p:nvPr/>
          </p:nvSpPr>
          <p:spPr bwMode="auto">
            <a:xfrm>
              <a:off x="2573" y="3573"/>
              <a:ext cx="31" cy="5"/>
            </a:xfrm>
            <a:custGeom>
              <a:avLst/>
              <a:gdLst>
                <a:gd name="T0" fmla="*/ 3 w 31"/>
                <a:gd name="T1" fmla="*/ 0 h 5"/>
                <a:gd name="T2" fmla="*/ 3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3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3" y="0"/>
                  </a:lnTo>
                  <a:lnTo>
                    <a:pt x="1" y="1"/>
                  </a:lnTo>
                  <a:lnTo>
                    <a:pt x="0" y="2"/>
                  </a:lnTo>
                  <a:lnTo>
                    <a:pt x="0" y="3"/>
                  </a:lnTo>
                  <a:lnTo>
                    <a:pt x="0" y="4"/>
                  </a:lnTo>
                  <a:lnTo>
                    <a:pt x="1" y="5"/>
                  </a:lnTo>
                  <a:lnTo>
                    <a:pt x="3"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61" name="Freeform 269"/>
            <p:cNvSpPr>
              <a:spLocks/>
            </p:cNvSpPr>
            <p:nvPr/>
          </p:nvSpPr>
          <p:spPr bwMode="auto">
            <a:xfrm>
              <a:off x="2616" y="3573"/>
              <a:ext cx="32" cy="5"/>
            </a:xfrm>
            <a:custGeom>
              <a:avLst/>
              <a:gdLst>
                <a:gd name="T0" fmla="*/ 3 w 32"/>
                <a:gd name="T1" fmla="*/ 0 h 5"/>
                <a:gd name="T2" fmla="*/ 3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3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3" y="0"/>
                  </a:lnTo>
                  <a:lnTo>
                    <a:pt x="2" y="1"/>
                  </a:lnTo>
                  <a:lnTo>
                    <a:pt x="0" y="2"/>
                  </a:lnTo>
                  <a:lnTo>
                    <a:pt x="0" y="3"/>
                  </a:lnTo>
                  <a:lnTo>
                    <a:pt x="0" y="4"/>
                  </a:lnTo>
                  <a:lnTo>
                    <a:pt x="2" y="5"/>
                  </a:lnTo>
                  <a:lnTo>
                    <a:pt x="3"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62" name="Freeform 270"/>
            <p:cNvSpPr>
              <a:spLocks/>
            </p:cNvSpPr>
            <p:nvPr/>
          </p:nvSpPr>
          <p:spPr bwMode="auto">
            <a:xfrm>
              <a:off x="2661"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63" name="Freeform 271"/>
            <p:cNvSpPr>
              <a:spLocks/>
            </p:cNvSpPr>
            <p:nvPr/>
          </p:nvSpPr>
          <p:spPr bwMode="auto">
            <a:xfrm>
              <a:off x="2704"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64" name="Freeform 272"/>
            <p:cNvSpPr>
              <a:spLocks/>
            </p:cNvSpPr>
            <p:nvPr/>
          </p:nvSpPr>
          <p:spPr bwMode="auto">
            <a:xfrm>
              <a:off x="2747" y="3573"/>
              <a:ext cx="31" cy="5"/>
            </a:xfrm>
            <a:custGeom>
              <a:avLst/>
              <a:gdLst>
                <a:gd name="T0" fmla="*/ 3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1" y="0"/>
                  </a:lnTo>
                  <a:lnTo>
                    <a:pt x="1" y="1"/>
                  </a:lnTo>
                  <a:lnTo>
                    <a:pt x="0" y="2"/>
                  </a:lnTo>
                  <a:lnTo>
                    <a:pt x="0" y="3"/>
                  </a:lnTo>
                  <a:lnTo>
                    <a:pt x="0" y="4"/>
                  </a:lnTo>
                  <a:lnTo>
                    <a:pt x="1"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65" name="Freeform 273"/>
            <p:cNvSpPr>
              <a:spLocks/>
            </p:cNvSpPr>
            <p:nvPr/>
          </p:nvSpPr>
          <p:spPr bwMode="auto">
            <a:xfrm>
              <a:off x="2792"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7" y="5"/>
                  </a:lnTo>
                  <a:lnTo>
                    <a:pt x="28" y="5"/>
                  </a:lnTo>
                  <a:lnTo>
                    <a:pt x="30" y="4"/>
                  </a:lnTo>
                  <a:lnTo>
                    <a:pt x="31" y="3"/>
                  </a:lnTo>
                  <a:lnTo>
                    <a:pt x="30" y="2"/>
                  </a:lnTo>
                  <a:lnTo>
                    <a:pt x="28"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66" name="Freeform 274"/>
            <p:cNvSpPr>
              <a:spLocks/>
            </p:cNvSpPr>
            <p:nvPr/>
          </p:nvSpPr>
          <p:spPr bwMode="auto">
            <a:xfrm>
              <a:off x="2835"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67" name="Freeform 275"/>
            <p:cNvSpPr>
              <a:spLocks/>
            </p:cNvSpPr>
            <p:nvPr/>
          </p:nvSpPr>
          <p:spPr bwMode="auto">
            <a:xfrm>
              <a:off x="2879" y="3573"/>
              <a:ext cx="31" cy="5"/>
            </a:xfrm>
            <a:custGeom>
              <a:avLst/>
              <a:gdLst>
                <a:gd name="T0" fmla="*/ 3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1" y="0"/>
                  </a:lnTo>
                  <a:lnTo>
                    <a:pt x="0" y="1"/>
                  </a:lnTo>
                  <a:lnTo>
                    <a:pt x="0" y="2"/>
                  </a:lnTo>
                  <a:lnTo>
                    <a:pt x="0" y="3"/>
                  </a:lnTo>
                  <a:lnTo>
                    <a:pt x="0" y="4"/>
                  </a:lnTo>
                  <a:lnTo>
                    <a:pt x="0" y="5"/>
                  </a:lnTo>
                  <a:lnTo>
                    <a:pt x="1"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68" name="Freeform 276"/>
            <p:cNvSpPr>
              <a:spLocks/>
            </p:cNvSpPr>
            <p:nvPr/>
          </p:nvSpPr>
          <p:spPr bwMode="auto">
            <a:xfrm>
              <a:off x="2922" y="3573"/>
              <a:ext cx="32" cy="5"/>
            </a:xfrm>
            <a:custGeom>
              <a:avLst/>
              <a:gdLst>
                <a:gd name="T0" fmla="*/ 3 w 32"/>
                <a:gd name="T1" fmla="*/ 0 h 5"/>
                <a:gd name="T2" fmla="*/ 2 w 32"/>
                <a:gd name="T3" fmla="*/ 0 h 5"/>
                <a:gd name="T4" fmla="*/ 0 w 32"/>
                <a:gd name="T5" fmla="*/ 1 h 5"/>
                <a:gd name="T6" fmla="*/ 0 w 32"/>
                <a:gd name="T7" fmla="*/ 2 h 5"/>
                <a:gd name="T8" fmla="*/ 0 w 32"/>
                <a:gd name="T9" fmla="*/ 3 h 5"/>
                <a:gd name="T10" fmla="*/ 0 w 32"/>
                <a:gd name="T11" fmla="*/ 3 h 5"/>
                <a:gd name="T12" fmla="*/ 0 w 32"/>
                <a:gd name="T13" fmla="*/ 4 h 5"/>
                <a:gd name="T14" fmla="*/ 0 w 32"/>
                <a:gd name="T15" fmla="*/ 5 h 5"/>
                <a:gd name="T16" fmla="*/ 2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2" y="0"/>
                  </a:lnTo>
                  <a:lnTo>
                    <a:pt x="0" y="1"/>
                  </a:lnTo>
                  <a:lnTo>
                    <a:pt x="0" y="2"/>
                  </a:lnTo>
                  <a:lnTo>
                    <a:pt x="0" y="3"/>
                  </a:lnTo>
                  <a:lnTo>
                    <a:pt x="0" y="4"/>
                  </a:lnTo>
                  <a:lnTo>
                    <a:pt x="0" y="5"/>
                  </a:lnTo>
                  <a:lnTo>
                    <a:pt x="2"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69" name="Freeform 277"/>
            <p:cNvSpPr>
              <a:spLocks/>
            </p:cNvSpPr>
            <p:nvPr/>
          </p:nvSpPr>
          <p:spPr bwMode="auto">
            <a:xfrm>
              <a:off x="2967" y="3573"/>
              <a:ext cx="31" cy="5"/>
            </a:xfrm>
            <a:custGeom>
              <a:avLst/>
              <a:gdLst>
                <a:gd name="T0" fmla="*/ 3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7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2" y="0"/>
                  </a:lnTo>
                  <a:lnTo>
                    <a:pt x="1" y="1"/>
                  </a:lnTo>
                  <a:lnTo>
                    <a:pt x="0" y="2"/>
                  </a:lnTo>
                  <a:lnTo>
                    <a:pt x="0" y="3"/>
                  </a:lnTo>
                  <a:lnTo>
                    <a:pt x="0" y="4"/>
                  </a:lnTo>
                  <a:lnTo>
                    <a:pt x="1" y="5"/>
                  </a:lnTo>
                  <a:lnTo>
                    <a:pt x="2" y="5"/>
                  </a:lnTo>
                  <a:lnTo>
                    <a:pt x="27" y="5"/>
                  </a:lnTo>
                  <a:lnTo>
                    <a:pt x="29" y="5"/>
                  </a:lnTo>
                  <a:lnTo>
                    <a:pt x="30" y="4"/>
                  </a:lnTo>
                  <a:lnTo>
                    <a:pt x="31" y="3"/>
                  </a:lnTo>
                  <a:lnTo>
                    <a:pt x="30" y="2"/>
                  </a:lnTo>
                  <a:lnTo>
                    <a:pt x="29" y="1"/>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70" name="Freeform 278"/>
            <p:cNvSpPr>
              <a:spLocks/>
            </p:cNvSpPr>
            <p:nvPr/>
          </p:nvSpPr>
          <p:spPr bwMode="auto">
            <a:xfrm>
              <a:off x="3010" y="3573"/>
              <a:ext cx="31" cy="5"/>
            </a:xfrm>
            <a:custGeom>
              <a:avLst/>
              <a:gdLst>
                <a:gd name="T0" fmla="*/ 4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4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4" y="0"/>
                  </a:moveTo>
                  <a:lnTo>
                    <a:pt x="2" y="0"/>
                  </a:lnTo>
                  <a:lnTo>
                    <a:pt x="1" y="1"/>
                  </a:lnTo>
                  <a:lnTo>
                    <a:pt x="0" y="2"/>
                  </a:lnTo>
                  <a:lnTo>
                    <a:pt x="0" y="3"/>
                  </a:lnTo>
                  <a:lnTo>
                    <a:pt x="0" y="4"/>
                  </a:lnTo>
                  <a:lnTo>
                    <a:pt x="1" y="5"/>
                  </a:lnTo>
                  <a:lnTo>
                    <a:pt x="2" y="5"/>
                  </a:lnTo>
                  <a:lnTo>
                    <a:pt x="26" y="5"/>
                  </a:lnTo>
                  <a:lnTo>
                    <a:pt x="28" y="5"/>
                  </a:lnTo>
                  <a:lnTo>
                    <a:pt x="29" y="5"/>
                  </a:lnTo>
                  <a:lnTo>
                    <a:pt x="30" y="4"/>
                  </a:lnTo>
                  <a:lnTo>
                    <a:pt x="31" y="3"/>
                  </a:lnTo>
                  <a:lnTo>
                    <a:pt x="30" y="2"/>
                  </a:lnTo>
                  <a:lnTo>
                    <a:pt x="29" y="1"/>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71" name="Freeform 279"/>
            <p:cNvSpPr>
              <a:spLocks/>
            </p:cNvSpPr>
            <p:nvPr/>
          </p:nvSpPr>
          <p:spPr bwMode="auto">
            <a:xfrm>
              <a:off x="3054" y="3573"/>
              <a:ext cx="32" cy="5"/>
            </a:xfrm>
            <a:custGeom>
              <a:avLst/>
              <a:gdLst>
                <a:gd name="T0" fmla="*/ 3 w 32"/>
                <a:gd name="T1" fmla="*/ 0 h 5"/>
                <a:gd name="T2" fmla="*/ 3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3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3" y="0"/>
                  </a:lnTo>
                  <a:lnTo>
                    <a:pt x="2" y="1"/>
                  </a:lnTo>
                  <a:lnTo>
                    <a:pt x="0" y="2"/>
                  </a:lnTo>
                  <a:lnTo>
                    <a:pt x="0" y="3"/>
                  </a:lnTo>
                  <a:lnTo>
                    <a:pt x="0" y="4"/>
                  </a:lnTo>
                  <a:lnTo>
                    <a:pt x="2" y="5"/>
                  </a:lnTo>
                  <a:lnTo>
                    <a:pt x="3"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72" name="Freeform 280"/>
            <p:cNvSpPr>
              <a:spLocks/>
            </p:cNvSpPr>
            <p:nvPr/>
          </p:nvSpPr>
          <p:spPr bwMode="auto">
            <a:xfrm>
              <a:off x="3098"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7" y="5"/>
                  </a:lnTo>
                  <a:lnTo>
                    <a:pt x="28" y="5"/>
                  </a:lnTo>
                  <a:lnTo>
                    <a:pt x="30" y="4"/>
                  </a:lnTo>
                  <a:lnTo>
                    <a:pt x="31" y="3"/>
                  </a:lnTo>
                  <a:lnTo>
                    <a:pt x="30" y="2"/>
                  </a:lnTo>
                  <a:lnTo>
                    <a:pt x="28"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73" name="Freeform 281"/>
            <p:cNvSpPr>
              <a:spLocks/>
            </p:cNvSpPr>
            <p:nvPr/>
          </p:nvSpPr>
          <p:spPr bwMode="auto">
            <a:xfrm>
              <a:off x="3142"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74" name="Freeform 282"/>
            <p:cNvSpPr>
              <a:spLocks/>
            </p:cNvSpPr>
            <p:nvPr/>
          </p:nvSpPr>
          <p:spPr bwMode="auto">
            <a:xfrm>
              <a:off x="3185" y="3573"/>
              <a:ext cx="31" cy="5"/>
            </a:xfrm>
            <a:custGeom>
              <a:avLst/>
              <a:gdLst>
                <a:gd name="T0" fmla="*/ 3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1" y="0"/>
                  </a:lnTo>
                  <a:lnTo>
                    <a:pt x="1" y="1"/>
                  </a:lnTo>
                  <a:lnTo>
                    <a:pt x="0" y="2"/>
                  </a:lnTo>
                  <a:lnTo>
                    <a:pt x="0" y="3"/>
                  </a:lnTo>
                  <a:lnTo>
                    <a:pt x="0" y="4"/>
                  </a:lnTo>
                  <a:lnTo>
                    <a:pt x="1"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75" name="Freeform 283"/>
            <p:cNvSpPr>
              <a:spLocks/>
            </p:cNvSpPr>
            <p:nvPr/>
          </p:nvSpPr>
          <p:spPr bwMode="auto">
            <a:xfrm>
              <a:off x="3228" y="3573"/>
              <a:ext cx="32" cy="5"/>
            </a:xfrm>
            <a:custGeom>
              <a:avLst/>
              <a:gdLst>
                <a:gd name="T0" fmla="*/ 3 w 32"/>
                <a:gd name="T1" fmla="*/ 0 h 5"/>
                <a:gd name="T2" fmla="*/ 2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2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2" y="0"/>
                  </a:lnTo>
                  <a:lnTo>
                    <a:pt x="2" y="1"/>
                  </a:lnTo>
                  <a:lnTo>
                    <a:pt x="0" y="2"/>
                  </a:lnTo>
                  <a:lnTo>
                    <a:pt x="0" y="3"/>
                  </a:lnTo>
                  <a:lnTo>
                    <a:pt x="0" y="4"/>
                  </a:lnTo>
                  <a:lnTo>
                    <a:pt x="2"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76" name="Freeform 284"/>
            <p:cNvSpPr>
              <a:spLocks/>
            </p:cNvSpPr>
            <p:nvPr/>
          </p:nvSpPr>
          <p:spPr bwMode="auto">
            <a:xfrm>
              <a:off x="3273"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77" name="Freeform 285"/>
            <p:cNvSpPr>
              <a:spLocks/>
            </p:cNvSpPr>
            <p:nvPr/>
          </p:nvSpPr>
          <p:spPr bwMode="auto">
            <a:xfrm>
              <a:off x="3316"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78" name="Freeform 286"/>
            <p:cNvSpPr>
              <a:spLocks/>
            </p:cNvSpPr>
            <p:nvPr/>
          </p:nvSpPr>
          <p:spPr bwMode="auto">
            <a:xfrm>
              <a:off x="3360" y="3573"/>
              <a:ext cx="32" cy="5"/>
            </a:xfrm>
            <a:custGeom>
              <a:avLst/>
              <a:gdLst>
                <a:gd name="T0" fmla="*/ 3 w 32"/>
                <a:gd name="T1" fmla="*/ 0 h 5"/>
                <a:gd name="T2" fmla="*/ 2 w 32"/>
                <a:gd name="T3" fmla="*/ 0 h 5"/>
                <a:gd name="T4" fmla="*/ 0 w 32"/>
                <a:gd name="T5" fmla="*/ 1 h 5"/>
                <a:gd name="T6" fmla="*/ 0 w 32"/>
                <a:gd name="T7" fmla="*/ 2 h 5"/>
                <a:gd name="T8" fmla="*/ 0 w 32"/>
                <a:gd name="T9" fmla="*/ 3 h 5"/>
                <a:gd name="T10" fmla="*/ 0 w 32"/>
                <a:gd name="T11" fmla="*/ 3 h 5"/>
                <a:gd name="T12" fmla="*/ 0 w 32"/>
                <a:gd name="T13" fmla="*/ 4 h 5"/>
                <a:gd name="T14" fmla="*/ 0 w 32"/>
                <a:gd name="T15" fmla="*/ 5 h 5"/>
                <a:gd name="T16" fmla="*/ 2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2" y="0"/>
                  </a:lnTo>
                  <a:lnTo>
                    <a:pt x="0" y="1"/>
                  </a:lnTo>
                  <a:lnTo>
                    <a:pt x="0" y="2"/>
                  </a:lnTo>
                  <a:lnTo>
                    <a:pt x="0" y="3"/>
                  </a:lnTo>
                  <a:lnTo>
                    <a:pt x="0" y="4"/>
                  </a:lnTo>
                  <a:lnTo>
                    <a:pt x="0" y="5"/>
                  </a:lnTo>
                  <a:lnTo>
                    <a:pt x="2"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79" name="Freeform 287"/>
            <p:cNvSpPr>
              <a:spLocks/>
            </p:cNvSpPr>
            <p:nvPr/>
          </p:nvSpPr>
          <p:spPr bwMode="auto">
            <a:xfrm>
              <a:off x="3404"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7" y="5"/>
                  </a:lnTo>
                  <a:lnTo>
                    <a:pt x="28" y="5"/>
                  </a:lnTo>
                  <a:lnTo>
                    <a:pt x="30" y="4"/>
                  </a:lnTo>
                  <a:lnTo>
                    <a:pt x="31" y="3"/>
                  </a:lnTo>
                  <a:lnTo>
                    <a:pt x="30" y="2"/>
                  </a:lnTo>
                  <a:lnTo>
                    <a:pt x="28"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80" name="Freeform 288"/>
            <p:cNvSpPr>
              <a:spLocks/>
            </p:cNvSpPr>
            <p:nvPr/>
          </p:nvSpPr>
          <p:spPr bwMode="auto">
            <a:xfrm>
              <a:off x="3448" y="3573"/>
              <a:ext cx="31" cy="5"/>
            </a:xfrm>
            <a:custGeom>
              <a:avLst/>
              <a:gdLst>
                <a:gd name="T0" fmla="*/ 4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8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4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4" y="0"/>
                  </a:moveTo>
                  <a:lnTo>
                    <a:pt x="2" y="0"/>
                  </a:lnTo>
                  <a:lnTo>
                    <a:pt x="1" y="1"/>
                  </a:lnTo>
                  <a:lnTo>
                    <a:pt x="0" y="2"/>
                  </a:lnTo>
                  <a:lnTo>
                    <a:pt x="0" y="3"/>
                  </a:lnTo>
                  <a:lnTo>
                    <a:pt x="0" y="4"/>
                  </a:lnTo>
                  <a:lnTo>
                    <a:pt x="1" y="5"/>
                  </a:lnTo>
                  <a:lnTo>
                    <a:pt x="2" y="5"/>
                  </a:lnTo>
                  <a:lnTo>
                    <a:pt x="28" y="5"/>
                  </a:lnTo>
                  <a:lnTo>
                    <a:pt x="29" y="5"/>
                  </a:lnTo>
                  <a:lnTo>
                    <a:pt x="30" y="4"/>
                  </a:lnTo>
                  <a:lnTo>
                    <a:pt x="31" y="3"/>
                  </a:lnTo>
                  <a:lnTo>
                    <a:pt x="30" y="2"/>
                  </a:lnTo>
                  <a:lnTo>
                    <a:pt x="29" y="1"/>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81" name="Freeform 289"/>
            <p:cNvSpPr>
              <a:spLocks/>
            </p:cNvSpPr>
            <p:nvPr/>
          </p:nvSpPr>
          <p:spPr bwMode="auto">
            <a:xfrm>
              <a:off x="3491" y="3573"/>
              <a:ext cx="32" cy="5"/>
            </a:xfrm>
            <a:custGeom>
              <a:avLst/>
              <a:gdLst>
                <a:gd name="T0" fmla="*/ 4 w 32"/>
                <a:gd name="T1" fmla="*/ 0 h 5"/>
                <a:gd name="T2" fmla="*/ 3 w 32"/>
                <a:gd name="T3" fmla="*/ 0 h 5"/>
                <a:gd name="T4" fmla="*/ 1 w 32"/>
                <a:gd name="T5" fmla="*/ 1 h 5"/>
                <a:gd name="T6" fmla="*/ 0 w 32"/>
                <a:gd name="T7" fmla="*/ 2 h 5"/>
                <a:gd name="T8" fmla="*/ 0 w 32"/>
                <a:gd name="T9" fmla="*/ 3 h 5"/>
                <a:gd name="T10" fmla="*/ 0 w 32"/>
                <a:gd name="T11" fmla="*/ 3 h 5"/>
                <a:gd name="T12" fmla="*/ 0 w 32"/>
                <a:gd name="T13" fmla="*/ 4 h 5"/>
                <a:gd name="T14" fmla="*/ 1 w 32"/>
                <a:gd name="T15" fmla="*/ 5 h 5"/>
                <a:gd name="T16" fmla="*/ 3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4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4" y="0"/>
                  </a:moveTo>
                  <a:lnTo>
                    <a:pt x="3" y="0"/>
                  </a:lnTo>
                  <a:lnTo>
                    <a:pt x="1" y="1"/>
                  </a:lnTo>
                  <a:lnTo>
                    <a:pt x="0" y="2"/>
                  </a:lnTo>
                  <a:lnTo>
                    <a:pt x="0" y="3"/>
                  </a:lnTo>
                  <a:lnTo>
                    <a:pt x="0" y="4"/>
                  </a:lnTo>
                  <a:lnTo>
                    <a:pt x="1" y="5"/>
                  </a:lnTo>
                  <a:lnTo>
                    <a:pt x="3" y="5"/>
                  </a:lnTo>
                  <a:lnTo>
                    <a:pt x="27" y="5"/>
                  </a:lnTo>
                  <a:lnTo>
                    <a:pt x="28" y="5"/>
                  </a:lnTo>
                  <a:lnTo>
                    <a:pt x="29" y="5"/>
                  </a:lnTo>
                  <a:lnTo>
                    <a:pt x="30" y="4"/>
                  </a:lnTo>
                  <a:lnTo>
                    <a:pt x="32" y="3"/>
                  </a:lnTo>
                  <a:lnTo>
                    <a:pt x="30" y="2"/>
                  </a:lnTo>
                  <a:lnTo>
                    <a:pt x="29" y="1"/>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82" name="Freeform 290"/>
            <p:cNvSpPr>
              <a:spLocks/>
            </p:cNvSpPr>
            <p:nvPr/>
          </p:nvSpPr>
          <p:spPr bwMode="auto">
            <a:xfrm>
              <a:off x="3536"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83" name="Freeform 291"/>
            <p:cNvSpPr>
              <a:spLocks/>
            </p:cNvSpPr>
            <p:nvPr/>
          </p:nvSpPr>
          <p:spPr bwMode="auto">
            <a:xfrm>
              <a:off x="3579"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84" name="Freeform 292"/>
            <p:cNvSpPr>
              <a:spLocks/>
            </p:cNvSpPr>
            <p:nvPr/>
          </p:nvSpPr>
          <p:spPr bwMode="auto">
            <a:xfrm>
              <a:off x="3623" y="3573"/>
              <a:ext cx="32" cy="5"/>
            </a:xfrm>
            <a:custGeom>
              <a:avLst/>
              <a:gdLst>
                <a:gd name="T0" fmla="*/ 3 w 32"/>
                <a:gd name="T1" fmla="*/ 0 h 5"/>
                <a:gd name="T2" fmla="*/ 3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3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3" y="0"/>
                  </a:lnTo>
                  <a:lnTo>
                    <a:pt x="2" y="1"/>
                  </a:lnTo>
                  <a:lnTo>
                    <a:pt x="0" y="2"/>
                  </a:lnTo>
                  <a:lnTo>
                    <a:pt x="0" y="3"/>
                  </a:lnTo>
                  <a:lnTo>
                    <a:pt x="0" y="4"/>
                  </a:lnTo>
                  <a:lnTo>
                    <a:pt x="2" y="5"/>
                  </a:lnTo>
                  <a:lnTo>
                    <a:pt x="3"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85" name="Freeform 293"/>
            <p:cNvSpPr>
              <a:spLocks/>
            </p:cNvSpPr>
            <p:nvPr/>
          </p:nvSpPr>
          <p:spPr bwMode="auto">
            <a:xfrm>
              <a:off x="3667"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7" y="5"/>
                  </a:lnTo>
                  <a:lnTo>
                    <a:pt x="28" y="5"/>
                  </a:lnTo>
                  <a:lnTo>
                    <a:pt x="30" y="4"/>
                  </a:lnTo>
                  <a:lnTo>
                    <a:pt x="31" y="3"/>
                  </a:lnTo>
                  <a:lnTo>
                    <a:pt x="30" y="2"/>
                  </a:lnTo>
                  <a:lnTo>
                    <a:pt x="28"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86" name="Freeform 294"/>
            <p:cNvSpPr>
              <a:spLocks/>
            </p:cNvSpPr>
            <p:nvPr/>
          </p:nvSpPr>
          <p:spPr bwMode="auto">
            <a:xfrm>
              <a:off x="3710"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87" name="Freeform 295"/>
            <p:cNvSpPr>
              <a:spLocks/>
            </p:cNvSpPr>
            <p:nvPr/>
          </p:nvSpPr>
          <p:spPr bwMode="auto">
            <a:xfrm>
              <a:off x="3754" y="3573"/>
              <a:ext cx="31" cy="5"/>
            </a:xfrm>
            <a:custGeom>
              <a:avLst/>
              <a:gdLst>
                <a:gd name="T0" fmla="*/ 3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1" y="0"/>
                  </a:lnTo>
                  <a:lnTo>
                    <a:pt x="1" y="1"/>
                  </a:lnTo>
                  <a:lnTo>
                    <a:pt x="0" y="2"/>
                  </a:lnTo>
                  <a:lnTo>
                    <a:pt x="0" y="3"/>
                  </a:lnTo>
                  <a:lnTo>
                    <a:pt x="0" y="4"/>
                  </a:lnTo>
                  <a:lnTo>
                    <a:pt x="1"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88" name="Freeform 296"/>
            <p:cNvSpPr>
              <a:spLocks/>
            </p:cNvSpPr>
            <p:nvPr/>
          </p:nvSpPr>
          <p:spPr bwMode="auto">
            <a:xfrm>
              <a:off x="3797" y="3573"/>
              <a:ext cx="32" cy="5"/>
            </a:xfrm>
            <a:custGeom>
              <a:avLst/>
              <a:gdLst>
                <a:gd name="T0" fmla="*/ 3 w 32"/>
                <a:gd name="T1" fmla="*/ 0 h 5"/>
                <a:gd name="T2" fmla="*/ 2 w 32"/>
                <a:gd name="T3" fmla="*/ 0 h 5"/>
                <a:gd name="T4" fmla="*/ 0 w 32"/>
                <a:gd name="T5" fmla="*/ 1 h 5"/>
                <a:gd name="T6" fmla="*/ 0 w 32"/>
                <a:gd name="T7" fmla="*/ 2 h 5"/>
                <a:gd name="T8" fmla="*/ 0 w 32"/>
                <a:gd name="T9" fmla="*/ 3 h 5"/>
                <a:gd name="T10" fmla="*/ 0 w 32"/>
                <a:gd name="T11" fmla="*/ 3 h 5"/>
                <a:gd name="T12" fmla="*/ 0 w 32"/>
                <a:gd name="T13" fmla="*/ 4 h 5"/>
                <a:gd name="T14" fmla="*/ 0 w 32"/>
                <a:gd name="T15" fmla="*/ 5 h 5"/>
                <a:gd name="T16" fmla="*/ 2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2" y="0"/>
                  </a:lnTo>
                  <a:lnTo>
                    <a:pt x="0" y="1"/>
                  </a:lnTo>
                  <a:lnTo>
                    <a:pt x="0" y="2"/>
                  </a:lnTo>
                  <a:lnTo>
                    <a:pt x="0" y="3"/>
                  </a:lnTo>
                  <a:lnTo>
                    <a:pt x="0" y="4"/>
                  </a:lnTo>
                  <a:lnTo>
                    <a:pt x="0" y="5"/>
                  </a:lnTo>
                  <a:lnTo>
                    <a:pt x="2"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89" name="Freeform 297"/>
            <p:cNvSpPr>
              <a:spLocks/>
            </p:cNvSpPr>
            <p:nvPr/>
          </p:nvSpPr>
          <p:spPr bwMode="auto">
            <a:xfrm>
              <a:off x="3842"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90" name="Freeform 298"/>
            <p:cNvSpPr>
              <a:spLocks/>
            </p:cNvSpPr>
            <p:nvPr/>
          </p:nvSpPr>
          <p:spPr bwMode="auto">
            <a:xfrm>
              <a:off x="3885" y="3573"/>
              <a:ext cx="31" cy="5"/>
            </a:xfrm>
            <a:custGeom>
              <a:avLst/>
              <a:gdLst>
                <a:gd name="T0" fmla="*/ 4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8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4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4" y="0"/>
                  </a:moveTo>
                  <a:lnTo>
                    <a:pt x="2" y="0"/>
                  </a:lnTo>
                  <a:lnTo>
                    <a:pt x="1" y="1"/>
                  </a:lnTo>
                  <a:lnTo>
                    <a:pt x="0" y="2"/>
                  </a:lnTo>
                  <a:lnTo>
                    <a:pt x="0" y="3"/>
                  </a:lnTo>
                  <a:lnTo>
                    <a:pt x="0" y="4"/>
                  </a:lnTo>
                  <a:lnTo>
                    <a:pt x="1" y="5"/>
                  </a:lnTo>
                  <a:lnTo>
                    <a:pt x="2" y="5"/>
                  </a:lnTo>
                  <a:lnTo>
                    <a:pt x="28" y="5"/>
                  </a:lnTo>
                  <a:lnTo>
                    <a:pt x="29" y="5"/>
                  </a:lnTo>
                  <a:lnTo>
                    <a:pt x="30" y="4"/>
                  </a:lnTo>
                  <a:lnTo>
                    <a:pt x="31" y="3"/>
                  </a:lnTo>
                  <a:lnTo>
                    <a:pt x="30" y="2"/>
                  </a:lnTo>
                  <a:lnTo>
                    <a:pt x="29" y="1"/>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91" name="Freeform 299"/>
            <p:cNvSpPr>
              <a:spLocks/>
            </p:cNvSpPr>
            <p:nvPr/>
          </p:nvSpPr>
          <p:spPr bwMode="auto">
            <a:xfrm>
              <a:off x="3929" y="3573"/>
              <a:ext cx="32" cy="5"/>
            </a:xfrm>
            <a:custGeom>
              <a:avLst/>
              <a:gdLst>
                <a:gd name="T0" fmla="*/ 4 w 32"/>
                <a:gd name="T1" fmla="*/ 0 h 5"/>
                <a:gd name="T2" fmla="*/ 3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3 w 32"/>
                <a:gd name="T17" fmla="*/ 5 h 5"/>
                <a:gd name="T18" fmla="*/ 28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4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4" y="0"/>
                  </a:moveTo>
                  <a:lnTo>
                    <a:pt x="3" y="0"/>
                  </a:lnTo>
                  <a:lnTo>
                    <a:pt x="2" y="1"/>
                  </a:lnTo>
                  <a:lnTo>
                    <a:pt x="0" y="2"/>
                  </a:lnTo>
                  <a:lnTo>
                    <a:pt x="0" y="3"/>
                  </a:lnTo>
                  <a:lnTo>
                    <a:pt x="0" y="4"/>
                  </a:lnTo>
                  <a:lnTo>
                    <a:pt x="2" y="5"/>
                  </a:lnTo>
                  <a:lnTo>
                    <a:pt x="3" y="5"/>
                  </a:lnTo>
                  <a:lnTo>
                    <a:pt x="28" y="5"/>
                  </a:lnTo>
                  <a:lnTo>
                    <a:pt x="29" y="5"/>
                  </a:lnTo>
                  <a:lnTo>
                    <a:pt x="30" y="4"/>
                  </a:lnTo>
                  <a:lnTo>
                    <a:pt x="32" y="3"/>
                  </a:lnTo>
                  <a:lnTo>
                    <a:pt x="30" y="2"/>
                  </a:lnTo>
                  <a:lnTo>
                    <a:pt x="29" y="1"/>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92" name="Freeform 300"/>
            <p:cNvSpPr>
              <a:spLocks/>
            </p:cNvSpPr>
            <p:nvPr/>
          </p:nvSpPr>
          <p:spPr bwMode="auto">
            <a:xfrm>
              <a:off x="3973" y="3573"/>
              <a:ext cx="31" cy="5"/>
            </a:xfrm>
            <a:custGeom>
              <a:avLst/>
              <a:gdLst>
                <a:gd name="T0" fmla="*/ 3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2" y="0"/>
                  </a:lnTo>
                  <a:lnTo>
                    <a:pt x="1" y="1"/>
                  </a:lnTo>
                  <a:lnTo>
                    <a:pt x="0" y="2"/>
                  </a:lnTo>
                  <a:lnTo>
                    <a:pt x="0" y="3"/>
                  </a:lnTo>
                  <a:lnTo>
                    <a:pt x="0" y="4"/>
                  </a:lnTo>
                  <a:lnTo>
                    <a:pt x="1" y="5"/>
                  </a:lnTo>
                  <a:lnTo>
                    <a:pt x="2" y="5"/>
                  </a:lnTo>
                  <a:lnTo>
                    <a:pt x="26" y="5"/>
                  </a:lnTo>
                  <a:lnTo>
                    <a:pt x="27" y="5"/>
                  </a:lnTo>
                  <a:lnTo>
                    <a:pt x="28" y="5"/>
                  </a:lnTo>
                  <a:lnTo>
                    <a:pt x="30" y="4"/>
                  </a:lnTo>
                  <a:lnTo>
                    <a:pt x="31" y="3"/>
                  </a:lnTo>
                  <a:lnTo>
                    <a:pt x="30" y="2"/>
                  </a:lnTo>
                  <a:lnTo>
                    <a:pt x="28" y="1"/>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93" name="Freeform 301"/>
            <p:cNvSpPr>
              <a:spLocks/>
            </p:cNvSpPr>
            <p:nvPr/>
          </p:nvSpPr>
          <p:spPr bwMode="auto">
            <a:xfrm>
              <a:off x="4017"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94" name="Freeform 302"/>
            <p:cNvSpPr>
              <a:spLocks/>
            </p:cNvSpPr>
            <p:nvPr/>
          </p:nvSpPr>
          <p:spPr bwMode="auto">
            <a:xfrm>
              <a:off x="4060" y="3573"/>
              <a:ext cx="31" cy="5"/>
            </a:xfrm>
            <a:custGeom>
              <a:avLst/>
              <a:gdLst>
                <a:gd name="T0" fmla="*/ 3 w 31"/>
                <a:gd name="T1" fmla="*/ 0 h 5"/>
                <a:gd name="T2" fmla="*/ 3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3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3" y="0"/>
                  </a:lnTo>
                  <a:lnTo>
                    <a:pt x="1" y="1"/>
                  </a:lnTo>
                  <a:lnTo>
                    <a:pt x="0" y="2"/>
                  </a:lnTo>
                  <a:lnTo>
                    <a:pt x="0" y="3"/>
                  </a:lnTo>
                  <a:lnTo>
                    <a:pt x="0" y="4"/>
                  </a:lnTo>
                  <a:lnTo>
                    <a:pt x="1" y="5"/>
                  </a:lnTo>
                  <a:lnTo>
                    <a:pt x="3"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95" name="Freeform 303"/>
            <p:cNvSpPr>
              <a:spLocks/>
            </p:cNvSpPr>
            <p:nvPr/>
          </p:nvSpPr>
          <p:spPr bwMode="auto">
            <a:xfrm>
              <a:off x="4105"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7" y="5"/>
                  </a:lnTo>
                  <a:lnTo>
                    <a:pt x="28" y="5"/>
                  </a:lnTo>
                  <a:lnTo>
                    <a:pt x="30" y="4"/>
                  </a:lnTo>
                  <a:lnTo>
                    <a:pt x="31" y="3"/>
                  </a:lnTo>
                  <a:lnTo>
                    <a:pt x="30" y="2"/>
                  </a:lnTo>
                  <a:lnTo>
                    <a:pt x="28"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96" name="Freeform 304"/>
            <p:cNvSpPr>
              <a:spLocks/>
            </p:cNvSpPr>
            <p:nvPr/>
          </p:nvSpPr>
          <p:spPr bwMode="auto">
            <a:xfrm>
              <a:off x="4148"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97" name="Freeform 305"/>
            <p:cNvSpPr>
              <a:spLocks/>
            </p:cNvSpPr>
            <p:nvPr/>
          </p:nvSpPr>
          <p:spPr bwMode="auto">
            <a:xfrm>
              <a:off x="4191"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98" name="Freeform 306"/>
            <p:cNvSpPr>
              <a:spLocks/>
            </p:cNvSpPr>
            <p:nvPr/>
          </p:nvSpPr>
          <p:spPr bwMode="auto">
            <a:xfrm>
              <a:off x="4235" y="3573"/>
              <a:ext cx="32" cy="5"/>
            </a:xfrm>
            <a:custGeom>
              <a:avLst/>
              <a:gdLst>
                <a:gd name="T0" fmla="*/ 3 w 32"/>
                <a:gd name="T1" fmla="*/ 0 h 5"/>
                <a:gd name="T2" fmla="*/ 2 w 32"/>
                <a:gd name="T3" fmla="*/ 0 h 5"/>
                <a:gd name="T4" fmla="*/ 0 w 32"/>
                <a:gd name="T5" fmla="*/ 1 h 5"/>
                <a:gd name="T6" fmla="*/ 0 w 32"/>
                <a:gd name="T7" fmla="*/ 2 h 5"/>
                <a:gd name="T8" fmla="*/ 0 w 32"/>
                <a:gd name="T9" fmla="*/ 3 h 5"/>
                <a:gd name="T10" fmla="*/ 0 w 32"/>
                <a:gd name="T11" fmla="*/ 3 h 5"/>
                <a:gd name="T12" fmla="*/ 0 w 32"/>
                <a:gd name="T13" fmla="*/ 4 h 5"/>
                <a:gd name="T14" fmla="*/ 0 w 32"/>
                <a:gd name="T15" fmla="*/ 5 h 5"/>
                <a:gd name="T16" fmla="*/ 2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2" y="0"/>
                  </a:lnTo>
                  <a:lnTo>
                    <a:pt x="0" y="1"/>
                  </a:lnTo>
                  <a:lnTo>
                    <a:pt x="0" y="2"/>
                  </a:lnTo>
                  <a:lnTo>
                    <a:pt x="0" y="3"/>
                  </a:lnTo>
                  <a:lnTo>
                    <a:pt x="0" y="4"/>
                  </a:lnTo>
                  <a:lnTo>
                    <a:pt x="0" y="5"/>
                  </a:lnTo>
                  <a:lnTo>
                    <a:pt x="2"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99" name="Freeform 307"/>
            <p:cNvSpPr>
              <a:spLocks/>
            </p:cNvSpPr>
            <p:nvPr/>
          </p:nvSpPr>
          <p:spPr bwMode="auto">
            <a:xfrm>
              <a:off x="4279"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7" y="5"/>
                  </a:lnTo>
                  <a:lnTo>
                    <a:pt x="28" y="5"/>
                  </a:lnTo>
                  <a:lnTo>
                    <a:pt x="30" y="4"/>
                  </a:lnTo>
                  <a:lnTo>
                    <a:pt x="31" y="3"/>
                  </a:lnTo>
                  <a:lnTo>
                    <a:pt x="30" y="2"/>
                  </a:lnTo>
                  <a:lnTo>
                    <a:pt x="28"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00" name="Freeform 308"/>
            <p:cNvSpPr>
              <a:spLocks/>
            </p:cNvSpPr>
            <p:nvPr/>
          </p:nvSpPr>
          <p:spPr bwMode="auto">
            <a:xfrm>
              <a:off x="4323" y="3573"/>
              <a:ext cx="31" cy="5"/>
            </a:xfrm>
            <a:custGeom>
              <a:avLst/>
              <a:gdLst>
                <a:gd name="T0" fmla="*/ 2 w 31"/>
                <a:gd name="T1" fmla="*/ 0 h 5"/>
                <a:gd name="T2" fmla="*/ 1 w 31"/>
                <a:gd name="T3" fmla="*/ 0 h 5"/>
                <a:gd name="T4" fmla="*/ 0 w 31"/>
                <a:gd name="T5" fmla="*/ 1 h 5"/>
                <a:gd name="T6" fmla="*/ 0 w 31"/>
                <a:gd name="T7" fmla="*/ 2 h 5"/>
                <a:gd name="T8" fmla="*/ 0 w 31"/>
                <a:gd name="T9" fmla="*/ 3 h 5"/>
                <a:gd name="T10" fmla="*/ 0 w 31"/>
                <a:gd name="T11" fmla="*/ 3 h 5"/>
                <a:gd name="T12" fmla="*/ 0 w 31"/>
                <a:gd name="T13" fmla="*/ 4 h 5"/>
                <a:gd name="T14" fmla="*/ 0 w 31"/>
                <a:gd name="T15" fmla="*/ 5 h 5"/>
                <a:gd name="T16" fmla="*/ 1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0" y="1"/>
                  </a:lnTo>
                  <a:lnTo>
                    <a:pt x="0" y="2"/>
                  </a:lnTo>
                  <a:lnTo>
                    <a:pt x="0" y="3"/>
                  </a:lnTo>
                  <a:lnTo>
                    <a:pt x="0" y="4"/>
                  </a:lnTo>
                  <a:lnTo>
                    <a:pt x="0" y="5"/>
                  </a:lnTo>
                  <a:lnTo>
                    <a:pt x="1"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01" name="Freeform 309"/>
            <p:cNvSpPr>
              <a:spLocks/>
            </p:cNvSpPr>
            <p:nvPr/>
          </p:nvSpPr>
          <p:spPr bwMode="auto">
            <a:xfrm>
              <a:off x="4366" y="3573"/>
              <a:ext cx="31" cy="5"/>
            </a:xfrm>
            <a:custGeom>
              <a:avLst/>
              <a:gdLst>
                <a:gd name="T0" fmla="*/ 4 w 31"/>
                <a:gd name="T1" fmla="*/ 0 h 5"/>
                <a:gd name="T2" fmla="*/ 3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3 w 31"/>
                <a:gd name="T17" fmla="*/ 5 h 5"/>
                <a:gd name="T18" fmla="*/ 28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4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4" y="0"/>
                  </a:moveTo>
                  <a:lnTo>
                    <a:pt x="3" y="0"/>
                  </a:lnTo>
                  <a:lnTo>
                    <a:pt x="1" y="1"/>
                  </a:lnTo>
                  <a:lnTo>
                    <a:pt x="0" y="2"/>
                  </a:lnTo>
                  <a:lnTo>
                    <a:pt x="0" y="3"/>
                  </a:lnTo>
                  <a:lnTo>
                    <a:pt x="0" y="4"/>
                  </a:lnTo>
                  <a:lnTo>
                    <a:pt x="1" y="5"/>
                  </a:lnTo>
                  <a:lnTo>
                    <a:pt x="3" y="5"/>
                  </a:lnTo>
                  <a:lnTo>
                    <a:pt x="28" y="5"/>
                  </a:lnTo>
                  <a:lnTo>
                    <a:pt x="29" y="5"/>
                  </a:lnTo>
                  <a:lnTo>
                    <a:pt x="30" y="4"/>
                  </a:lnTo>
                  <a:lnTo>
                    <a:pt x="31" y="3"/>
                  </a:lnTo>
                  <a:lnTo>
                    <a:pt x="30" y="2"/>
                  </a:lnTo>
                  <a:lnTo>
                    <a:pt x="29" y="1"/>
                  </a:lnTo>
                  <a:lnTo>
                    <a:pt x="28"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02" name="Freeform 310"/>
            <p:cNvSpPr>
              <a:spLocks/>
            </p:cNvSpPr>
            <p:nvPr/>
          </p:nvSpPr>
          <p:spPr bwMode="auto">
            <a:xfrm>
              <a:off x="4411" y="3573"/>
              <a:ext cx="31" cy="5"/>
            </a:xfrm>
            <a:custGeom>
              <a:avLst/>
              <a:gdLst>
                <a:gd name="T0" fmla="*/ 3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7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2" y="0"/>
                  </a:lnTo>
                  <a:lnTo>
                    <a:pt x="1" y="1"/>
                  </a:lnTo>
                  <a:lnTo>
                    <a:pt x="0" y="2"/>
                  </a:lnTo>
                  <a:lnTo>
                    <a:pt x="0" y="3"/>
                  </a:lnTo>
                  <a:lnTo>
                    <a:pt x="0" y="4"/>
                  </a:lnTo>
                  <a:lnTo>
                    <a:pt x="1" y="5"/>
                  </a:lnTo>
                  <a:lnTo>
                    <a:pt x="2" y="5"/>
                  </a:lnTo>
                  <a:lnTo>
                    <a:pt x="27" y="5"/>
                  </a:lnTo>
                  <a:lnTo>
                    <a:pt x="28" y="5"/>
                  </a:lnTo>
                  <a:lnTo>
                    <a:pt x="30" y="4"/>
                  </a:lnTo>
                  <a:lnTo>
                    <a:pt x="31" y="3"/>
                  </a:lnTo>
                  <a:lnTo>
                    <a:pt x="30" y="2"/>
                  </a:lnTo>
                  <a:lnTo>
                    <a:pt x="28" y="1"/>
                  </a:lnTo>
                  <a:lnTo>
                    <a:pt x="27"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03" name="Freeform 311"/>
            <p:cNvSpPr>
              <a:spLocks/>
            </p:cNvSpPr>
            <p:nvPr/>
          </p:nvSpPr>
          <p:spPr bwMode="auto">
            <a:xfrm>
              <a:off x="4454"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7" y="5"/>
                  </a:lnTo>
                  <a:lnTo>
                    <a:pt x="29" y="5"/>
                  </a:lnTo>
                  <a:lnTo>
                    <a:pt x="30" y="4"/>
                  </a:lnTo>
                  <a:lnTo>
                    <a:pt x="31" y="3"/>
                  </a:lnTo>
                  <a:lnTo>
                    <a:pt x="30" y="2"/>
                  </a:lnTo>
                  <a:lnTo>
                    <a:pt x="29"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04" name="Freeform 312"/>
            <p:cNvSpPr>
              <a:spLocks/>
            </p:cNvSpPr>
            <p:nvPr/>
          </p:nvSpPr>
          <p:spPr bwMode="auto">
            <a:xfrm>
              <a:off x="4498" y="3573"/>
              <a:ext cx="32" cy="5"/>
            </a:xfrm>
            <a:custGeom>
              <a:avLst/>
              <a:gdLst>
                <a:gd name="T0" fmla="*/ 3 w 32"/>
                <a:gd name="T1" fmla="*/ 0 h 5"/>
                <a:gd name="T2" fmla="*/ 3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3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3" y="0"/>
                  </a:lnTo>
                  <a:lnTo>
                    <a:pt x="2" y="1"/>
                  </a:lnTo>
                  <a:lnTo>
                    <a:pt x="0" y="2"/>
                  </a:lnTo>
                  <a:lnTo>
                    <a:pt x="0" y="3"/>
                  </a:lnTo>
                  <a:lnTo>
                    <a:pt x="0" y="4"/>
                  </a:lnTo>
                  <a:lnTo>
                    <a:pt x="2" y="5"/>
                  </a:lnTo>
                  <a:lnTo>
                    <a:pt x="3"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05" name="Freeform 313"/>
            <p:cNvSpPr>
              <a:spLocks/>
            </p:cNvSpPr>
            <p:nvPr/>
          </p:nvSpPr>
          <p:spPr bwMode="auto">
            <a:xfrm>
              <a:off x="4542" y="3573"/>
              <a:ext cx="31" cy="5"/>
            </a:xfrm>
            <a:custGeom>
              <a:avLst/>
              <a:gdLst>
                <a:gd name="T0" fmla="*/ 2 w 31"/>
                <a:gd name="T1" fmla="*/ 0 h 5"/>
                <a:gd name="T2" fmla="*/ 2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2 w 31"/>
                <a:gd name="T17" fmla="*/ 5 h 5"/>
                <a:gd name="T18" fmla="*/ 26 w 31"/>
                <a:gd name="T19" fmla="*/ 5 h 5"/>
                <a:gd name="T20" fmla="*/ 27 w 31"/>
                <a:gd name="T21" fmla="*/ 5 h 5"/>
                <a:gd name="T22" fmla="*/ 28 w 31"/>
                <a:gd name="T23" fmla="*/ 5 h 5"/>
                <a:gd name="T24" fmla="*/ 30 w 31"/>
                <a:gd name="T25" fmla="*/ 4 h 5"/>
                <a:gd name="T26" fmla="*/ 31 w 31"/>
                <a:gd name="T27" fmla="*/ 3 h 5"/>
                <a:gd name="T28" fmla="*/ 31 w 31"/>
                <a:gd name="T29" fmla="*/ 3 h 5"/>
                <a:gd name="T30" fmla="*/ 30 w 31"/>
                <a:gd name="T31" fmla="*/ 2 h 5"/>
                <a:gd name="T32" fmla="*/ 28 w 31"/>
                <a:gd name="T33" fmla="*/ 1 h 5"/>
                <a:gd name="T34" fmla="*/ 27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2" y="0"/>
                  </a:lnTo>
                  <a:lnTo>
                    <a:pt x="1" y="1"/>
                  </a:lnTo>
                  <a:lnTo>
                    <a:pt x="0" y="2"/>
                  </a:lnTo>
                  <a:lnTo>
                    <a:pt x="0" y="3"/>
                  </a:lnTo>
                  <a:lnTo>
                    <a:pt x="0" y="4"/>
                  </a:lnTo>
                  <a:lnTo>
                    <a:pt x="1" y="5"/>
                  </a:lnTo>
                  <a:lnTo>
                    <a:pt x="2" y="5"/>
                  </a:lnTo>
                  <a:lnTo>
                    <a:pt x="26" y="5"/>
                  </a:lnTo>
                  <a:lnTo>
                    <a:pt x="27" y="5"/>
                  </a:lnTo>
                  <a:lnTo>
                    <a:pt x="28" y="5"/>
                  </a:lnTo>
                  <a:lnTo>
                    <a:pt x="30" y="4"/>
                  </a:lnTo>
                  <a:lnTo>
                    <a:pt x="31" y="3"/>
                  </a:lnTo>
                  <a:lnTo>
                    <a:pt x="30" y="2"/>
                  </a:lnTo>
                  <a:lnTo>
                    <a:pt x="28" y="1"/>
                  </a:lnTo>
                  <a:lnTo>
                    <a:pt x="27"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06" name="Freeform 314"/>
            <p:cNvSpPr>
              <a:spLocks/>
            </p:cNvSpPr>
            <p:nvPr/>
          </p:nvSpPr>
          <p:spPr bwMode="auto">
            <a:xfrm>
              <a:off x="4586" y="3573"/>
              <a:ext cx="31" cy="5"/>
            </a:xfrm>
            <a:custGeom>
              <a:avLst/>
              <a:gdLst>
                <a:gd name="T0" fmla="*/ 2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6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2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2" y="0"/>
                  </a:moveTo>
                  <a:lnTo>
                    <a:pt x="1" y="0"/>
                  </a:lnTo>
                  <a:lnTo>
                    <a:pt x="1" y="1"/>
                  </a:lnTo>
                  <a:lnTo>
                    <a:pt x="0" y="2"/>
                  </a:lnTo>
                  <a:lnTo>
                    <a:pt x="0" y="3"/>
                  </a:lnTo>
                  <a:lnTo>
                    <a:pt x="0" y="4"/>
                  </a:lnTo>
                  <a:lnTo>
                    <a:pt x="1" y="5"/>
                  </a:lnTo>
                  <a:lnTo>
                    <a:pt x="26" y="5"/>
                  </a:lnTo>
                  <a:lnTo>
                    <a:pt x="28" y="5"/>
                  </a:lnTo>
                  <a:lnTo>
                    <a:pt x="29" y="5"/>
                  </a:lnTo>
                  <a:lnTo>
                    <a:pt x="30" y="4"/>
                  </a:lnTo>
                  <a:lnTo>
                    <a:pt x="31" y="3"/>
                  </a:lnTo>
                  <a:lnTo>
                    <a:pt x="30" y="2"/>
                  </a:lnTo>
                  <a:lnTo>
                    <a:pt x="29" y="1"/>
                  </a:lnTo>
                  <a:lnTo>
                    <a:pt x="28"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07" name="Freeform 315"/>
            <p:cNvSpPr>
              <a:spLocks/>
            </p:cNvSpPr>
            <p:nvPr/>
          </p:nvSpPr>
          <p:spPr bwMode="auto">
            <a:xfrm>
              <a:off x="4629" y="3573"/>
              <a:ext cx="31" cy="5"/>
            </a:xfrm>
            <a:custGeom>
              <a:avLst/>
              <a:gdLst>
                <a:gd name="T0" fmla="*/ 3 w 31"/>
                <a:gd name="T1" fmla="*/ 0 h 5"/>
                <a:gd name="T2" fmla="*/ 1 w 31"/>
                <a:gd name="T3" fmla="*/ 0 h 5"/>
                <a:gd name="T4" fmla="*/ 1 w 31"/>
                <a:gd name="T5" fmla="*/ 1 h 5"/>
                <a:gd name="T6" fmla="*/ 0 w 31"/>
                <a:gd name="T7" fmla="*/ 2 h 5"/>
                <a:gd name="T8" fmla="*/ 0 w 31"/>
                <a:gd name="T9" fmla="*/ 3 h 5"/>
                <a:gd name="T10" fmla="*/ 0 w 31"/>
                <a:gd name="T11" fmla="*/ 3 h 5"/>
                <a:gd name="T12" fmla="*/ 0 w 31"/>
                <a:gd name="T13" fmla="*/ 4 h 5"/>
                <a:gd name="T14" fmla="*/ 1 w 31"/>
                <a:gd name="T15" fmla="*/ 5 h 5"/>
                <a:gd name="T16" fmla="*/ 1 w 31"/>
                <a:gd name="T17" fmla="*/ 5 h 5"/>
                <a:gd name="T18" fmla="*/ 27 w 31"/>
                <a:gd name="T19" fmla="*/ 5 h 5"/>
                <a:gd name="T20" fmla="*/ 28 w 31"/>
                <a:gd name="T21" fmla="*/ 5 h 5"/>
                <a:gd name="T22" fmla="*/ 29 w 31"/>
                <a:gd name="T23" fmla="*/ 5 h 5"/>
                <a:gd name="T24" fmla="*/ 30 w 31"/>
                <a:gd name="T25" fmla="*/ 4 h 5"/>
                <a:gd name="T26" fmla="*/ 31 w 31"/>
                <a:gd name="T27" fmla="*/ 3 h 5"/>
                <a:gd name="T28" fmla="*/ 31 w 31"/>
                <a:gd name="T29" fmla="*/ 3 h 5"/>
                <a:gd name="T30" fmla="*/ 30 w 31"/>
                <a:gd name="T31" fmla="*/ 2 h 5"/>
                <a:gd name="T32" fmla="*/ 29 w 31"/>
                <a:gd name="T33" fmla="*/ 1 h 5"/>
                <a:gd name="T34" fmla="*/ 28 w 31"/>
                <a:gd name="T35" fmla="*/ 0 h 5"/>
                <a:gd name="T36" fmla="*/ 3 w 31"/>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5"/>
                <a:gd name="T59" fmla="*/ 31 w 31"/>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5">
                  <a:moveTo>
                    <a:pt x="3" y="0"/>
                  </a:moveTo>
                  <a:lnTo>
                    <a:pt x="1" y="0"/>
                  </a:lnTo>
                  <a:lnTo>
                    <a:pt x="1" y="1"/>
                  </a:lnTo>
                  <a:lnTo>
                    <a:pt x="0" y="2"/>
                  </a:lnTo>
                  <a:lnTo>
                    <a:pt x="0" y="3"/>
                  </a:lnTo>
                  <a:lnTo>
                    <a:pt x="0" y="4"/>
                  </a:lnTo>
                  <a:lnTo>
                    <a:pt x="1" y="5"/>
                  </a:lnTo>
                  <a:lnTo>
                    <a:pt x="27" y="5"/>
                  </a:lnTo>
                  <a:lnTo>
                    <a:pt x="28" y="5"/>
                  </a:lnTo>
                  <a:lnTo>
                    <a:pt x="29" y="5"/>
                  </a:lnTo>
                  <a:lnTo>
                    <a:pt x="30" y="4"/>
                  </a:lnTo>
                  <a:lnTo>
                    <a:pt x="31"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608" name="Freeform 316"/>
            <p:cNvSpPr>
              <a:spLocks/>
            </p:cNvSpPr>
            <p:nvPr/>
          </p:nvSpPr>
          <p:spPr bwMode="auto">
            <a:xfrm>
              <a:off x="4672" y="3573"/>
              <a:ext cx="32" cy="5"/>
            </a:xfrm>
            <a:custGeom>
              <a:avLst/>
              <a:gdLst>
                <a:gd name="T0" fmla="*/ 3 w 32"/>
                <a:gd name="T1" fmla="*/ 0 h 5"/>
                <a:gd name="T2" fmla="*/ 2 w 32"/>
                <a:gd name="T3" fmla="*/ 0 h 5"/>
                <a:gd name="T4" fmla="*/ 2 w 32"/>
                <a:gd name="T5" fmla="*/ 1 h 5"/>
                <a:gd name="T6" fmla="*/ 0 w 32"/>
                <a:gd name="T7" fmla="*/ 2 h 5"/>
                <a:gd name="T8" fmla="*/ 0 w 32"/>
                <a:gd name="T9" fmla="*/ 3 h 5"/>
                <a:gd name="T10" fmla="*/ 0 w 32"/>
                <a:gd name="T11" fmla="*/ 3 h 5"/>
                <a:gd name="T12" fmla="*/ 0 w 32"/>
                <a:gd name="T13" fmla="*/ 4 h 5"/>
                <a:gd name="T14" fmla="*/ 2 w 32"/>
                <a:gd name="T15" fmla="*/ 5 h 5"/>
                <a:gd name="T16" fmla="*/ 2 w 32"/>
                <a:gd name="T17" fmla="*/ 5 h 5"/>
                <a:gd name="T18" fmla="*/ 27 w 32"/>
                <a:gd name="T19" fmla="*/ 5 h 5"/>
                <a:gd name="T20" fmla="*/ 28 w 32"/>
                <a:gd name="T21" fmla="*/ 5 h 5"/>
                <a:gd name="T22" fmla="*/ 29 w 32"/>
                <a:gd name="T23" fmla="*/ 5 h 5"/>
                <a:gd name="T24" fmla="*/ 30 w 32"/>
                <a:gd name="T25" fmla="*/ 4 h 5"/>
                <a:gd name="T26" fmla="*/ 32 w 32"/>
                <a:gd name="T27" fmla="*/ 3 h 5"/>
                <a:gd name="T28" fmla="*/ 32 w 32"/>
                <a:gd name="T29" fmla="*/ 3 h 5"/>
                <a:gd name="T30" fmla="*/ 30 w 32"/>
                <a:gd name="T31" fmla="*/ 2 h 5"/>
                <a:gd name="T32" fmla="*/ 29 w 32"/>
                <a:gd name="T33" fmla="*/ 1 h 5"/>
                <a:gd name="T34" fmla="*/ 28 w 32"/>
                <a:gd name="T35" fmla="*/ 0 h 5"/>
                <a:gd name="T36" fmla="*/ 3 w 32"/>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5"/>
                <a:gd name="T59" fmla="*/ 32 w 32"/>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5">
                  <a:moveTo>
                    <a:pt x="3" y="0"/>
                  </a:moveTo>
                  <a:lnTo>
                    <a:pt x="2" y="0"/>
                  </a:lnTo>
                  <a:lnTo>
                    <a:pt x="2" y="1"/>
                  </a:lnTo>
                  <a:lnTo>
                    <a:pt x="0" y="2"/>
                  </a:lnTo>
                  <a:lnTo>
                    <a:pt x="0" y="3"/>
                  </a:lnTo>
                  <a:lnTo>
                    <a:pt x="0" y="4"/>
                  </a:lnTo>
                  <a:lnTo>
                    <a:pt x="2" y="5"/>
                  </a:lnTo>
                  <a:lnTo>
                    <a:pt x="27" y="5"/>
                  </a:lnTo>
                  <a:lnTo>
                    <a:pt x="28" y="5"/>
                  </a:lnTo>
                  <a:lnTo>
                    <a:pt x="29" y="5"/>
                  </a:lnTo>
                  <a:lnTo>
                    <a:pt x="30" y="4"/>
                  </a:lnTo>
                  <a:lnTo>
                    <a:pt x="32" y="3"/>
                  </a:lnTo>
                  <a:lnTo>
                    <a:pt x="30" y="2"/>
                  </a:lnTo>
                  <a:lnTo>
                    <a:pt x="29" y="1"/>
                  </a:lnTo>
                  <a:lnTo>
                    <a:pt x="2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6515" name="Rectangle 317"/>
          <p:cNvSpPr>
            <a:spLocks noChangeArrowheads="1"/>
          </p:cNvSpPr>
          <p:nvPr/>
        </p:nvSpPr>
        <p:spPr bwMode="auto">
          <a:xfrm>
            <a:off x="2941638" y="4487863"/>
            <a:ext cx="4194175" cy="306387"/>
          </a:xfrm>
          <a:prstGeom prst="rect">
            <a:avLst/>
          </a:prstGeom>
          <a:solidFill>
            <a:srgbClr val="FFFFFF"/>
          </a:solidFill>
          <a:ln w="9525">
            <a:solidFill>
              <a:srgbClr val="FF6600"/>
            </a:solidFill>
            <a:miter lim="800000"/>
            <a:headEnd/>
            <a:tailEnd/>
          </a:ln>
        </p:spPr>
        <p:txBody>
          <a:bodyPr/>
          <a:lstStyle/>
          <a:p>
            <a:pPr algn="ctr"/>
            <a:endParaRPr lang="en-US" altLang="zh-TW" sz="2400">
              <a:latin typeface="Times New Roman" pitchFamily="18" charset="0"/>
            </a:endParaRPr>
          </a:p>
        </p:txBody>
      </p:sp>
      <p:sp>
        <p:nvSpPr>
          <p:cNvPr id="16516" name="Rectangle 318"/>
          <p:cNvSpPr>
            <a:spLocks noChangeArrowheads="1"/>
          </p:cNvSpPr>
          <p:nvPr/>
        </p:nvSpPr>
        <p:spPr bwMode="auto">
          <a:xfrm>
            <a:off x="4481513" y="4564063"/>
            <a:ext cx="12922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zh-TW" sz="2400">
              <a:latin typeface="Times New Roman" pitchFamily="18" charset="0"/>
            </a:endParaRPr>
          </a:p>
        </p:txBody>
      </p:sp>
      <p:sp>
        <p:nvSpPr>
          <p:cNvPr id="16517" name="Rectangle 319"/>
          <p:cNvSpPr>
            <a:spLocks noChangeArrowheads="1"/>
          </p:cNvSpPr>
          <p:nvPr/>
        </p:nvSpPr>
        <p:spPr bwMode="auto">
          <a:xfrm>
            <a:off x="4572000" y="44958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TW" altLang="en-US" sz="1600" b="1">
                <a:solidFill>
                  <a:srgbClr val="000000"/>
                </a:solidFill>
                <a:latin typeface="標楷體" pitchFamily="65" charset="-120"/>
                <a:ea typeface="標楷體" pitchFamily="65" charset="-120"/>
              </a:rPr>
              <a:t>準備處理計畫</a:t>
            </a:r>
            <a:endParaRPr lang="zh-TW" altLang="en-US" sz="1600" b="1">
              <a:latin typeface="Times New Roman" pitchFamily="18" charset="0"/>
            </a:endParaRPr>
          </a:p>
        </p:txBody>
      </p:sp>
      <p:sp>
        <p:nvSpPr>
          <p:cNvPr id="16518" name="Text Box 321"/>
          <p:cNvSpPr txBox="1">
            <a:spLocks noChangeArrowheads="1"/>
          </p:cNvSpPr>
          <p:nvPr/>
        </p:nvSpPr>
        <p:spPr bwMode="auto">
          <a:xfrm>
            <a:off x="2057400" y="4495800"/>
            <a:ext cx="60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spcBef>
                <a:spcPct val="50000"/>
              </a:spcBef>
            </a:pPr>
            <a:endParaRPr lang="en-US" altLang="zh-TW" sz="3600">
              <a:latin typeface="Times New Roman" pitchFamily="18" charset="0"/>
            </a:endParaRPr>
          </a:p>
        </p:txBody>
      </p:sp>
      <p:sp>
        <p:nvSpPr>
          <p:cNvPr id="16519" name="Rectangle 322"/>
          <p:cNvSpPr>
            <a:spLocks noChangeArrowheads="1"/>
          </p:cNvSpPr>
          <p:nvPr/>
        </p:nvSpPr>
        <p:spPr bwMode="auto">
          <a:xfrm>
            <a:off x="2057400" y="4419600"/>
            <a:ext cx="68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TW" altLang="en-US" sz="1600" b="1">
                <a:solidFill>
                  <a:schemeClr val="accent2"/>
                </a:solidFill>
                <a:latin typeface="標楷體" pitchFamily="65" charset="-120"/>
                <a:ea typeface="標楷體" pitchFamily="65" charset="-120"/>
              </a:rPr>
              <a:t>準備處理計畫</a:t>
            </a:r>
            <a:endParaRPr lang="zh-TW" altLang="en-US" sz="1600" b="1">
              <a:solidFill>
                <a:schemeClr val="accent2"/>
              </a:solidFill>
              <a:latin typeface="Times New Roman" pitchFamily="18" charset="0"/>
            </a:endParaRPr>
          </a:p>
        </p:txBody>
      </p:sp>
      <p:sp>
        <p:nvSpPr>
          <p:cNvPr id="16520" name="Line 323"/>
          <p:cNvSpPr>
            <a:spLocks noChangeShapeType="1"/>
          </p:cNvSpPr>
          <p:nvPr/>
        </p:nvSpPr>
        <p:spPr bwMode="auto">
          <a:xfrm>
            <a:off x="1981200" y="2971800"/>
            <a:ext cx="5486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521" name="Line 324"/>
          <p:cNvSpPr>
            <a:spLocks noChangeShapeType="1"/>
          </p:cNvSpPr>
          <p:nvPr/>
        </p:nvSpPr>
        <p:spPr bwMode="auto">
          <a:xfrm>
            <a:off x="1981200" y="4419600"/>
            <a:ext cx="5486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522" name="Line 325"/>
          <p:cNvSpPr>
            <a:spLocks noChangeShapeType="1"/>
          </p:cNvSpPr>
          <p:nvPr/>
        </p:nvSpPr>
        <p:spPr bwMode="auto">
          <a:xfrm flipV="1">
            <a:off x="1979613" y="4941888"/>
            <a:ext cx="5486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6523" name="Line 326"/>
          <p:cNvSpPr>
            <a:spLocks noChangeShapeType="1"/>
          </p:cNvSpPr>
          <p:nvPr/>
        </p:nvSpPr>
        <p:spPr bwMode="auto">
          <a:xfrm>
            <a:off x="5029200" y="990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524" name="矩形 435"/>
          <p:cNvSpPr>
            <a:spLocks noChangeArrowheads="1"/>
          </p:cNvSpPr>
          <p:nvPr/>
        </p:nvSpPr>
        <p:spPr bwMode="auto">
          <a:xfrm>
            <a:off x="3203575" y="0"/>
            <a:ext cx="5113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600" b="1">
                <a:solidFill>
                  <a:srgbClr val="CC0066"/>
                </a:solidFill>
                <a:latin typeface="標楷體" pitchFamily="65" charset="-120"/>
                <a:ea typeface="標楷體" pitchFamily="65" charset="-120"/>
              </a:rPr>
              <a:t>風險處理步驟</a:t>
            </a:r>
            <a:endParaRPr lang="en-US" altLang="zh-TW" sz="3600" b="1">
              <a:solidFill>
                <a:srgbClr val="CC0066"/>
              </a:solidFill>
              <a:latin typeface="標楷體" pitchFamily="65" charset="-120"/>
              <a:ea typeface="標楷體" pitchFamily="65" charset="-120"/>
            </a:endParaRPr>
          </a:p>
        </p:txBody>
      </p:sp>
      <p:sp>
        <p:nvSpPr>
          <p:cNvPr id="16525" name="Text Box 330"/>
          <p:cNvSpPr txBox="1">
            <a:spLocks noChangeArrowheads="1"/>
          </p:cNvSpPr>
          <p:nvPr/>
        </p:nvSpPr>
        <p:spPr bwMode="auto">
          <a:xfrm>
            <a:off x="7451725" y="3213100"/>
            <a:ext cx="458788" cy="158432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spcBef>
                <a:spcPct val="50000"/>
              </a:spcBef>
            </a:pPr>
            <a:r>
              <a:rPr lang="zh-TW" altLang="en-US" b="1">
                <a:ea typeface="標楷體" pitchFamily="65" charset="-120"/>
                <a:cs typeface="新細明體" pitchFamily="18" charset="-120"/>
              </a:rPr>
              <a:t>監督及檢討</a:t>
            </a:r>
          </a:p>
        </p:txBody>
      </p:sp>
      <p:sp>
        <p:nvSpPr>
          <p:cNvPr id="16526" name="Text Box 331"/>
          <p:cNvSpPr txBox="1">
            <a:spLocks noChangeArrowheads="1"/>
          </p:cNvSpPr>
          <p:nvPr/>
        </p:nvSpPr>
        <p:spPr bwMode="auto">
          <a:xfrm>
            <a:off x="1547813" y="3213100"/>
            <a:ext cx="458787" cy="158432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spcBef>
                <a:spcPct val="50000"/>
              </a:spcBef>
            </a:pPr>
            <a:r>
              <a:rPr lang="zh-TW" altLang="en-US" b="1">
                <a:ea typeface="標楷體" pitchFamily="65" charset="-120"/>
                <a:cs typeface="新細明體" pitchFamily="18" charset="-120"/>
              </a:rPr>
              <a:t>溝通及協商</a:t>
            </a:r>
          </a:p>
        </p:txBody>
      </p:sp>
      <p:sp>
        <p:nvSpPr>
          <p:cNvPr id="16527" name="矩形 434"/>
          <p:cNvSpPr>
            <a:spLocks noChangeArrowheads="1"/>
          </p:cNvSpPr>
          <p:nvPr/>
        </p:nvSpPr>
        <p:spPr bwMode="auto">
          <a:xfrm>
            <a:off x="5580063" y="6581775"/>
            <a:ext cx="4716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1200">
                <a:latin typeface="標楷體" pitchFamily="65" charset="-120"/>
                <a:ea typeface="標楷體" pitchFamily="65" charset="-120"/>
              </a:rPr>
              <a:t>資料來源：</a:t>
            </a:r>
            <a:r>
              <a:rPr lang="zh-TW" altLang="zh-TW" sz="1200">
                <a:latin typeface="標楷體" pitchFamily="65" charset="-120"/>
                <a:ea typeface="標楷體" pitchFamily="65" charset="-120"/>
              </a:rPr>
              <a:t>風險管理及危機處理作業手冊</a:t>
            </a:r>
            <a:r>
              <a:rPr lang="en-US" altLang="zh-TW" sz="1200">
                <a:latin typeface="標楷體" pitchFamily="65" charset="-120"/>
                <a:ea typeface="標楷體" pitchFamily="65" charset="-120"/>
              </a:rPr>
              <a:t>(p.38)</a:t>
            </a:r>
          </a:p>
        </p:txBody>
      </p:sp>
      <p:sp>
        <p:nvSpPr>
          <p:cNvPr id="328" name="橢圓 327"/>
          <p:cNvSpPr/>
          <p:nvPr/>
        </p:nvSpPr>
        <p:spPr>
          <a:xfrm>
            <a:off x="2771775" y="4797425"/>
            <a:ext cx="2305050"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圓角矩形圖說文字 328"/>
          <p:cNvSpPr/>
          <p:nvPr/>
        </p:nvSpPr>
        <p:spPr>
          <a:xfrm>
            <a:off x="107950" y="5876925"/>
            <a:ext cx="2627313" cy="981075"/>
          </a:xfrm>
          <a:prstGeom prst="wedgeRoundRectCallout">
            <a:avLst>
              <a:gd name="adj1" fmla="val 58959"/>
              <a:gd name="adj2" fmla="val -88019"/>
              <a:gd name="adj3" fmla="val 16667"/>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solidFill>
                <a:latin typeface="標楷體" pitchFamily="65" charset="-120"/>
                <a:ea typeface="標楷體" pitchFamily="65" charset="-120"/>
              </a:rPr>
              <a:t>內部控制所控管之部分，故通常稱內部控制為風險管理之具體措施</a:t>
            </a:r>
            <a:endParaRPr lang="en-US" dirty="0">
              <a:solidFill>
                <a:schemeClr val="tx1"/>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A13AFC9A-44ED-4353-B37C-CFC18A3B5BAC}" type="slidenum">
              <a:rPr lang="zh-TW" altLang="en-US" smtClean="0"/>
              <a:t>33</a:t>
            </a:fld>
            <a:endParaRPr lang="zh-TW" altLang="en-US"/>
          </a:p>
        </p:txBody>
      </p:sp>
    </p:spTree>
    <p:extLst>
      <p:ext uri="{BB962C8B-B14F-4D97-AF65-F5344CB8AC3E}">
        <p14:creationId xmlns:p14="http://schemas.microsoft.com/office/powerpoint/2010/main" val="1985790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機關對風險之處理</a:t>
            </a:r>
            <a:endParaRPr lang="zh-TW" altLang="en-US" dirty="0"/>
          </a:p>
        </p:txBody>
      </p:sp>
      <p:sp>
        <p:nvSpPr>
          <p:cNvPr id="4" name="內容版面配置區 4"/>
          <p:cNvSpPr txBox="1">
            <a:spLocks/>
          </p:cNvSpPr>
          <p:nvPr/>
        </p:nvSpPr>
        <p:spPr>
          <a:xfrm>
            <a:off x="467544" y="1484784"/>
            <a:ext cx="8281169" cy="460804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標楷體" panose="03000509000000000000" pitchFamily="65" charset="-120"/>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2400" dirty="0" smtClean="0"/>
              <a:t>於現有管制機制下，分析出事件影響目標達成之影響程度及發生之可能性，以兩者之乘積</a:t>
            </a:r>
            <a:r>
              <a:rPr lang="en-US" altLang="zh-TW" sz="2400" dirty="0" smtClean="0"/>
              <a:t>(</a:t>
            </a:r>
            <a:r>
              <a:rPr lang="zh-TW" altLang="en-US" sz="2400" dirty="0" smtClean="0"/>
              <a:t>現有風險值</a:t>
            </a:r>
            <a:r>
              <a:rPr lang="en-US" altLang="zh-TW" sz="2400" dirty="0" smtClean="0"/>
              <a:t>)</a:t>
            </a:r>
            <a:r>
              <a:rPr lang="zh-TW" altLang="en-US" sz="2400" dirty="0" smtClean="0"/>
              <a:t>，判斷風險等級，利用風險等級區別出可以接受和重大的風險，決定不同之風險處理方法</a:t>
            </a:r>
            <a:r>
              <a:rPr lang="en-US" altLang="zh-TW" sz="2400" dirty="0" smtClean="0"/>
              <a:t>(</a:t>
            </a:r>
            <a:r>
              <a:rPr lang="zh-TW" altLang="en-US" sz="2400" dirty="0" smtClean="0"/>
              <a:t>例如人員、程序、系統、監督作業等</a:t>
            </a:r>
            <a:r>
              <a:rPr lang="en-US" altLang="zh-TW" sz="2400" dirty="0" smtClean="0"/>
              <a:t>)</a:t>
            </a:r>
            <a:r>
              <a:rPr lang="zh-TW" altLang="en-US" sz="2400" dirty="0" smtClean="0"/>
              <a:t>後，填寫風險評估及處理表。</a:t>
            </a:r>
            <a:endParaRPr lang="zh-TW" altLang="en-US" sz="2400"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789040"/>
            <a:ext cx="4133478" cy="2506613"/>
          </a:xfrm>
          <a:prstGeom prst="rect">
            <a:avLst/>
          </a:prstGeom>
          <a:effectLst>
            <a:softEdge rad="508000"/>
          </a:effectLst>
        </p:spPr>
      </p:pic>
    </p:spTree>
    <p:extLst>
      <p:ext uri="{BB962C8B-B14F-4D97-AF65-F5344CB8AC3E}">
        <p14:creationId xmlns:p14="http://schemas.microsoft.com/office/powerpoint/2010/main" val="1621057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t>內部控制教育訓練</a:t>
            </a:r>
            <a:endParaRPr lang="zh-TW" altLang="en-US"/>
          </a:p>
        </p:txBody>
      </p:sp>
      <p:sp>
        <p:nvSpPr>
          <p:cNvPr id="3" name="投影片編號版面配置區 2"/>
          <p:cNvSpPr>
            <a:spLocks noGrp="1"/>
          </p:cNvSpPr>
          <p:nvPr>
            <p:ph type="sldNum" sz="quarter" idx="12"/>
          </p:nvPr>
        </p:nvSpPr>
        <p:spPr/>
        <p:txBody>
          <a:bodyPr/>
          <a:lstStyle/>
          <a:p>
            <a:fld id="{1FCBC0D2-356E-4FA3-89C8-47DA2CC48A1A}" type="slidenum">
              <a:rPr lang="zh-TW" altLang="en-US" smtClean="0"/>
              <a:t>35</a:t>
            </a:fld>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3384283493"/>
              </p:ext>
            </p:extLst>
          </p:nvPr>
        </p:nvGraphicFramePr>
        <p:xfrm>
          <a:off x="611560" y="1556792"/>
          <a:ext cx="7776865" cy="4176464"/>
        </p:xfrm>
        <a:graphic>
          <a:graphicData uri="http://schemas.openxmlformats.org/drawingml/2006/table">
            <a:tbl>
              <a:tblPr>
                <a:tableStyleId>{5940675A-B579-460E-94D1-54222C63F5DA}</a:tableStyleId>
              </a:tblPr>
              <a:tblGrid>
                <a:gridCol w="720080"/>
                <a:gridCol w="1224136"/>
                <a:gridCol w="1152128"/>
                <a:gridCol w="432048"/>
                <a:gridCol w="360040"/>
                <a:gridCol w="477934"/>
                <a:gridCol w="1309254"/>
                <a:gridCol w="561109"/>
                <a:gridCol w="561109"/>
                <a:gridCol w="654627"/>
                <a:gridCol w="324400"/>
              </a:tblGrid>
              <a:tr h="555219">
                <a:tc rowSpan="2">
                  <a:txBody>
                    <a:bodyPr/>
                    <a:lstStyle/>
                    <a:p>
                      <a:pPr algn="ctr">
                        <a:lnSpc>
                          <a:spcPts val="2100"/>
                        </a:lnSpc>
                        <a:spcAft>
                          <a:spcPts val="0"/>
                        </a:spcAft>
                      </a:pPr>
                      <a:r>
                        <a:rPr lang="zh-TW" sz="1200" kern="100" dirty="0">
                          <a:effectLst/>
                        </a:rPr>
                        <a:t>風險</a:t>
                      </a:r>
                    </a:p>
                    <a:p>
                      <a:pPr algn="ctr">
                        <a:lnSpc>
                          <a:spcPts val="2100"/>
                        </a:lnSpc>
                        <a:spcAft>
                          <a:spcPts val="0"/>
                        </a:spcAft>
                      </a:pPr>
                      <a:r>
                        <a:rPr lang="zh-TW" sz="1200" kern="100" dirty="0">
                          <a:effectLst/>
                        </a:rPr>
                        <a:t>項目</a:t>
                      </a:r>
                      <a:endParaRPr lang="zh-TW" sz="1200" kern="100" dirty="0">
                        <a:effectLst/>
                        <a:latin typeface="Calibri"/>
                        <a:ea typeface="新細明體"/>
                        <a:cs typeface="Times New Roman"/>
                      </a:endParaRPr>
                    </a:p>
                  </a:txBody>
                  <a:tcPr marL="0" marR="0" marT="0" marB="0" anchor="ctr"/>
                </a:tc>
                <a:tc rowSpan="2">
                  <a:txBody>
                    <a:bodyPr/>
                    <a:lstStyle/>
                    <a:p>
                      <a:pPr algn="ctr">
                        <a:lnSpc>
                          <a:spcPts val="2100"/>
                        </a:lnSpc>
                        <a:spcAft>
                          <a:spcPts val="0"/>
                        </a:spcAft>
                      </a:pPr>
                      <a:r>
                        <a:rPr lang="zh-TW" sz="1200" kern="100" dirty="0">
                          <a:effectLst/>
                        </a:rPr>
                        <a:t>風險情境</a:t>
                      </a:r>
                      <a:endParaRPr lang="zh-TW" sz="1200" kern="100" dirty="0">
                        <a:effectLst/>
                        <a:latin typeface="Calibri"/>
                        <a:ea typeface="新細明體"/>
                        <a:cs typeface="Times New Roman"/>
                      </a:endParaRPr>
                    </a:p>
                  </a:txBody>
                  <a:tcPr marL="0" marR="0" marT="0" marB="0" anchor="ctr"/>
                </a:tc>
                <a:tc rowSpan="2">
                  <a:txBody>
                    <a:bodyPr/>
                    <a:lstStyle/>
                    <a:p>
                      <a:pPr algn="ctr">
                        <a:lnSpc>
                          <a:spcPts val="2100"/>
                        </a:lnSpc>
                        <a:spcAft>
                          <a:spcPts val="0"/>
                        </a:spcAft>
                      </a:pPr>
                      <a:r>
                        <a:rPr lang="zh-TW" sz="1200" kern="100" dirty="0" smtClean="0">
                          <a:effectLst/>
                        </a:rPr>
                        <a:t>現有</a:t>
                      </a:r>
                      <a:r>
                        <a:rPr lang="zh-TW" sz="1200" kern="100" dirty="0">
                          <a:effectLst/>
                        </a:rPr>
                        <a:t>控制</a:t>
                      </a:r>
                      <a:r>
                        <a:rPr lang="zh-TW" sz="1200" kern="100" dirty="0" smtClean="0">
                          <a:effectLst/>
                        </a:rPr>
                        <a:t>機制</a:t>
                      </a:r>
                      <a:endParaRPr lang="zh-TW" sz="1200" kern="100" dirty="0">
                        <a:effectLst/>
                        <a:latin typeface="Calibri"/>
                        <a:ea typeface="新細明體"/>
                        <a:cs typeface="Times New Roman"/>
                      </a:endParaRPr>
                    </a:p>
                  </a:txBody>
                  <a:tcPr marL="0" marR="0" marT="0" marB="0" anchor="ctr"/>
                </a:tc>
                <a:tc gridSpan="2">
                  <a:txBody>
                    <a:bodyPr/>
                    <a:lstStyle/>
                    <a:p>
                      <a:pPr algn="ctr">
                        <a:lnSpc>
                          <a:spcPts val="2100"/>
                        </a:lnSpc>
                        <a:spcAft>
                          <a:spcPts val="0"/>
                        </a:spcAft>
                      </a:pPr>
                      <a:r>
                        <a:rPr lang="zh-TW" sz="1200" kern="100" dirty="0">
                          <a:effectLst/>
                        </a:rPr>
                        <a:t>現有風險分析</a:t>
                      </a:r>
                      <a:endParaRPr lang="zh-TW" sz="1200" kern="100" dirty="0">
                        <a:effectLst/>
                        <a:latin typeface="Calibri"/>
                        <a:ea typeface="新細明體"/>
                        <a:cs typeface="Times New Roman"/>
                      </a:endParaRPr>
                    </a:p>
                  </a:txBody>
                  <a:tcPr marL="0" marR="0" marT="0" marB="0" anchor="ctr"/>
                </a:tc>
                <a:tc hMerge="1">
                  <a:txBody>
                    <a:bodyPr/>
                    <a:lstStyle/>
                    <a:p>
                      <a:endParaRPr lang="zh-TW" altLang="en-US"/>
                    </a:p>
                  </a:txBody>
                  <a:tcPr/>
                </a:tc>
                <a:tc rowSpan="2">
                  <a:txBody>
                    <a:bodyPr/>
                    <a:lstStyle/>
                    <a:p>
                      <a:pPr algn="ctr">
                        <a:lnSpc>
                          <a:spcPts val="2100"/>
                        </a:lnSpc>
                        <a:spcAft>
                          <a:spcPts val="0"/>
                        </a:spcAft>
                      </a:pPr>
                      <a:r>
                        <a:rPr lang="zh-TW" sz="1200" kern="100" dirty="0">
                          <a:effectLst/>
                        </a:rPr>
                        <a:t>殘餘風險值</a:t>
                      </a:r>
                    </a:p>
                    <a:p>
                      <a:pPr algn="ctr">
                        <a:lnSpc>
                          <a:spcPts val="2100"/>
                        </a:lnSpc>
                        <a:spcAft>
                          <a:spcPts val="0"/>
                        </a:spcAft>
                      </a:pPr>
                      <a:r>
                        <a:rPr lang="en-US" sz="1200" kern="100" dirty="0">
                          <a:effectLst/>
                        </a:rPr>
                        <a:t>(R)= </a:t>
                      </a:r>
                      <a:endParaRPr lang="zh-TW" sz="1200" kern="100" dirty="0">
                        <a:effectLst/>
                      </a:endParaRPr>
                    </a:p>
                    <a:p>
                      <a:pPr algn="ctr">
                        <a:lnSpc>
                          <a:spcPts val="2100"/>
                        </a:lnSpc>
                        <a:spcAft>
                          <a:spcPts val="0"/>
                        </a:spcAft>
                      </a:pPr>
                      <a:r>
                        <a:rPr lang="en-US" sz="1200" kern="100" dirty="0">
                          <a:effectLst/>
                        </a:rPr>
                        <a:t>(L)x(I)</a:t>
                      </a:r>
                      <a:endParaRPr lang="zh-TW" sz="1200" kern="100" dirty="0">
                        <a:effectLst/>
                        <a:latin typeface="Calibri"/>
                        <a:ea typeface="新細明體"/>
                        <a:cs typeface="Times New Roman"/>
                      </a:endParaRPr>
                    </a:p>
                  </a:txBody>
                  <a:tcPr marL="0" marR="0" marT="0" marB="0" anchor="ctr"/>
                </a:tc>
                <a:tc rowSpan="2">
                  <a:txBody>
                    <a:bodyPr/>
                    <a:lstStyle/>
                    <a:p>
                      <a:pPr algn="ctr">
                        <a:lnSpc>
                          <a:spcPts val="2100"/>
                        </a:lnSpc>
                        <a:spcAft>
                          <a:spcPts val="0"/>
                        </a:spcAft>
                      </a:pPr>
                      <a:r>
                        <a:rPr lang="zh-TW" sz="1200" kern="100">
                          <a:effectLst/>
                        </a:rPr>
                        <a:t>新增控制機制</a:t>
                      </a:r>
                      <a:endParaRPr lang="zh-TW" sz="1200" kern="100">
                        <a:effectLst/>
                        <a:latin typeface="Calibri"/>
                        <a:ea typeface="新細明體"/>
                        <a:cs typeface="Times New Roman"/>
                      </a:endParaRPr>
                    </a:p>
                  </a:txBody>
                  <a:tcPr marL="0" marR="0" marT="0" marB="0" anchor="ctr"/>
                </a:tc>
                <a:tc gridSpan="2">
                  <a:txBody>
                    <a:bodyPr/>
                    <a:lstStyle/>
                    <a:p>
                      <a:pPr algn="ctr">
                        <a:lnSpc>
                          <a:spcPts val="2100"/>
                        </a:lnSpc>
                        <a:spcAft>
                          <a:spcPts val="0"/>
                        </a:spcAft>
                      </a:pPr>
                      <a:r>
                        <a:rPr lang="zh-TW" sz="1200" kern="100">
                          <a:effectLst/>
                        </a:rPr>
                        <a:t>殘餘風險分析</a:t>
                      </a:r>
                      <a:endParaRPr lang="zh-TW" sz="1200" kern="100">
                        <a:effectLst/>
                        <a:latin typeface="Calibri"/>
                        <a:ea typeface="新細明體"/>
                        <a:cs typeface="Times New Roman"/>
                      </a:endParaRPr>
                    </a:p>
                  </a:txBody>
                  <a:tcPr marL="0" marR="0" marT="0" marB="0" anchor="ctr"/>
                </a:tc>
                <a:tc hMerge="1">
                  <a:txBody>
                    <a:bodyPr/>
                    <a:lstStyle/>
                    <a:p>
                      <a:endParaRPr lang="zh-TW" altLang="en-US"/>
                    </a:p>
                  </a:txBody>
                  <a:tcPr/>
                </a:tc>
                <a:tc rowSpan="2">
                  <a:txBody>
                    <a:bodyPr/>
                    <a:lstStyle/>
                    <a:p>
                      <a:pPr algn="ctr">
                        <a:lnSpc>
                          <a:spcPts val="2100"/>
                        </a:lnSpc>
                        <a:spcAft>
                          <a:spcPts val="0"/>
                        </a:spcAft>
                      </a:pPr>
                      <a:r>
                        <a:rPr lang="zh-TW" sz="1200" kern="100">
                          <a:effectLst/>
                        </a:rPr>
                        <a:t>殘餘風險值</a:t>
                      </a:r>
                    </a:p>
                    <a:p>
                      <a:pPr algn="ctr">
                        <a:lnSpc>
                          <a:spcPts val="2100"/>
                        </a:lnSpc>
                        <a:spcAft>
                          <a:spcPts val="0"/>
                        </a:spcAft>
                      </a:pPr>
                      <a:r>
                        <a:rPr lang="en-US" sz="1200" kern="100">
                          <a:effectLst/>
                        </a:rPr>
                        <a:t>(R)= </a:t>
                      </a:r>
                      <a:endParaRPr lang="zh-TW" sz="1200" kern="100">
                        <a:effectLst/>
                      </a:endParaRPr>
                    </a:p>
                    <a:p>
                      <a:pPr algn="ctr">
                        <a:lnSpc>
                          <a:spcPts val="2100"/>
                        </a:lnSpc>
                        <a:spcAft>
                          <a:spcPts val="0"/>
                        </a:spcAft>
                      </a:pPr>
                      <a:r>
                        <a:rPr lang="en-US" sz="1200" kern="100">
                          <a:effectLst/>
                        </a:rPr>
                        <a:t>(L)x(I)</a:t>
                      </a:r>
                      <a:endParaRPr lang="zh-TW" sz="1200" kern="100">
                        <a:effectLst/>
                        <a:latin typeface="Calibri"/>
                        <a:ea typeface="新細明體"/>
                        <a:cs typeface="Times New Roman"/>
                      </a:endParaRPr>
                    </a:p>
                  </a:txBody>
                  <a:tcPr marL="0" marR="0" marT="0" marB="0" anchor="ctr"/>
                </a:tc>
                <a:tc rowSpan="2">
                  <a:txBody>
                    <a:bodyPr/>
                    <a:lstStyle/>
                    <a:p>
                      <a:pPr algn="ctr">
                        <a:lnSpc>
                          <a:spcPts val="2100"/>
                        </a:lnSpc>
                        <a:spcAft>
                          <a:spcPts val="0"/>
                        </a:spcAft>
                      </a:pPr>
                      <a:r>
                        <a:rPr lang="zh-TW" sz="1200" kern="100" dirty="0">
                          <a:effectLst/>
                        </a:rPr>
                        <a:t>負責單位</a:t>
                      </a:r>
                      <a:endParaRPr lang="zh-TW" sz="1200" kern="100" dirty="0">
                        <a:effectLst/>
                        <a:latin typeface="Calibri"/>
                        <a:ea typeface="新細明體"/>
                        <a:cs typeface="Times New Roman"/>
                      </a:endParaRPr>
                    </a:p>
                  </a:txBody>
                  <a:tcPr marL="0" marR="0" marT="0" marB="0" anchor="ctr"/>
                </a:tc>
              </a:tr>
              <a:tr h="100514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100"/>
                        </a:lnSpc>
                        <a:spcAft>
                          <a:spcPts val="0"/>
                        </a:spcAft>
                      </a:pPr>
                      <a:r>
                        <a:rPr lang="zh-TW" sz="1000" kern="100" dirty="0">
                          <a:effectLst/>
                        </a:rPr>
                        <a:t>可能性</a:t>
                      </a:r>
                    </a:p>
                    <a:p>
                      <a:pPr algn="ctr">
                        <a:lnSpc>
                          <a:spcPts val="2100"/>
                        </a:lnSpc>
                        <a:spcAft>
                          <a:spcPts val="0"/>
                        </a:spcAft>
                      </a:pPr>
                      <a:r>
                        <a:rPr lang="en-US" sz="1000" kern="100" dirty="0">
                          <a:effectLst/>
                        </a:rPr>
                        <a:t>(L)</a:t>
                      </a:r>
                      <a:endParaRPr lang="zh-TW" sz="1000" kern="100" dirty="0">
                        <a:effectLst/>
                        <a:latin typeface="Calibri"/>
                        <a:ea typeface="新細明體"/>
                        <a:cs typeface="Times New Roman"/>
                      </a:endParaRPr>
                    </a:p>
                  </a:txBody>
                  <a:tcPr marL="0" marR="0" marT="0" marB="0" anchor="ctr"/>
                </a:tc>
                <a:tc>
                  <a:txBody>
                    <a:bodyPr/>
                    <a:lstStyle/>
                    <a:p>
                      <a:pPr algn="ctr">
                        <a:lnSpc>
                          <a:spcPts val="2100"/>
                        </a:lnSpc>
                        <a:spcAft>
                          <a:spcPts val="0"/>
                        </a:spcAft>
                      </a:pPr>
                      <a:r>
                        <a:rPr lang="zh-TW" sz="1000" kern="100" dirty="0">
                          <a:effectLst/>
                        </a:rPr>
                        <a:t>影響程度</a:t>
                      </a:r>
                    </a:p>
                    <a:p>
                      <a:pPr algn="ctr">
                        <a:lnSpc>
                          <a:spcPts val="2100"/>
                        </a:lnSpc>
                        <a:spcAft>
                          <a:spcPts val="0"/>
                        </a:spcAft>
                      </a:pPr>
                      <a:r>
                        <a:rPr lang="en-US" sz="1000" kern="100" dirty="0">
                          <a:effectLst/>
                        </a:rPr>
                        <a:t>(I)</a:t>
                      </a:r>
                      <a:endParaRPr lang="zh-TW" sz="1000" kern="100" dirty="0">
                        <a:effectLst/>
                        <a:latin typeface="Calibri"/>
                        <a:ea typeface="新細明體"/>
                        <a:cs typeface="Times New Roman"/>
                      </a:endParaRPr>
                    </a:p>
                  </a:txBody>
                  <a:tcPr marL="0" marR="0" marT="0" marB="0" anchor="ctr"/>
                </a:tc>
                <a:tc vMerge="1">
                  <a:txBody>
                    <a:bodyPr/>
                    <a:lstStyle/>
                    <a:p>
                      <a:endParaRPr lang="zh-TW" altLang="en-US"/>
                    </a:p>
                  </a:txBody>
                  <a:tcPr/>
                </a:tc>
                <a:tc vMerge="1">
                  <a:txBody>
                    <a:bodyPr/>
                    <a:lstStyle/>
                    <a:p>
                      <a:endParaRPr lang="zh-TW" altLang="en-US"/>
                    </a:p>
                  </a:txBody>
                  <a:tcPr/>
                </a:tc>
                <a:tc>
                  <a:txBody>
                    <a:bodyPr/>
                    <a:lstStyle/>
                    <a:p>
                      <a:pPr algn="ctr">
                        <a:lnSpc>
                          <a:spcPts val="2100"/>
                        </a:lnSpc>
                        <a:spcAft>
                          <a:spcPts val="0"/>
                        </a:spcAft>
                      </a:pPr>
                      <a:r>
                        <a:rPr lang="zh-TW" sz="1000" kern="100" dirty="0">
                          <a:effectLst/>
                        </a:rPr>
                        <a:t>可能性</a:t>
                      </a:r>
                    </a:p>
                    <a:p>
                      <a:pPr algn="ctr">
                        <a:lnSpc>
                          <a:spcPts val="2100"/>
                        </a:lnSpc>
                        <a:spcAft>
                          <a:spcPts val="0"/>
                        </a:spcAft>
                      </a:pPr>
                      <a:r>
                        <a:rPr lang="en-US" sz="1000" kern="100" dirty="0">
                          <a:effectLst/>
                        </a:rPr>
                        <a:t>(L)</a:t>
                      </a:r>
                      <a:endParaRPr lang="zh-TW" sz="1000" kern="100" dirty="0">
                        <a:effectLst/>
                        <a:latin typeface="Calibri"/>
                        <a:ea typeface="新細明體"/>
                        <a:cs typeface="Times New Roman"/>
                      </a:endParaRPr>
                    </a:p>
                  </a:txBody>
                  <a:tcPr marL="0" marR="0" marT="0" marB="0" anchor="ctr"/>
                </a:tc>
                <a:tc>
                  <a:txBody>
                    <a:bodyPr/>
                    <a:lstStyle/>
                    <a:p>
                      <a:pPr algn="ctr">
                        <a:lnSpc>
                          <a:spcPts val="2100"/>
                        </a:lnSpc>
                        <a:spcAft>
                          <a:spcPts val="0"/>
                        </a:spcAft>
                      </a:pPr>
                      <a:r>
                        <a:rPr lang="zh-TW" sz="1000" kern="100" dirty="0">
                          <a:effectLst/>
                        </a:rPr>
                        <a:t>影響程度</a:t>
                      </a:r>
                    </a:p>
                    <a:p>
                      <a:pPr algn="ctr">
                        <a:lnSpc>
                          <a:spcPts val="2100"/>
                        </a:lnSpc>
                        <a:spcAft>
                          <a:spcPts val="0"/>
                        </a:spcAft>
                      </a:pPr>
                      <a:r>
                        <a:rPr lang="en-US" sz="1000" kern="100" dirty="0">
                          <a:effectLst/>
                        </a:rPr>
                        <a:t>(I)</a:t>
                      </a:r>
                      <a:endParaRPr lang="zh-TW" sz="1000" kern="100" dirty="0">
                        <a:effectLst/>
                        <a:latin typeface="Calibri"/>
                        <a:ea typeface="新細明體"/>
                        <a:cs typeface="Times New Roman"/>
                      </a:endParaRPr>
                    </a:p>
                  </a:txBody>
                  <a:tcPr marL="0" marR="0" marT="0" marB="0" anchor="ctr"/>
                </a:tc>
                <a:tc vMerge="1">
                  <a:txBody>
                    <a:bodyPr/>
                    <a:lstStyle/>
                    <a:p>
                      <a:endParaRPr lang="zh-TW" altLang="en-US"/>
                    </a:p>
                  </a:txBody>
                  <a:tcPr/>
                </a:tc>
                <a:tc vMerge="1">
                  <a:txBody>
                    <a:bodyPr/>
                    <a:lstStyle/>
                    <a:p>
                      <a:endParaRPr lang="zh-TW" altLang="en-US"/>
                    </a:p>
                  </a:txBody>
                  <a:tcPr/>
                </a:tc>
              </a:tr>
              <a:tr h="1783271">
                <a:tc>
                  <a:txBody>
                    <a:bodyPr/>
                    <a:lstStyle/>
                    <a:p>
                      <a:pPr algn="l">
                        <a:spcAft>
                          <a:spcPts val="0"/>
                        </a:spcAft>
                      </a:pPr>
                      <a:r>
                        <a:rPr lang="zh-TW" altLang="en-US" sz="1200" kern="100" dirty="0" smtClean="0">
                          <a:effectLst/>
                          <a:latin typeface="+mn-lt"/>
                          <a:ea typeface="+mn-ea"/>
                          <a:cs typeface="Times New Roman"/>
                        </a:rPr>
                        <a:t>依據</a:t>
                      </a:r>
                      <a:r>
                        <a:rPr lang="zh-TW" altLang="en-US" sz="1200" kern="100" dirty="0" smtClean="0">
                          <a:solidFill>
                            <a:srgbClr val="FF0000"/>
                          </a:solidFill>
                          <a:effectLst/>
                          <a:latin typeface="+mn-lt"/>
                          <a:ea typeface="+mn-ea"/>
                          <a:cs typeface="Times New Roman"/>
                        </a:rPr>
                        <a:t>風險登錄表</a:t>
                      </a:r>
                      <a:r>
                        <a:rPr lang="zh-TW" altLang="en-US" sz="1200" kern="100" dirty="0" smtClean="0">
                          <a:solidFill>
                            <a:srgbClr val="0070C0"/>
                          </a:solidFill>
                          <a:effectLst/>
                          <a:latin typeface="+mn-lt"/>
                          <a:ea typeface="+mn-ea"/>
                          <a:cs typeface="Times New Roman"/>
                        </a:rPr>
                        <a:t>所辨識之風險</a:t>
                      </a:r>
                      <a:endParaRPr lang="zh-TW" sz="1200" kern="100" dirty="0">
                        <a:solidFill>
                          <a:srgbClr val="0070C0"/>
                        </a:solidFill>
                        <a:effectLst/>
                        <a:latin typeface="Calibri"/>
                        <a:ea typeface="新細明體"/>
                        <a:cs typeface="Times New Roman"/>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smtClean="0">
                          <a:effectLst/>
                          <a:latin typeface="+mn-lt"/>
                          <a:ea typeface="+mn-ea"/>
                          <a:cs typeface="Times New Roman"/>
                        </a:rPr>
                        <a:t>依據</a:t>
                      </a:r>
                      <a:r>
                        <a:rPr lang="zh-TW" altLang="en-US" sz="1200" kern="100" dirty="0" smtClean="0">
                          <a:solidFill>
                            <a:srgbClr val="FF0000"/>
                          </a:solidFill>
                          <a:effectLst/>
                          <a:latin typeface="+mn-lt"/>
                          <a:ea typeface="+mn-ea"/>
                          <a:cs typeface="Times New Roman"/>
                        </a:rPr>
                        <a:t>風險登錄表之</a:t>
                      </a:r>
                      <a:r>
                        <a:rPr lang="zh-TW" altLang="en-US" sz="1200" kern="100" dirty="0" smtClean="0">
                          <a:effectLst/>
                          <a:latin typeface="+mn-lt"/>
                          <a:ea typeface="+mn-ea"/>
                          <a:cs typeface="Times New Roman"/>
                        </a:rPr>
                        <a:t>風險情境應與風險分析過程中所評估出之「衝擊或後果」及「風險情境或影響」之敘述相連結。</a:t>
                      </a:r>
                      <a:endParaRPr lang="zh-TW" altLang="zh-TW" sz="1200" kern="100" dirty="0" smtClean="0">
                        <a:effectLst/>
                        <a:latin typeface="+mn-lt"/>
                        <a:ea typeface="+mn-ea"/>
                        <a:cs typeface="Times New Roman"/>
                      </a:endParaRPr>
                    </a:p>
                    <a:p>
                      <a:pPr algn="l">
                        <a:spcAft>
                          <a:spcPts val="0"/>
                        </a:spcAft>
                      </a:pPr>
                      <a:endParaRPr lang="zh-TW" sz="1000" kern="100" dirty="0">
                        <a:effectLst/>
                        <a:latin typeface="Calibri"/>
                        <a:ea typeface="新細明體"/>
                        <a:cs typeface="Times New Roman"/>
                      </a:endParaRPr>
                    </a:p>
                  </a:txBody>
                  <a:tcPr marL="0" marR="0" marT="0" marB="0"/>
                </a:tc>
                <a:tc>
                  <a:txBody>
                    <a:bodyPr/>
                    <a:lstStyle/>
                    <a:p>
                      <a:pPr marL="0" indent="0" algn="l">
                        <a:spcAft>
                          <a:spcPts val="0"/>
                        </a:spcAft>
                      </a:pPr>
                      <a:r>
                        <a:rPr lang="zh-TW" altLang="en-US" sz="1200" kern="100" dirty="0" smtClean="0">
                          <a:effectLst/>
                          <a:latin typeface="Calibri"/>
                          <a:ea typeface="新細明體"/>
                          <a:cs typeface="Times New Roman"/>
                        </a:rPr>
                        <a:t>目前所遵循之法令規章、程序、資訊系統設計、人員安排、監督作業等。</a:t>
                      </a:r>
                      <a:r>
                        <a:rPr lang="en-US" altLang="zh-TW" sz="1400" kern="100" dirty="0" smtClean="0">
                          <a:effectLst/>
                          <a:latin typeface="Calibri"/>
                          <a:ea typeface="新細明體"/>
                          <a:cs typeface="Times New Roman"/>
                        </a:rPr>
                        <a:t>(</a:t>
                      </a:r>
                      <a:r>
                        <a:rPr lang="zh-TW" altLang="en-US" sz="1400" kern="100" dirty="0" smtClean="0">
                          <a:effectLst/>
                          <a:latin typeface="Calibri"/>
                          <a:ea typeface="新細明體"/>
                          <a:cs typeface="Times New Roman"/>
                        </a:rPr>
                        <a:t>包括</a:t>
                      </a:r>
                      <a:r>
                        <a:rPr lang="zh-TW" altLang="zh-TW" sz="1400" b="1" u="sng" kern="1200" dirty="0" smtClean="0">
                          <a:solidFill>
                            <a:srgbClr val="FF0000"/>
                          </a:solidFill>
                          <a:effectLst/>
                          <a:latin typeface="+mn-lt"/>
                          <a:ea typeface="+mn-ea"/>
                          <a:cs typeface="+mn-cs"/>
                        </a:rPr>
                        <a:t>原已採行之現有控制機制及新增控制機制</a:t>
                      </a:r>
                      <a:r>
                        <a:rPr lang="en-US" altLang="zh-TW" sz="1400" u="sng" kern="1200" dirty="0" smtClean="0">
                          <a:solidFill>
                            <a:schemeClr val="tx1"/>
                          </a:solidFill>
                          <a:effectLst/>
                          <a:latin typeface="+mn-lt"/>
                          <a:ea typeface="+mn-ea"/>
                          <a:cs typeface="+mn-cs"/>
                        </a:rPr>
                        <a:t>)</a:t>
                      </a:r>
                      <a:endParaRPr lang="zh-TW" sz="1400" kern="100" dirty="0">
                        <a:effectLst/>
                        <a:latin typeface="Calibri"/>
                        <a:ea typeface="新細明體"/>
                        <a:cs typeface="Times New Roman"/>
                      </a:endParaRPr>
                    </a:p>
                  </a:txBody>
                  <a:tcPr marL="0" marR="0" marT="0" marB="0"/>
                </a:tc>
                <a:tc>
                  <a:txBody>
                    <a:bodyPr/>
                    <a:lstStyle/>
                    <a:p>
                      <a:pPr algn="ctr">
                        <a:spcAft>
                          <a:spcPts val="0"/>
                        </a:spcAft>
                      </a:pPr>
                      <a:endParaRPr lang="zh-TW" sz="1000" kern="100" dirty="0">
                        <a:effectLst/>
                        <a:latin typeface="Calibri"/>
                        <a:ea typeface="新細明體"/>
                        <a:cs typeface="Times New Roman"/>
                      </a:endParaRPr>
                    </a:p>
                  </a:txBody>
                  <a:tcPr marL="0" marR="0" marT="0" marB="0"/>
                </a:tc>
                <a:tc>
                  <a:txBody>
                    <a:bodyPr/>
                    <a:lstStyle/>
                    <a:p>
                      <a:pPr algn="ctr">
                        <a:spcAft>
                          <a:spcPts val="0"/>
                        </a:spcAft>
                      </a:pPr>
                      <a:endParaRPr lang="zh-TW" sz="1000" kern="100" dirty="0">
                        <a:effectLst/>
                        <a:latin typeface="Calibri"/>
                        <a:ea typeface="新細明體"/>
                        <a:cs typeface="Times New Roman"/>
                      </a:endParaRPr>
                    </a:p>
                  </a:txBody>
                  <a:tcPr marL="0" marR="0" marT="0" marB="0"/>
                </a:tc>
                <a:tc>
                  <a:txBody>
                    <a:bodyPr/>
                    <a:lstStyle/>
                    <a:p>
                      <a:pPr algn="ctr">
                        <a:spcAft>
                          <a:spcPts val="0"/>
                        </a:spcAft>
                      </a:pPr>
                      <a:endParaRPr lang="zh-TW" sz="1000" kern="100" dirty="0">
                        <a:effectLst/>
                        <a:latin typeface="Calibri"/>
                        <a:ea typeface="新細明體"/>
                        <a:cs typeface="Times New Roman"/>
                      </a:endParaRPr>
                    </a:p>
                  </a:txBody>
                  <a:tcPr marL="0" marR="0" marT="0" marB="0"/>
                </a:tc>
                <a:tc>
                  <a:txBody>
                    <a:bodyPr/>
                    <a:lstStyle/>
                    <a:p>
                      <a:pPr marL="0" indent="0" algn="l">
                        <a:spcAft>
                          <a:spcPts val="0"/>
                        </a:spcAft>
                      </a:pPr>
                      <a:r>
                        <a:rPr lang="zh-TW" altLang="en-US" sz="1200" kern="100" dirty="0" smtClean="0">
                          <a:effectLst/>
                          <a:latin typeface="Calibri"/>
                          <a:ea typeface="新細明體"/>
                          <a:cs typeface="Times New Roman"/>
                        </a:rPr>
                        <a:t>經過評估之後所採行增加之控管作業，例如增刪修訂控制作業、人員輪調、採用資訊系統控管等</a:t>
                      </a:r>
                      <a:r>
                        <a:rPr lang="zh-TW" altLang="en-US" sz="1000" kern="100" dirty="0" smtClean="0">
                          <a:effectLst/>
                          <a:latin typeface="Calibri"/>
                          <a:ea typeface="新細明體"/>
                          <a:cs typeface="Times New Roman"/>
                        </a:rPr>
                        <a:t>。</a:t>
                      </a:r>
                      <a:endParaRPr lang="zh-TW" sz="1000" kern="100" dirty="0">
                        <a:effectLst/>
                        <a:latin typeface="Calibri"/>
                        <a:ea typeface="新細明體"/>
                        <a:cs typeface="Times New Roman"/>
                      </a:endParaRPr>
                    </a:p>
                  </a:txBody>
                  <a:tcPr marL="0" marR="0" marT="0" marB="0"/>
                </a:tc>
                <a:tc>
                  <a:txBody>
                    <a:bodyPr/>
                    <a:lstStyle/>
                    <a:p>
                      <a:pPr algn="ctr">
                        <a:spcAft>
                          <a:spcPts val="0"/>
                        </a:spcAft>
                      </a:pPr>
                      <a:endParaRPr lang="zh-TW" sz="1000" kern="100" dirty="0">
                        <a:effectLst/>
                        <a:latin typeface="Calibri"/>
                        <a:ea typeface="新細明體"/>
                        <a:cs typeface="Times New Roman"/>
                      </a:endParaRPr>
                    </a:p>
                  </a:txBody>
                  <a:tcPr marL="0" marR="0" marT="0" marB="0"/>
                </a:tc>
                <a:tc>
                  <a:txBody>
                    <a:bodyPr/>
                    <a:lstStyle/>
                    <a:p>
                      <a:pPr algn="ctr">
                        <a:spcAft>
                          <a:spcPts val="0"/>
                        </a:spcAft>
                      </a:pPr>
                      <a:endParaRPr lang="zh-TW" sz="1000" kern="100" dirty="0">
                        <a:effectLst/>
                        <a:latin typeface="Calibri"/>
                        <a:ea typeface="新細明體"/>
                        <a:cs typeface="Times New Roman"/>
                      </a:endParaRPr>
                    </a:p>
                  </a:txBody>
                  <a:tcPr marL="0" marR="0" marT="0" marB="0"/>
                </a:tc>
                <a:tc>
                  <a:txBody>
                    <a:bodyPr/>
                    <a:lstStyle/>
                    <a:p>
                      <a:pPr algn="ctr">
                        <a:spcAft>
                          <a:spcPts val="0"/>
                        </a:spcAft>
                      </a:pPr>
                      <a:endParaRPr lang="zh-TW" sz="1000" kern="100" dirty="0">
                        <a:effectLst/>
                        <a:latin typeface="Calibri"/>
                        <a:ea typeface="新細明體"/>
                        <a:cs typeface="Times New Roman"/>
                      </a:endParaRPr>
                    </a:p>
                  </a:txBody>
                  <a:tcPr marL="0" marR="0" marT="0" marB="0"/>
                </a:tc>
                <a:tc>
                  <a:txBody>
                    <a:bodyPr/>
                    <a:lstStyle/>
                    <a:p>
                      <a:pPr algn="l">
                        <a:spcAft>
                          <a:spcPts val="0"/>
                        </a:spcAft>
                      </a:pPr>
                      <a:endParaRPr lang="zh-TW" sz="1000" kern="100" dirty="0">
                        <a:effectLst/>
                        <a:latin typeface="Calibri"/>
                        <a:ea typeface="新細明體"/>
                        <a:cs typeface="Times New Roman"/>
                      </a:endParaRPr>
                    </a:p>
                  </a:txBody>
                  <a:tcPr marL="0" marR="0" marT="0" marB="0"/>
                </a:tc>
              </a:tr>
              <a:tr h="416415">
                <a:tc>
                  <a:txBody>
                    <a:bodyPr/>
                    <a:lstStyle/>
                    <a:p>
                      <a:pPr marR="38100" algn="just">
                        <a:lnSpc>
                          <a:spcPts val="1800"/>
                        </a:lnSpc>
                        <a:spcAft>
                          <a:spcPts val="0"/>
                        </a:spcAft>
                      </a:pPr>
                      <a:r>
                        <a:rPr lang="zh-TW" sz="1000" kern="100">
                          <a:effectLst/>
                        </a:rPr>
                        <a:t>…</a:t>
                      </a:r>
                      <a:endParaRPr lang="zh-TW" sz="1000" kern="100">
                        <a:effectLst/>
                        <a:latin typeface="Calibri"/>
                        <a:ea typeface="新細明體"/>
                        <a:cs typeface="Times New Roman"/>
                      </a:endParaRPr>
                    </a:p>
                  </a:txBody>
                  <a:tcPr marL="0" marR="0" marT="0" marB="0" anchor="ctr"/>
                </a:tc>
                <a:tc>
                  <a:txBody>
                    <a:bodyPr/>
                    <a:lstStyle/>
                    <a:p>
                      <a:pPr marR="30480" algn="just">
                        <a:lnSpc>
                          <a:spcPts val="1200"/>
                        </a:lnSpc>
                        <a:spcAft>
                          <a:spcPts val="0"/>
                        </a:spcAft>
                      </a:pPr>
                      <a:r>
                        <a:rPr lang="zh-TW" sz="1000" kern="100">
                          <a:effectLst/>
                        </a:rPr>
                        <a:t>…</a:t>
                      </a:r>
                      <a:endParaRPr lang="zh-TW" sz="1000" kern="100">
                        <a:effectLst/>
                        <a:latin typeface="Calibri"/>
                        <a:ea typeface="新細明體"/>
                        <a:cs typeface="Times New Roman"/>
                      </a:endParaRPr>
                    </a:p>
                  </a:txBody>
                  <a:tcPr marL="0" marR="0" marT="0" marB="0" anchor="ctr"/>
                </a:tc>
                <a:tc>
                  <a:txBody>
                    <a:bodyPr/>
                    <a:lstStyle/>
                    <a:p>
                      <a:pPr algn="ctr">
                        <a:spcAft>
                          <a:spcPts val="0"/>
                        </a:spcAft>
                      </a:pPr>
                      <a:r>
                        <a:rPr lang="zh-TW" sz="1000" kern="100">
                          <a:effectLst/>
                        </a:rPr>
                        <a:t>…</a:t>
                      </a:r>
                      <a:endParaRPr lang="zh-TW" sz="1000" kern="100">
                        <a:effectLst/>
                        <a:latin typeface="Calibri"/>
                        <a:ea typeface="新細明體"/>
                        <a:cs typeface="Times New Roman"/>
                      </a:endParaRPr>
                    </a:p>
                  </a:txBody>
                  <a:tcPr marL="0" marR="0" marT="0" marB="0"/>
                </a:tc>
                <a:tc>
                  <a:txBody>
                    <a:bodyPr/>
                    <a:lstStyle/>
                    <a:p>
                      <a:pPr algn="ctr">
                        <a:spcAft>
                          <a:spcPts val="0"/>
                        </a:spcAft>
                      </a:pPr>
                      <a:r>
                        <a:rPr lang="zh-TW" sz="1000" kern="100">
                          <a:effectLst/>
                        </a:rPr>
                        <a:t>…</a:t>
                      </a:r>
                      <a:endParaRPr lang="zh-TW" sz="1000" kern="100">
                        <a:effectLst/>
                        <a:latin typeface="Calibri"/>
                        <a:ea typeface="新細明體"/>
                        <a:cs typeface="Times New Roman"/>
                      </a:endParaRPr>
                    </a:p>
                  </a:txBody>
                  <a:tcPr marL="0" marR="0" marT="0" marB="0"/>
                </a:tc>
                <a:tc>
                  <a:txBody>
                    <a:bodyPr/>
                    <a:lstStyle/>
                    <a:p>
                      <a:pPr algn="ctr">
                        <a:spcAft>
                          <a:spcPts val="0"/>
                        </a:spcAft>
                      </a:pPr>
                      <a:r>
                        <a:rPr lang="zh-TW" sz="1000" kern="100">
                          <a:effectLst/>
                        </a:rPr>
                        <a:t>…</a:t>
                      </a:r>
                      <a:endParaRPr lang="zh-TW" sz="1000" kern="100">
                        <a:effectLst/>
                        <a:latin typeface="Calibri"/>
                        <a:ea typeface="新細明體"/>
                        <a:cs typeface="Times New Roman"/>
                      </a:endParaRPr>
                    </a:p>
                  </a:txBody>
                  <a:tcPr marL="0" marR="0" marT="0" marB="0"/>
                </a:tc>
                <a:tc>
                  <a:txBody>
                    <a:bodyPr/>
                    <a:lstStyle/>
                    <a:p>
                      <a:pPr algn="ctr">
                        <a:spcAft>
                          <a:spcPts val="0"/>
                        </a:spcAft>
                      </a:pPr>
                      <a:r>
                        <a:rPr lang="zh-TW" sz="1000" kern="100">
                          <a:effectLst/>
                        </a:rPr>
                        <a:t>…</a:t>
                      </a:r>
                      <a:endParaRPr lang="zh-TW" sz="1000" kern="100">
                        <a:effectLst/>
                        <a:latin typeface="Calibri"/>
                        <a:ea typeface="新細明體"/>
                        <a:cs typeface="Times New Roman"/>
                      </a:endParaRPr>
                    </a:p>
                  </a:txBody>
                  <a:tcPr marL="0" marR="0" marT="0" marB="0"/>
                </a:tc>
                <a:tc>
                  <a:txBody>
                    <a:bodyPr/>
                    <a:lstStyle/>
                    <a:p>
                      <a:pPr algn="ctr">
                        <a:spcAft>
                          <a:spcPts val="0"/>
                        </a:spcAft>
                      </a:pPr>
                      <a:r>
                        <a:rPr lang="zh-TW" sz="1000" kern="100">
                          <a:effectLst/>
                        </a:rPr>
                        <a:t>…</a:t>
                      </a:r>
                      <a:endParaRPr lang="zh-TW" sz="1000" kern="100">
                        <a:effectLst/>
                        <a:latin typeface="Calibri"/>
                        <a:ea typeface="新細明體"/>
                        <a:cs typeface="Times New Roman"/>
                      </a:endParaRPr>
                    </a:p>
                  </a:txBody>
                  <a:tcPr marL="0" marR="0" marT="0" marB="0"/>
                </a:tc>
                <a:tc>
                  <a:txBody>
                    <a:bodyPr/>
                    <a:lstStyle/>
                    <a:p>
                      <a:pPr algn="ctr">
                        <a:spcAft>
                          <a:spcPts val="0"/>
                        </a:spcAft>
                      </a:pPr>
                      <a:r>
                        <a:rPr lang="zh-TW" sz="1000" kern="100">
                          <a:effectLst/>
                        </a:rPr>
                        <a:t>…</a:t>
                      </a:r>
                      <a:endParaRPr lang="zh-TW" sz="1000" kern="100">
                        <a:effectLst/>
                        <a:latin typeface="Calibri"/>
                        <a:ea typeface="新細明體"/>
                        <a:cs typeface="Times New Roman"/>
                      </a:endParaRPr>
                    </a:p>
                  </a:txBody>
                  <a:tcPr marL="0" marR="0" marT="0" marB="0"/>
                </a:tc>
                <a:tc>
                  <a:txBody>
                    <a:bodyPr/>
                    <a:lstStyle/>
                    <a:p>
                      <a:pPr algn="ctr">
                        <a:spcAft>
                          <a:spcPts val="0"/>
                        </a:spcAft>
                      </a:pPr>
                      <a:r>
                        <a:rPr lang="zh-TW" sz="1000" kern="100">
                          <a:effectLst/>
                        </a:rPr>
                        <a:t>…</a:t>
                      </a:r>
                      <a:endParaRPr lang="zh-TW" sz="1000" kern="100">
                        <a:effectLst/>
                        <a:latin typeface="Calibri"/>
                        <a:ea typeface="新細明體"/>
                        <a:cs typeface="Times New Roman"/>
                      </a:endParaRPr>
                    </a:p>
                  </a:txBody>
                  <a:tcPr marL="0" marR="0" marT="0" marB="0"/>
                </a:tc>
                <a:tc>
                  <a:txBody>
                    <a:bodyPr/>
                    <a:lstStyle/>
                    <a:p>
                      <a:pPr algn="ctr">
                        <a:spcAft>
                          <a:spcPts val="0"/>
                        </a:spcAft>
                      </a:pPr>
                      <a:r>
                        <a:rPr lang="zh-TW" sz="1000" kern="100">
                          <a:effectLst/>
                        </a:rPr>
                        <a:t>…</a:t>
                      </a:r>
                      <a:endParaRPr lang="zh-TW" sz="1000" kern="100">
                        <a:effectLst/>
                        <a:latin typeface="Calibri"/>
                        <a:ea typeface="新細明體"/>
                        <a:cs typeface="Times New Roman"/>
                      </a:endParaRPr>
                    </a:p>
                  </a:txBody>
                  <a:tcPr marL="0" marR="0" marT="0" marB="0"/>
                </a:tc>
                <a:tc>
                  <a:txBody>
                    <a:bodyPr/>
                    <a:lstStyle/>
                    <a:p>
                      <a:pPr algn="ctr">
                        <a:spcAft>
                          <a:spcPts val="0"/>
                        </a:spcAft>
                      </a:pPr>
                      <a:r>
                        <a:rPr lang="zh-TW" sz="1000" kern="100">
                          <a:effectLst/>
                        </a:rPr>
                        <a:t>…</a:t>
                      </a:r>
                      <a:endParaRPr lang="zh-TW" sz="1000" kern="100">
                        <a:effectLst/>
                        <a:latin typeface="Calibri"/>
                        <a:ea typeface="新細明體"/>
                        <a:cs typeface="Times New Roman"/>
                      </a:endParaRPr>
                    </a:p>
                  </a:txBody>
                  <a:tcPr marL="0" marR="0" marT="0" marB="0"/>
                </a:tc>
              </a:tr>
              <a:tr h="416415">
                <a:tc>
                  <a:txBody>
                    <a:bodyPr/>
                    <a:lstStyle/>
                    <a:p>
                      <a:pPr algn="ctr">
                        <a:spcAft>
                          <a:spcPts val="0"/>
                        </a:spcAft>
                      </a:pPr>
                      <a:r>
                        <a:rPr lang="en-US" sz="1000" kern="100">
                          <a:effectLst/>
                        </a:rPr>
                        <a:t> </a:t>
                      </a:r>
                      <a:endParaRPr lang="zh-TW" sz="1000" kern="100">
                        <a:effectLst/>
                        <a:latin typeface="Calibri"/>
                        <a:ea typeface="新細明體"/>
                        <a:cs typeface="Times New Roman"/>
                      </a:endParaRPr>
                    </a:p>
                  </a:txBody>
                  <a:tcPr marL="0" marR="0" marT="0" marB="0"/>
                </a:tc>
                <a:tc>
                  <a:txBody>
                    <a:bodyPr/>
                    <a:lstStyle/>
                    <a:p>
                      <a:pPr algn="ctr">
                        <a:spcAft>
                          <a:spcPts val="0"/>
                        </a:spcAft>
                      </a:pPr>
                      <a:r>
                        <a:rPr lang="en-US" sz="1000" kern="100">
                          <a:effectLst/>
                        </a:rPr>
                        <a:t> </a:t>
                      </a:r>
                      <a:endParaRPr lang="zh-TW" sz="1000" kern="100">
                        <a:effectLst/>
                        <a:latin typeface="Calibri"/>
                        <a:ea typeface="新細明體"/>
                        <a:cs typeface="Times New Roman"/>
                      </a:endParaRPr>
                    </a:p>
                  </a:txBody>
                  <a:tcPr marL="0" marR="0" marT="0" marB="0"/>
                </a:tc>
                <a:tc>
                  <a:txBody>
                    <a:bodyPr/>
                    <a:lstStyle/>
                    <a:p>
                      <a:pPr algn="ctr">
                        <a:spcAft>
                          <a:spcPts val="0"/>
                        </a:spcAft>
                      </a:pPr>
                      <a:r>
                        <a:rPr lang="en-US" sz="1000" kern="100">
                          <a:effectLst/>
                        </a:rPr>
                        <a:t> </a:t>
                      </a:r>
                      <a:endParaRPr lang="zh-TW" sz="1000" kern="100">
                        <a:effectLst/>
                        <a:latin typeface="Calibri"/>
                        <a:ea typeface="新細明體"/>
                        <a:cs typeface="Times New Roman"/>
                      </a:endParaRPr>
                    </a:p>
                  </a:txBody>
                  <a:tcPr marL="0" marR="0" marT="0" marB="0"/>
                </a:tc>
                <a:tc>
                  <a:txBody>
                    <a:bodyPr/>
                    <a:lstStyle/>
                    <a:p>
                      <a:pPr algn="ctr">
                        <a:spcAft>
                          <a:spcPts val="0"/>
                        </a:spcAft>
                      </a:pPr>
                      <a:r>
                        <a:rPr lang="en-US" sz="1000" kern="100">
                          <a:effectLst/>
                        </a:rPr>
                        <a:t> </a:t>
                      </a:r>
                      <a:endParaRPr lang="zh-TW" sz="1000" kern="100">
                        <a:effectLst/>
                        <a:latin typeface="Calibri"/>
                        <a:ea typeface="新細明體"/>
                        <a:cs typeface="Times New Roman"/>
                      </a:endParaRPr>
                    </a:p>
                  </a:txBody>
                  <a:tcPr marL="0" marR="0" marT="0" marB="0"/>
                </a:tc>
                <a:tc>
                  <a:txBody>
                    <a:bodyPr/>
                    <a:lstStyle/>
                    <a:p>
                      <a:pPr algn="ctr">
                        <a:spcAft>
                          <a:spcPts val="0"/>
                        </a:spcAft>
                      </a:pPr>
                      <a:r>
                        <a:rPr lang="en-US" sz="1000" kern="100" dirty="0">
                          <a:effectLst/>
                        </a:rPr>
                        <a:t> </a:t>
                      </a:r>
                      <a:endParaRPr lang="zh-TW" sz="1000" kern="100" dirty="0">
                        <a:effectLst/>
                        <a:latin typeface="Calibri"/>
                        <a:ea typeface="新細明體"/>
                        <a:cs typeface="Times New Roman"/>
                      </a:endParaRPr>
                    </a:p>
                  </a:txBody>
                  <a:tcPr marL="0" marR="0" marT="0" marB="0"/>
                </a:tc>
                <a:tc>
                  <a:txBody>
                    <a:bodyPr/>
                    <a:lstStyle/>
                    <a:p>
                      <a:pPr algn="ctr">
                        <a:spcAft>
                          <a:spcPts val="0"/>
                        </a:spcAft>
                      </a:pPr>
                      <a:r>
                        <a:rPr lang="en-US" sz="1000" kern="100">
                          <a:effectLst/>
                        </a:rPr>
                        <a:t> </a:t>
                      </a:r>
                      <a:endParaRPr lang="zh-TW" sz="1000" kern="100">
                        <a:effectLst/>
                        <a:latin typeface="Calibri"/>
                        <a:ea typeface="新細明體"/>
                        <a:cs typeface="Times New Roman"/>
                      </a:endParaRPr>
                    </a:p>
                  </a:txBody>
                  <a:tcPr marL="0" marR="0" marT="0" marB="0"/>
                </a:tc>
                <a:tc>
                  <a:txBody>
                    <a:bodyPr/>
                    <a:lstStyle/>
                    <a:p>
                      <a:pPr algn="ctr">
                        <a:spcAft>
                          <a:spcPts val="0"/>
                        </a:spcAft>
                      </a:pPr>
                      <a:r>
                        <a:rPr lang="en-US" sz="1000" kern="100">
                          <a:effectLst/>
                        </a:rPr>
                        <a:t> </a:t>
                      </a:r>
                      <a:endParaRPr lang="zh-TW" sz="1000" kern="100">
                        <a:effectLst/>
                        <a:latin typeface="Calibri"/>
                        <a:ea typeface="新細明體"/>
                        <a:cs typeface="Times New Roman"/>
                      </a:endParaRPr>
                    </a:p>
                  </a:txBody>
                  <a:tcPr marL="0" marR="0" marT="0" marB="0"/>
                </a:tc>
                <a:tc>
                  <a:txBody>
                    <a:bodyPr/>
                    <a:lstStyle/>
                    <a:p>
                      <a:pPr algn="ctr">
                        <a:spcAft>
                          <a:spcPts val="0"/>
                        </a:spcAft>
                      </a:pPr>
                      <a:r>
                        <a:rPr lang="en-US" sz="1000" kern="100">
                          <a:effectLst/>
                        </a:rPr>
                        <a:t> </a:t>
                      </a:r>
                      <a:endParaRPr lang="zh-TW" sz="1000" kern="100">
                        <a:effectLst/>
                        <a:latin typeface="Calibri"/>
                        <a:ea typeface="新細明體"/>
                        <a:cs typeface="Times New Roman"/>
                      </a:endParaRPr>
                    </a:p>
                  </a:txBody>
                  <a:tcPr marL="0" marR="0" marT="0" marB="0"/>
                </a:tc>
                <a:tc>
                  <a:txBody>
                    <a:bodyPr/>
                    <a:lstStyle/>
                    <a:p>
                      <a:pPr algn="ctr">
                        <a:spcAft>
                          <a:spcPts val="0"/>
                        </a:spcAft>
                      </a:pPr>
                      <a:r>
                        <a:rPr lang="en-US" sz="1000" kern="100">
                          <a:effectLst/>
                        </a:rPr>
                        <a:t> </a:t>
                      </a:r>
                      <a:endParaRPr lang="zh-TW" sz="1000" kern="100">
                        <a:effectLst/>
                        <a:latin typeface="Calibri"/>
                        <a:ea typeface="新細明體"/>
                        <a:cs typeface="Times New Roman"/>
                      </a:endParaRPr>
                    </a:p>
                  </a:txBody>
                  <a:tcPr marL="0" marR="0" marT="0" marB="0"/>
                </a:tc>
                <a:tc>
                  <a:txBody>
                    <a:bodyPr/>
                    <a:lstStyle/>
                    <a:p>
                      <a:pPr algn="ctr">
                        <a:spcAft>
                          <a:spcPts val="0"/>
                        </a:spcAft>
                      </a:pPr>
                      <a:r>
                        <a:rPr lang="en-US" sz="1000" kern="100">
                          <a:effectLst/>
                        </a:rPr>
                        <a:t> </a:t>
                      </a:r>
                      <a:endParaRPr lang="zh-TW" sz="1000" kern="100">
                        <a:effectLst/>
                        <a:latin typeface="Calibri"/>
                        <a:ea typeface="新細明體"/>
                        <a:cs typeface="Times New Roman"/>
                      </a:endParaRPr>
                    </a:p>
                  </a:txBody>
                  <a:tcPr marL="0" marR="0" marT="0" marB="0"/>
                </a:tc>
                <a:tc>
                  <a:txBody>
                    <a:bodyPr/>
                    <a:lstStyle/>
                    <a:p>
                      <a:pPr algn="ctr">
                        <a:spcAft>
                          <a:spcPts val="0"/>
                        </a:spcAft>
                      </a:pPr>
                      <a:r>
                        <a:rPr lang="en-US" sz="1000" kern="100" dirty="0">
                          <a:effectLst/>
                        </a:rPr>
                        <a:t> </a:t>
                      </a:r>
                      <a:endParaRPr lang="zh-TW" sz="1000" kern="100" dirty="0">
                        <a:effectLst/>
                        <a:latin typeface="Calibri"/>
                        <a:ea typeface="新細明體"/>
                        <a:cs typeface="Times New Roman"/>
                      </a:endParaRPr>
                    </a:p>
                  </a:txBody>
                  <a:tcPr marL="0" marR="0" marT="0" marB="0"/>
                </a:tc>
              </a:tr>
            </a:tbl>
          </a:graphicData>
        </a:graphic>
      </p:graphicFrame>
      <p:sp>
        <p:nvSpPr>
          <p:cNvPr id="5" name="文字方塊 4"/>
          <p:cNvSpPr txBox="1"/>
          <p:nvPr/>
        </p:nvSpPr>
        <p:spPr>
          <a:xfrm>
            <a:off x="467544" y="908720"/>
            <a:ext cx="8424936" cy="461665"/>
          </a:xfrm>
          <a:prstGeom prst="rect">
            <a:avLst/>
          </a:prstGeom>
          <a:noFill/>
        </p:spPr>
        <p:txBody>
          <a:bodyPr wrap="square" rtlCol="0">
            <a:spAutoFit/>
          </a:bodyPr>
          <a:lstStyle/>
          <a:p>
            <a:pPr algn="ctr"/>
            <a:r>
              <a:rPr lang="zh-TW" altLang="en-US" sz="2400" dirty="0" smtClean="0"/>
              <a:t>風險評估及處理表</a:t>
            </a:r>
            <a:endParaRPr lang="zh-TW" altLang="en-US" sz="2400" dirty="0"/>
          </a:p>
        </p:txBody>
      </p:sp>
    </p:spTree>
    <p:extLst>
      <p:ext uri="{BB962C8B-B14F-4D97-AF65-F5344CB8AC3E}">
        <p14:creationId xmlns:p14="http://schemas.microsoft.com/office/powerpoint/2010/main" val="152802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設計控制作業</a:t>
            </a:r>
            <a:endParaRPr lang="zh-TW" altLang="en-US" dirty="0"/>
          </a:p>
        </p:txBody>
      </p:sp>
      <p:sp>
        <p:nvSpPr>
          <p:cNvPr id="5" name="內容版面配置區 2"/>
          <p:cNvSpPr>
            <a:spLocks noGrp="1"/>
          </p:cNvSpPr>
          <p:nvPr>
            <p:ph idx="1"/>
          </p:nvPr>
        </p:nvSpPr>
        <p:spPr/>
        <p:txBody>
          <a:bodyPr>
            <a:normAutofit fontScale="77500" lnSpcReduction="20000"/>
          </a:bodyPr>
          <a:lstStyle/>
          <a:p>
            <a:r>
              <a:rPr lang="zh-TW" altLang="en-US" sz="3100" dirty="0">
                <a:latin typeface="標楷體" pitchFamily="65" charset="-120"/>
                <a:ea typeface="標楷體" pitchFamily="65" charset="-120"/>
              </a:rPr>
              <a:t>根據</a:t>
            </a:r>
            <a:r>
              <a:rPr lang="zh-TW" altLang="en-US" sz="3100" b="1" dirty="0">
                <a:solidFill>
                  <a:srgbClr val="B10F9A"/>
                </a:solidFill>
                <a:latin typeface="標楷體" pitchFamily="65" charset="-120"/>
                <a:ea typeface="標楷體" pitchFamily="65" charset="-120"/>
              </a:rPr>
              <a:t>風險評估結果</a:t>
            </a:r>
            <a:r>
              <a:rPr lang="zh-TW" altLang="en-US" sz="3100" dirty="0">
                <a:latin typeface="標楷體" pitchFamily="65" charset="-120"/>
                <a:ea typeface="標楷體" pitchFamily="65" charset="-120"/>
              </a:rPr>
              <a:t>，應就超過風險容忍度之主要</a:t>
            </a:r>
            <a:r>
              <a:rPr lang="zh-TW" altLang="en-US" sz="3100" dirty="0" smtClean="0">
                <a:latin typeface="標楷體" pitchFamily="65" charset="-120"/>
                <a:ea typeface="標楷體" pitchFamily="65" charset="-120"/>
              </a:rPr>
              <a:t>風險項目</a:t>
            </a:r>
            <a:r>
              <a:rPr lang="zh-TW" altLang="en-US" sz="3100" dirty="0">
                <a:latin typeface="標楷體" pitchFamily="65" charset="-120"/>
                <a:ea typeface="標楷體" pitchFamily="65" charset="-120"/>
              </a:rPr>
              <a:t>，</a:t>
            </a:r>
            <a:r>
              <a:rPr lang="zh-TW" altLang="en-US" sz="3100" b="1" dirty="0">
                <a:solidFill>
                  <a:srgbClr val="B10F9A"/>
                </a:solidFill>
                <a:latin typeface="標楷體" pitchFamily="65" charset="-120"/>
                <a:ea typeface="標楷體" pitchFamily="65" charset="-120"/>
              </a:rPr>
              <a:t>找出對應之相關業務項目</a:t>
            </a:r>
            <a:r>
              <a:rPr lang="zh-TW" altLang="en-US" sz="3100" dirty="0">
                <a:latin typeface="標楷體" pitchFamily="65" charset="-120"/>
                <a:ea typeface="標楷體" pitchFamily="65" charset="-120"/>
              </a:rPr>
              <a:t>，其中有關</a:t>
            </a:r>
            <a:r>
              <a:rPr lang="zh-TW" altLang="en-US" sz="3100" b="1" dirty="0">
                <a:solidFill>
                  <a:srgbClr val="B10F9A"/>
                </a:solidFill>
                <a:latin typeface="標楷體" pitchFamily="65" charset="-120"/>
                <a:ea typeface="標楷體" pitchFamily="65" charset="-120"/>
              </a:rPr>
              <a:t>共通性</a:t>
            </a:r>
            <a:r>
              <a:rPr lang="zh-TW" altLang="en-US" sz="3100" dirty="0" smtClean="0">
                <a:latin typeface="標楷體" pitchFamily="65" charset="-120"/>
                <a:ea typeface="標楷體" pitchFamily="65" charset="-120"/>
              </a:rPr>
              <a:t>業務</a:t>
            </a:r>
            <a:r>
              <a:rPr lang="zh-TW" altLang="en-US" sz="3100" dirty="0">
                <a:latin typeface="標楷體" pitchFamily="65" charset="-120"/>
                <a:ea typeface="標楷體" pitchFamily="65" charset="-120"/>
              </a:rPr>
              <a:t>，可參採</a:t>
            </a:r>
            <a:r>
              <a:rPr lang="zh-TW" altLang="en-US" sz="3100" b="1" dirty="0">
                <a:solidFill>
                  <a:srgbClr val="B10F9A"/>
                </a:solidFill>
                <a:latin typeface="標楷體" pitchFamily="65" charset="-120"/>
                <a:ea typeface="標楷體" pitchFamily="65" charset="-120"/>
              </a:rPr>
              <a:t>各權責機關所定之共通性作業範例</a:t>
            </a:r>
            <a:r>
              <a:rPr lang="zh-TW" altLang="en-US" sz="3100" b="1" dirty="0" smtClean="0">
                <a:solidFill>
                  <a:srgbClr val="B10F9A"/>
                </a:solidFill>
                <a:latin typeface="標楷體" pitchFamily="65" charset="-120"/>
                <a:ea typeface="標楷體" pitchFamily="65" charset="-120"/>
              </a:rPr>
              <a:t>。</a:t>
            </a:r>
            <a:endParaRPr lang="en-US" altLang="zh-TW" sz="3100" b="1" dirty="0" smtClean="0">
              <a:solidFill>
                <a:srgbClr val="B10F9A"/>
              </a:solidFill>
              <a:latin typeface="標楷體" pitchFamily="65" charset="-120"/>
              <a:ea typeface="標楷體" pitchFamily="65" charset="-120"/>
            </a:endParaRPr>
          </a:p>
          <a:p>
            <a:r>
              <a:rPr lang="zh-TW" altLang="en-US" sz="3100" dirty="0">
                <a:latin typeface="標楷體" pitchFamily="65" charset="-120"/>
                <a:ea typeface="標楷體" pitchFamily="65" charset="-120"/>
              </a:rPr>
              <a:t>控制作業，係為確保各項業務活動皆已有效運作，</a:t>
            </a:r>
            <a:r>
              <a:rPr lang="zh-TW" altLang="en-US" sz="3100" dirty="0" smtClean="0">
                <a:solidFill>
                  <a:srgbClr val="B10F9A"/>
                </a:solidFill>
                <a:latin typeface="標楷體" pitchFamily="65" charset="-120"/>
                <a:ea typeface="標楷體" pitchFamily="65" charset="-120"/>
              </a:rPr>
              <a:t>相關</a:t>
            </a:r>
            <a:r>
              <a:rPr lang="zh-TW" altLang="en-US" sz="3100" dirty="0">
                <a:solidFill>
                  <a:srgbClr val="B10F9A"/>
                </a:solidFill>
                <a:latin typeface="標楷體" pitchFamily="65" charset="-120"/>
                <a:ea typeface="標楷體" pitchFamily="65" charset="-120"/>
              </a:rPr>
              <a:t>控制重點已併入各項業務活動之作業流程中設計</a:t>
            </a:r>
            <a:r>
              <a:rPr lang="zh-TW" altLang="en-US" sz="3100" dirty="0" smtClean="0">
                <a:latin typeface="標楷體" pitchFamily="65" charset="-120"/>
                <a:ea typeface="標楷體" pitchFamily="65" charset="-120"/>
              </a:rPr>
              <a:t>。</a:t>
            </a:r>
            <a:endParaRPr lang="en-US" altLang="zh-TW" sz="3100" dirty="0" smtClean="0">
              <a:latin typeface="標楷體" pitchFamily="65" charset="-120"/>
              <a:ea typeface="標楷體" pitchFamily="65" charset="-120"/>
            </a:endParaRPr>
          </a:p>
          <a:p>
            <a:r>
              <a:rPr lang="zh-TW" altLang="zh-TW" sz="3100" dirty="0" smtClean="0">
                <a:latin typeface="標楷體" pitchFamily="65" charset="-120"/>
                <a:ea typeface="標楷體" pitchFamily="65" charset="-120"/>
              </a:rPr>
              <a:t>各</a:t>
            </a:r>
            <a:r>
              <a:rPr lang="zh-TW" altLang="zh-TW" sz="3100" dirty="0">
                <a:latin typeface="標楷體" pitchFamily="65" charset="-120"/>
                <a:ea typeface="標楷體" pitchFamily="65" charset="-120"/>
              </a:rPr>
              <a:t>機關應針對選定之業務項目，由內部各單位對其承辦作業流程，視業務性質需要，設計控制重點，包括</a:t>
            </a:r>
            <a:r>
              <a:rPr lang="zh-TW" altLang="zh-TW" sz="3100" b="1" dirty="0">
                <a:solidFill>
                  <a:srgbClr val="000099"/>
                </a:solidFill>
                <a:latin typeface="標楷體" pitchFamily="65" charset="-120"/>
                <a:ea typeface="標楷體" pitchFamily="65" charset="-120"/>
              </a:rPr>
              <a:t>核准</a:t>
            </a:r>
            <a:r>
              <a:rPr lang="zh-TW" altLang="zh-TW" sz="3100" dirty="0">
                <a:latin typeface="標楷體" pitchFamily="65" charset="-120"/>
                <a:ea typeface="標楷體" pitchFamily="65" charset="-120"/>
              </a:rPr>
              <a:t>、</a:t>
            </a:r>
            <a:r>
              <a:rPr lang="zh-TW" altLang="zh-TW" sz="3100" b="1" dirty="0">
                <a:solidFill>
                  <a:srgbClr val="000099"/>
                </a:solidFill>
                <a:latin typeface="標楷體" pitchFamily="65" charset="-120"/>
                <a:ea typeface="標楷體" pitchFamily="65" charset="-120"/>
              </a:rPr>
              <a:t>驗證</a:t>
            </a:r>
            <a:r>
              <a:rPr lang="zh-TW" altLang="zh-TW" sz="3100" dirty="0">
                <a:latin typeface="標楷體" pitchFamily="65" charset="-120"/>
                <a:ea typeface="標楷體" pitchFamily="65" charset="-120"/>
              </a:rPr>
              <a:t>、</a:t>
            </a:r>
            <a:r>
              <a:rPr lang="zh-TW" altLang="zh-TW" sz="3100" b="1" dirty="0">
                <a:solidFill>
                  <a:srgbClr val="000099"/>
                </a:solidFill>
                <a:latin typeface="標楷體" pitchFamily="65" charset="-120"/>
                <a:ea typeface="標楷體" pitchFamily="65" charset="-120"/>
              </a:rPr>
              <a:t>調節</a:t>
            </a:r>
            <a:r>
              <a:rPr lang="zh-TW" altLang="zh-TW" sz="3100" dirty="0">
                <a:latin typeface="標楷體" pitchFamily="65" charset="-120"/>
                <a:ea typeface="標楷體" pitchFamily="65" charset="-120"/>
              </a:rPr>
              <a:t>、</a:t>
            </a:r>
            <a:r>
              <a:rPr lang="zh-TW" altLang="zh-TW" sz="3100" b="1" dirty="0">
                <a:solidFill>
                  <a:srgbClr val="000099"/>
                </a:solidFill>
                <a:latin typeface="標楷體" pitchFamily="65" charset="-120"/>
                <a:ea typeface="標楷體" pitchFamily="65" charset="-120"/>
              </a:rPr>
              <a:t>覆核</a:t>
            </a:r>
            <a:r>
              <a:rPr lang="zh-TW" altLang="zh-TW" sz="3100" dirty="0">
                <a:latin typeface="標楷體" pitchFamily="65" charset="-120"/>
                <a:ea typeface="標楷體" pitchFamily="65" charset="-120"/>
              </a:rPr>
              <a:t>、</a:t>
            </a:r>
            <a:r>
              <a:rPr lang="zh-TW" altLang="zh-TW" sz="3100" b="1" dirty="0">
                <a:solidFill>
                  <a:srgbClr val="000099"/>
                </a:solidFill>
                <a:latin typeface="標楷體" pitchFamily="65" charset="-120"/>
                <a:ea typeface="標楷體" pitchFamily="65" charset="-120"/>
              </a:rPr>
              <a:t>定期盤點</a:t>
            </a:r>
            <a:r>
              <a:rPr lang="zh-TW" altLang="zh-TW" sz="3100" dirty="0">
                <a:latin typeface="標楷體" pitchFamily="65" charset="-120"/>
                <a:ea typeface="標楷體" pitchFamily="65" charset="-120"/>
              </a:rPr>
              <a:t>、</a:t>
            </a:r>
            <a:r>
              <a:rPr lang="zh-TW" altLang="zh-TW" sz="3100" b="1" dirty="0">
                <a:solidFill>
                  <a:srgbClr val="000099"/>
                </a:solidFill>
                <a:latin typeface="標楷體" pitchFamily="65" charset="-120"/>
                <a:ea typeface="標楷體" pitchFamily="65" charset="-120"/>
              </a:rPr>
              <a:t>記錄核對</a:t>
            </a:r>
            <a:r>
              <a:rPr lang="zh-TW" altLang="zh-TW" sz="3100" dirty="0">
                <a:latin typeface="標楷體" pitchFamily="65" charset="-120"/>
                <a:ea typeface="標楷體" pitchFamily="65" charset="-120"/>
              </a:rPr>
              <a:t>、</a:t>
            </a:r>
            <a:r>
              <a:rPr lang="zh-TW" altLang="zh-TW" sz="3100" b="1" dirty="0">
                <a:solidFill>
                  <a:srgbClr val="000099"/>
                </a:solidFill>
                <a:latin typeface="標楷體" pitchFamily="65" charset="-120"/>
                <a:ea typeface="標楷體" pitchFamily="65" charset="-120"/>
              </a:rPr>
              <a:t>職能分工</a:t>
            </a:r>
            <a:r>
              <a:rPr lang="zh-TW" altLang="zh-TW" sz="3100" dirty="0">
                <a:latin typeface="標楷體" pitchFamily="65" charset="-120"/>
                <a:ea typeface="標楷體" pitchFamily="65" charset="-120"/>
              </a:rPr>
              <a:t>、</a:t>
            </a:r>
            <a:r>
              <a:rPr lang="zh-TW" altLang="zh-TW" sz="3100" b="1" dirty="0">
                <a:solidFill>
                  <a:srgbClr val="000099"/>
                </a:solidFill>
                <a:latin typeface="標楷體" pitchFamily="65" charset="-120"/>
                <a:ea typeface="標楷體" pitchFamily="65" charset="-120"/>
              </a:rPr>
              <a:t>實體控制及計畫</a:t>
            </a:r>
            <a:r>
              <a:rPr lang="zh-TW" altLang="zh-TW" sz="3100" dirty="0">
                <a:latin typeface="標楷體" pitchFamily="65" charset="-120"/>
                <a:ea typeface="標楷體" pitchFamily="65" charset="-120"/>
              </a:rPr>
              <a:t>、</a:t>
            </a:r>
            <a:r>
              <a:rPr lang="zh-TW" altLang="zh-TW" sz="3100" b="1" dirty="0">
                <a:solidFill>
                  <a:srgbClr val="000099"/>
                </a:solidFill>
                <a:latin typeface="標楷體" pitchFamily="65" charset="-120"/>
                <a:ea typeface="標楷體" pitchFamily="65" charset="-120"/>
              </a:rPr>
              <a:t>預算或前期績效之分析比較</a:t>
            </a:r>
            <a:r>
              <a:rPr lang="zh-TW" altLang="zh-TW" sz="3100" dirty="0">
                <a:latin typeface="標楷體" pitchFamily="65" charset="-120"/>
                <a:ea typeface="標楷體" pitchFamily="65" charset="-120"/>
              </a:rPr>
              <a:t>等程序</a:t>
            </a:r>
            <a:r>
              <a:rPr lang="zh-TW" altLang="zh-TW" sz="3100" dirty="0" smtClean="0">
                <a:latin typeface="標楷體" pitchFamily="65" charset="-120"/>
                <a:ea typeface="標楷體" pitchFamily="65" charset="-120"/>
              </a:rPr>
              <a:t>。</a:t>
            </a:r>
            <a:endParaRPr lang="en-US" altLang="zh-TW" sz="3100" dirty="0" smtClean="0">
              <a:latin typeface="標楷體" pitchFamily="65" charset="-120"/>
              <a:ea typeface="標楷體" pitchFamily="65" charset="-120"/>
            </a:endParaRPr>
          </a:p>
          <a:p>
            <a:endParaRPr lang="en-US" altLang="zh-TW" sz="3100" dirty="0" smtClean="0">
              <a:latin typeface="標楷體" pitchFamily="65" charset="-120"/>
              <a:ea typeface="標楷體" pitchFamily="65" charset="-120"/>
            </a:endParaRPr>
          </a:p>
          <a:p>
            <a:pPr marL="636587" lvl="1" indent="-457200" algn="just">
              <a:lnSpc>
                <a:spcPct val="110000"/>
              </a:lnSpc>
              <a:spcBef>
                <a:spcPct val="35000"/>
              </a:spcBef>
              <a:buClr>
                <a:srgbClr val="CC0000"/>
              </a:buClr>
              <a:buSzPct val="70000"/>
              <a:buFont typeface="Wingdings" pitchFamily="2" charset="2"/>
              <a:buChar char="l"/>
            </a:pPr>
            <a:r>
              <a:rPr lang="zh-TW" altLang="zh-TW" sz="2600" dirty="0" smtClean="0">
                <a:latin typeface="標楷體" pitchFamily="65" charset="-120"/>
                <a:ea typeface="標楷體" pitchFamily="65" charset="-120"/>
              </a:rPr>
              <a:t>各</a:t>
            </a:r>
            <a:r>
              <a:rPr lang="zh-TW" altLang="zh-TW" sz="2600" dirty="0">
                <a:latin typeface="標楷體" pitchFamily="65" charset="-120"/>
                <a:ea typeface="標楷體" pitchFamily="65" charset="-120"/>
              </a:rPr>
              <a:t>機關應</a:t>
            </a:r>
            <a:r>
              <a:rPr lang="zh-TW" altLang="zh-TW" sz="2600" b="1" dirty="0">
                <a:solidFill>
                  <a:srgbClr val="CC0000"/>
                </a:solidFill>
                <a:latin typeface="標楷體" pitchFamily="65" charset="-120"/>
                <a:ea typeface="標楷體" pitchFamily="65" charset="-120"/>
              </a:rPr>
              <a:t>針對已發生內部控制設計缺失之業務項目，即時修正應有之控制重點</a:t>
            </a:r>
            <a:r>
              <a:rPr lang="zh-TW" altLang="en-US" sz="2600" b="1" dirty="0">
                <a:solidFill>
                  <a:srgbClr val="CC0000"/>
                </a:solidFill>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3903955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選定業務項目</a:t>
            </a:r>
          </a:p>
        </p:txBody>
      </p:sp>
      <p:sp>
        <p:nvSpPr>
          <p:cNvPr id="4" name="Rectangle 5"/>
          <p:cNvSpPr>
            <a:spLocks noGrp="1" noChangeArrowheads="1"/>
          </p:cNvSpPr>
          <p:nvPr>
            <p:ph idx="1"/>
          </p:nvPr>
        </p:nvSpPr>
        <p:spPr>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6587" lvl="1" indent="-457200" algn="just" eaLnBrk="1" hangingPunct="1">
              <a:buClr>
                <a:srgbClr val="CC0000"/>
              </a:buClr>
              <a:buSzPct val="70000"/>
              <a:buFont typeface="Wingdings" pitchFamily="2" charset="2"/>
              <a:buChar char="l"/>
            </a:pPr>
            <a:r>
              <a:rPr lang="zh-TW" altLang="en-US" sz="2600" dirty="0" smtClean="0">
                <a:latin typeface="微軟正黑體" pitchFamily="34" charset="-120"/>
                <a:ea typeface="微軟正黑體" pitchFamily="34" charset="-120"/>
              </a:rPr>
              <a:t>各機關內部控制制度之設計，應</a:t>
            </a:r>
            <a:r>
              <a:rPr lang="zh-TW" altLang="en-US" sz="2600" b="1" dirty="0" smtClean="0">
                <a:solidFill>
                  <a:srgbClr val="000099"/>
                </a:solidFill>
                <a:latin typeface="微軟正黑體" pitchFamily="34" charset="-120"/>
                <a:ea typeface="微軟正黑體" pitchFamily="34" charset="-120"/>
              </a:rPr>
              <a:t>依風險評估結果選定業務項目納入內部控制制度</a:t>
            </a:r>
            <a:r>
              <a:rPr lang="zh-TW" altLang="zh-TW" sz="2600" dirty="0" smtClean="0">
                <a:latin typeface="微軟正黑體" pitchFamily="34" charset="-120"/>
                <a:ea typeface="微軟正黑體" pitchFamily="34" charset="-120"/>
              </a:rPr>
              <a:t>。</a:t>
            </a:r>
            <a:endParaRPr lang="zh-TW" altLang="en-US" sz="2600" dirty="0" smtClean="0">
              <a:latin typeface="微軟正黑體" pitchFamily="34" charset="-120"/>
              <a:ea typeface="微軟正黑體" pitchFamily="34" charset="-120"/>
            </a:endParaRPr>
          </a:p>
          <a:p>
            <a:pPr marL="636587" lvl="1" indent="-457200" algn="just" eaLnBrk="1" hangingPunct="1">
              <a:buClr>
                <a:srgbClr val="CC0000"/>
              </a:buClr>
              <a:buSzPct val="70000"/>
              <a:buFont typeface="Wingdings" pitchFamily="2" charset="2"/>
              <a:buChar char="l"/>
            </a:pPr>
            <a:r>
              <a:rPr lang="zh-TW" altLang="en-US" sz="2600" dirty="0" smtClean="0">
                <a:latin typeface="微軟正黑體" pitchFamily="34" charset="-120"/>
                <a:ea typeface="微軟正黑體" pitchFamily="34" charset="-120"/>
              </a:rPr>
              <a:t>選定業務項目納入內部控制制度時，應注意下列事項：</a:t>
            </a:r>
            <a:endParaRPr lang="en-US" altLang="zh-TW" sz="2600" dirty="0" smtClean="0">
              <a:latin typeface="微軟正黑體" pitchFamily="34" charset="-120"/>
              <a:ea typeface="微軟正黑體" pitchFamily="34" charset="-120"/>
            </a:endParaRPr>
          </a:p>
          <a:p>
            <a:pPr marL="809625" lvl="2" indent="-361950" algn="just" eaLnBrk="1" hangingPunct="1">
              <a:lnSpc>
                <a:spcPct val="110000"/>
              </a:lnSpc>
              <a:buClr>
                <a:srgbClr val="0070C0"/>
              </a:buClr>
              <a:buSzPct val="85000"/>
              <a:buFont typeface="Wingdings" pitchFamily="2" charset="2"/>
              <a:buChar char="Ø"/>
            </a:pPr>
            <a:r>
              <a:rPr lang="zh-TW" altLang="en-US" sz="2400" b="1" dirty="0" smtClean="0">
                <a:solidFill>
                  <a:srgbClr val="CC0000"/>
                </a:solidFill>
                <a:latin typeface="標楷體" pitchFamily="65" charset="-120"/>
                <a:ea typeface="標楷體" pitchFamily="65" charset="-120"/>
              </a:rPr>
              <a:t>跨職能業務</a:t>
            </a:r>
            <a:r>
              <a:rPr lang="zh-TW" altLang="en-US" sz="2400" dirty="0" smtClean="0">
                <a:latin typeface="標楷體" pitchFamily="65" charset="-120"/>
                <a:ea typeface="標楷體" pitchFamily="65" charset="-120"/>
              </a:rPr>
              <a:t>：宜視業務性質增納跨職能整合業務項目，並合宜彈性調整控制作業及作業流程，以強化源頭管理及整合關鍵控制重點。</a:t>
            </a:r>
            <a:endParaRPr lang="en-US" altLang="zh-TW" sz="2400" dirty="0" smtClean="0">
              <a:latin typeface="標楷體" pitchFamily="65" charset="-120"/>
              <a:ea typeface="標楷體" pitchFamily="65" charset="-120"/>
            </a:endParaRPr>
          </a:p>
          <a:p>
            <a:pPr marL="809625" lvl="2" indent="-361950" algn="just" eaLnBrk="1" hangingPunct="1">
              <a:lnSpc>
                <a:spcPct val="110000"/>
              </a:lnSpc>
              <a:buClr>
                <a:srgbClr val="0070C0"/>
              </a:buClr>
              <a:buSzPct val="85000"/>
              <a:buFont typeface="Wingdings" pitchFamily="2" charset="2"/>
              <a:buChar char="Ø"/>
            </a:pPr>
            <a:r>
              <a:rPr lang="zh-TW" altLang="en-US" sz="2400" b="1" dirty="0" smtClean="0">
                <a:solidFill>
                  <a:srgbClr val="CC0000"/>
                </a:solidFill>
                <a:latin typeface="標楷體" pitchFamily="65" charset="-120"/>
                <a:ea typeface="標楷體" pitchFamily="65" charset="-120"/>
              </a:rPr>
              <a:t>共通性業務</a:t>
            </a:r>
            <a:r>
              <a:rPr lang="zh-TW" altLang="en-US" sz="2400" dirty="0" smtClean="0">
                <a:latin typeface="標楷體" pitchFamily="65" charset="-120"/>
                <a:ea typeface="標楷體" pitchFamily="65" charset="-120"/>
              </a:rPr>
              <a:t>：共通性作業範例</a:t>
            </a:r>
            <a:r>
              <a:rPr lang="zh-TW" altLang="en-US" sz="2400" b="1" dirty="0" smtClean="0">
                <a:solidFill>
                  <a:srgbClr val="000099"/>
                </a:solidFill>
                <a:latin typeface="標楷體" pitchFamily="65" charset="-120"/>
                <a:ea typeface="標楷體" pitchFamily="65" charset="-120"/>
              </a:rPr>
              <a:t>屬需優先處理範圍</a:t>
            </a:r>
            <a:r>
              <a:rPr lang="zh-TW" altLang="en-US" sz="2400" dirty="0" smtClean="0">
                <a:latin typeface="標楷體" pitchFamily="65" charset="-120"/>
                <a:ea typeface="標楷體" pitchFamily="65" charset="-120"/>
              </a:rPr>
              <a:t>之作業項目，應即時納入內部控制制度。</a:t>
            </a:r>
            <a:r>
              <a:rPr lang="zh-TW" altLang="en-US" sz="2400" b="1" dirty="0" smtClean="0">
                <a:solidFill>
                  <a:srgbClr val="000099"/>
                </a:solidFill>
                <a:latin typeface="標楷體" pitchFamily="65" charset="-120"/>
                <a:ea typeface="標楷體" pitchFamily="65" charset="-120"/>
              </a:rPr>
              <a:t>非屬需優先處理範圍</a:t>
            </a:r>
            <a:r>
              <a:rPr lang="zh-TW" altLang="en-US" sz="2400" dirty="0" smtClean="0">
                <a:latin typeface="標楷體" pitchFamily="65" charset="-120"/>
                <a:ea typeface="標楷體" pitchFamily="65" charset="-120"/>
              </a:rPr>
              <a:t>之作業項目得暫不納入內部控制制度，惟仍應監督並定期檢討，一旦列入需優先處理範圍，即應予納入內部控制制度。</a:t>
            </a:r>
            <a:endParaRPr lang="en-US" altLang="zh-TW" sz="2400" dirty="0" smtClean="0">
              <a:latin typeface="標楷體" pitchFamily="65" charset="-120"/>
              <a:ea typeface="標楷體" pitchFamily="65" charset="-120"/>
            </a:endParaRPr>
          </a:p>
          <a:p>
            <a:pPr marL="809625" lvl="2" indent="-361950" algn="just" eaLnBrk="1" hangingPunct="1">
              <a:lnSpc>
                <a:spcPct val="110000"/>
              </a:lnSpc>
              <a:buClr>
                <a:srgbClr val="0070C0"/>
              </a:buClr>
              <a:buSzPct val="85000"/>
              <a:buFont typeface="Wingdings" pitchFamily="2" charset="2"/>
              <a:buChar char="Ø"/>
            </a:pPr>
            <a:r>
              <a:rPr lang="zh-TW" altLang="en-US" sz="2400" b="1" dirty="0" smtClean="0">
                <a:solidFill>
                  <a:srgbClr val="CC0000"/>
                </a:solidFill>
                <a:latin typeface="標楷體" pitchFamily="65" charset="-120"/>
                <a:ea typeface="標楷體" pitchFamily="65" charset="-120"/>
              </a:rPr>
              <a:t>個別性業務</a:t>
            </a:r>
            <a:r>
              <a:rPr lang="zh-TW" altLang="en-US" sz="2400" dirty="0" smtClean="0">
                <a:latin typeface="標楷體" pitchFamily="65" charset="-120"/>
                <a:ea typeface="標楷體" pitchFamily="65" charset="-120"/>
              </a:rPr>
              <a:t>：屬需優先處理範圍之作業項目，應即時納入內部控制制度。</a:t>
            </a:r>
            <a:endParaRPr lang="zh-TW" altLang="en-US" dirty="0" smtClean="0">
              <a:latin typeface="標楷體" pitchFamily="65" charset="-120"/>
              <a:ea typeface="標楷體" pitchFamily="65" charset="-120"/>
            </a:endParaRPr>
          </a:p>
        </p:txBody>
      </p:sp>
    </p:spTree>
    <p:extLst>
      <p:ext uri="{BB962C8B-B14F-4D97-AF65-F5344CB8AC3E}">
        <p14:creationId xmlns:p14="http://schemas.microsoft.com/office/powerpoint/2010/main" val="727558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風險滾推</a:t>
            </a:r>
            <a:endParaRPr lang="zh-TW" altLang="en-US" dirty="0"/>
          </a:p>
        </p:txBody>
      </p:sp>
      <p:sp>
        <p:nvSpPr>
          <p:cNvPr id="3" name="內容版面配置區 2"/>
          <p:cNvSpPr>
            <a:spLocks noGrp="1"/>
          </p:cNvSpPr>
          <p:nvPr>
            <p:ph idx="1"/>
          </p:nvPr>
        </p:nvSpPr>
        <p:spPr/>
        <p:txBody>
          <a:bodyPr/>
          <a:lstStyle/>
          <a:p>
            <a:r>
              <a:rPr lang="zh-TW" altLang="en-US" dirty="0"/>
              <a:t>各機關應採</a:t>
            </a:r>
            <a:r>
              <a:rPr lang="zh-TW" altLang="en-US" dirty="0">
                <a:solidFill>
                  <a:srgbClr val="00B0F0"/>
                </a:solidFill>
              </a:rPr>
              <a:t>滾動方式</a:t>
            </a:r>
            <a:r>
              <a:rPr lang="zh-TW" altLang="en-US" dirty="0"/>
              <a:t>定期辦理</a:t>
            </a:r>
            <a:r>
              <a:rPr lang="zh-TW" altLang="en-US" dirty="0">
                <a:solidFill>
                  <a:srgbClr val="FF0000"/>
                </a:solidFill>
              </a:rPr>
              <a:t>風險評估</a:t>
            </a:r>
            <a:r>
              <a:rPr lang="zh-TW" altLang="en-US" dirty="0"/>
              <a:t>作業，</a:t>
            </a:r>
            <a:r>
              <a:rPr lang="zh-TW" altLang="en-US" dirty="0">
                <a:solidFill>
                  <a:srgbClr val="7030A0"/>
                </a:solidFill>
              </a:rPr>
              <a:t>監督</a:t>
            </a:r>
            <a:r>
              <a:rPr lang="zh-TW" altLang="en-US" dirty="0"/>
              <a:t>可容忍之風險</a:t>
            </a:r>
            <a:r>
              <a:rPr lang="zh-TW" altLang="en-US" dirty="0">
                <a:solidFill>
                  <a:srgbClr val="FF3300"/>
                </a:solidFill>
              </a:rPr>
              <a:t>是否仍維持</a:t>
            </a:r>
            <a:r>
              <a:rPr lang="zh-TW" altLang="en-US" dirty="0"/>
              <a:t>可容忍之程度，並將</a:t>
            </a:r>
            <a:r>
              <a:rPr lang="zh-TW" altLang="en-US" dirty="0">
                <a:solidFill>
                  <a:srgbClr val="C00000"/>
                </a:solidFill>
              </a:rPr>
              <a:t>前期</a:t>
            </a:r>
            <a:r>
              <a:rPr lang="zh-TW" altLang="en-US" dirty="0"/>
              <a:t>不可容忍之</a:t>
            </a:r>
            <a:r>
              <a:rPr lang="zh-TW" altLang="en-US" dirty="0">
                <a:solidFill>
                  <a:srgbClr val="C00000"/>
                </a:solidFill>
              </a:rPr>
              <a:t>主要風險</a:t>
            </a:r>
            <a:r>
              <a:rPr lang="zh-TW" altLang="en-US" dirty="0"/>
              <a:t>項目所採行之</a:t>
            </a:r>
            <a:r>
              <a:rPr lang="zh-TW" altLang="en-US" dirty="0">
                <a:solidFill>
                  <a:srgbClr val="0070C0"/>
                </a:solidFill>
              </a:rPr>
              <a:t>新增控制機制</a:t>
            </a:r>
            <a:r>
              <a:rPr lang="zh-TW" altLang="en-US" dirty="0"/>
              <a:t>，</a:t>
            </a:r>
            <a:r>
              <a:rPr lang="zh-TW" altLang="en-US" dirty="0">
                <a:solidFill>
                  <a:srgbClr val="FF3300"/>
                </a:solidFill>
              </a:rPr>
              <a:t>滾動</a:t>
            </a:r>
            <a:r>
              <a:rPr lang="zh-TW" altLang="en-US" dirty="0"/>
              <a:t>納入本期現有控制機制一併</a:t>
            </a:r>
            <a:r>
              <a:rPr lang="zh-TW" altLang="en-US" dirty="0">
                <a:solidFill>
                  <a:srgbClr val="FF3300"/>
                </a:solidFill>
              </a:rPr>
              <a:t>檢討及評量</a:t>
            </a:r>
            <a:r>
              <a:rPr lang="zh-TW" altLang="en-US" dirty="0"/>
              <a:t>其殘餘風險值，以決定是否需</a:t>
            </a:r>
            <a:r>
              <a:rPr lang="zh-TW" altLang="en-US" dirty="0">
                <a:solidFill>
                  <a:srgbClr val="7030A0"/>
                </a:solidFill>
              </a:rPr>
              <a:t>採行</a:t>
            </a:r>
            <a:r>
              <a:rPr lang="zh-TW" altLang="en-US" dirty="0"/>
              <a:t>其他</a:t>
            </a:r>
            <a:r>
              <a:rPr lang="zh-TW" altLang="en-US" dirty="0">
                <a:solidFill>
                  <a:srgbClr val="7030A0"/>
                </a:solidFill>
              </a:rPr>
              <a:t>新增控制機制</a:t>
            </a:r>
            <a:r>
              <a:rPr lang="zh-TW" altLang="en-US" dirty="0"/>
              <a:t>因應該</a:t>
            </a:r>
            <a:r>
              <a:rPr lang="zh-TW" altLang="en-US" dirty="0" smtClean="0"/>
              <a:t>等風險</a:t>
            </a:r>
            <a:r>
              <a:rPr lang="zh-TW" altLang="en-US" dirty="0"/>
              <a:t>。</a:t>
            </a:r>
          </a:p>
        </p:txBody>
      </p:sp>
    </p:spTree>
    <p:extLst>
      <p:ext uri="{BB962C8B-B14F-4D97-AF65-F5344CB8AC3E}">
        <p14:creationId xmlns:p14="http://schemas.microsoft.com/office/powerpoint/2010/main" val="164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風險滾推</a:t>
            </a:r>
          </a:p>
        </p:txBody>
      </p:sp>
      <p:sp>
        <p:nvSpPr>
          <p:cNvPr id="3" name="內容版面配置區 2"/>
          <p:cNvSpPr>
            <a:spLocks noGrp="1"/>
          </p:cNvSpPr>
          <p:nvPr>
            <p:ph idx="1"/>
          </p:nvPr>
        </p:nvSpPr>
        <p:spPr/>
        <p:txBody>
          <a:bodyPr/>
          <a:lstStyle/>
          <a:p>
            <a:r>
              <a:rPr lang="zh-TW" altLang="en-US" dirty="0"/>
              <a:t>滾動檢討風險，以因應對內部控制產生重大影響之改變：透過辨識政策、業務、法令規定或資訊系統等產生重大改變之風險，採滾動方式定期辦理風險評估作業，據以檢討及評量各風險項目，以因應內部及外部環境之改變。</a:t>
            </a:r>
          </a:p>
          <a:p>
            <a:endParaRPr lang="zh-TW" altLang="en-US" dirty="0"/>
          </a:p>
        </p:txBody>
      </p:sp>
    </p:spTree>
    <p:extLst>
      <p:ext uri="{BB962C8B-B14F-4D97-AF65-F5344CB8AC3E}">
        <p14:creationId xmlns:p14="http://schemas.microsoft.com/office/powerpoint/2010/main" val="250306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2"/>
          <p:cNvSpPr>
            <a:spLocks noChangeArrowheads="1"/>
          </p:cNvSpPr>
          <p:nvPr/>
        </p:nvSpPr>
        <p:spPr bwMode="auto">
          <a:xfrm>
            <a:off x="214313" y="50329"/>
            <a:ext cx="8653462" cy="714375"/>
          </a:xfrm>
          <a:prstGeom prst="rect">
            <a:avLst/>
          </a:prstGeom>
          <a:noFill/>
          <a:ln w="9525">
            <a:noFill/>
            <a:miter lim="800000"/>
            <a:headEnd/>
            <a:tailEnd/>
          </a:ln>
        </p:spPr>
        <p:txBody>
          <a:bodyPr anchor="ctr"/>
          <a:lstStyle/>
          <a:p>
            <a:pPr algn="ctr">
              <a:defRPr/>
            </a:pPr>
            <a:r>
              <a:rPr lang="zh-TW" altLang="en-US" sz="4000" b="1" dirty="0" smtClean="0">
                <a:solidFill>
                  <a:srgbClr val="A50021"/>
                </a:solidFill>
                <a:latin typeface="+mj-lt"/>
                <a:ea typeface="標楷體" pitchFamily="65" charset="-120"/>
                <a:cs typeface="+mj-cs"/>
              </a:rPr>
              <a:t>風險評估案例</a:t>
            </a:r>
            <a:r>
              <a:rPr lang="zh-TW" altLang="en-US" sz="4000" b="1" dirty="0">
                <a:solidFill>
                  <a:srgbClr val="A50021"/>
                </a:solidFill>
                <a:latin typeface="+mj-lt"/>
                <a:ea typeface="標楷體" pitchFamily="65" charset="-120"/>
                <a:cs typeface="+mj-cs"/>
              </a:rPr>
              <a:t>研討</a:t>
            </a:r>
            <a:endParaRPr lang="en-US" altLang="zh-TW" sz="3600" b="1" dirty="0">
              <a:solidFill>
                <a:srgbClr val="0000FF"/>
              </a:solidFill>
              <a:latin typeface="標楷體" pitchFamily="65" charset="-120"/>
              <a:ea typeface="標楷體" pitchFamily="65" charset="-120"/>
            </a:endParaRPr>
          </a:p>
        </p:txBody>
      </p:sp>
      <p:sp>
        <p:nvSpPr>
          <p:cNvPr id="91139" name="投影片編號版面配置區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r" eaLnBrk="1" hangingPunct="1"/>
            <a:fld id="{6F34807C-1BAE-4812-AC91-0FCE786F6C3B}" type="slidenum">
              <a:rPr kumimoji="0" lang="en-US" altLang="zh-TW" sz="1200"/>
              <a:pPr algn="r" eaLnBrk="1" hangingPunct="1"/>
              <a:t>4</a:t>
            </a:fld>
            <a:endParaRPr kumimoji="0" lang="en-US" altLang="zh-TW" sz="1200"/>
          </a:p>
        </p:txBody>
      </p:sp>
      <p:pic>
        <p:nvPicPr>
          <p:cNvPr id="8"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571750"/>
            <a:ext cx="19431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AutoShape 4"/>
          <p:cNvSpPr>
            <a:spLocks noChangeArrowheads="1"/>
          </p:cNvSpPr>
          <p:nvPr/>
        </p:nvSpPr>
        <p:spPr bwMode="auto">
          <a:xfrm>
            <a:off x="4211960" y="1196752"/>
            <a:ext cx="4357687" cy="785812"/>
          </a:xfrm>
          <a:prstGeom prst="wedgeRectCallout">
            <a:avLst>
              <a:gd name="adj1" fmla="val -65611"/>
              <a:gd name="adj2" fmla="val 33458"/>
            </a:avLst>
          </a:prstGeom>
          <a:solidFill>
            <a:srgbClr val="FAFF91"/>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AFF91"/>
            </a:extrusionClr>
          </a:sp3d>
        </p:spPr>
        <p:txBody>
          <a:bodyPr wrap="none" anchor="ctr">
            <a:flatTx/>
          </a:bodyPr>
          <a:lstStyle/>
          <a:p>
            <a:pPr marL="273050" indent="-273050"/>
            <a:r>
              <a:rPr lang="zh-TW" altLang="en-US" sz="2400" b="1" dirty="0">
                <a:latin typeface="標楷體" pitchFamily="65" charset="-120"/>
                <a:ea typeface="標楷體" pitchFamily="65" charset="-120"/>
              </a:rPr>
              <a:t>實驗室疑洩毒氣 台大</a:t>
            </a:r>
            <a:r>
              <a:rPr lang="zh-TW" altLang="en-US" sz="2400" b="1" dirty="0" smtClean="0">
                <a:latin typeface="標楷體" pitchFamily="65" charset="-120"/>
                <a:ea typeface="標楷體" pitchFamily="65" charset="-120"/>
              </a:rPr>
              <a:t>校園高度</a:t>
            </a:r>
            <a:endParaRPr lang="en-US" altLang="zh-TW" sz="2400" b="1" dirty="0" smtClean="0">
              <a:latin typeface="標楷體" pitchFamily="65" charset="-120"/>
              <a:ea typeface="標楷體" pitchFamily="65" charset="-120"/>
            </a:endParaRPr>
          </a:p>
          <a:p>
            <a:pPr marL="273050" indent="-273050"/>
            <a:r>
              <a:rPr lang="zh-TW" altLang="en-US"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警」張</a:t>
            </a:r>
            <a:endParaRPr lang="en-US" altLang="zh-TW" sz="2400" b="1" dirty="0">
              <a:latin typeface="標楷體" pitchFamily="65" charset="-120"/>
              <a:ea typeface="標楷體" pitchFamily="65" charset="-120"/>
            </a:endParaRPr>
          </a:p>
        </p:txBody>
      </p:sp>
      <p:sp>
        <p:nvSpPr>
          <p:cNvPr id="91144" name="AutoShape 4"/>
          <p:cNvSpPr>
            <a:spLocks noChangeArrowheads="1"/>
          </p:cNvSpPr>
          <p:nvPr/>
        </p:nvSpPr>
        <p:spPr bwMode="auto">
          <a:xfrm>
            <a:off x="4211960" y="5429250"/>
            <a:ext cx="3816424" cy="785813"/>
          </a:xfrm>
          <a:prstGeom prst="wedgeRectCallout">
            <a:avLst>
              <a:gd name="adj1" fmla="val -57963"/>
              <a:gd name="adj2" fmla="val 29824"/>
            </a:avLst>
          </a:prstGeom>
          <a:solidFill>
            <a:srgbClr val="00B0F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AFF91"/>
            </a:extrusionClr>
          </a:sp3d>
        </p:spPr>
        <p:txBody>
          <a:bodyPr wrap="none" anchor="ctr">
            <a:flatTx/>
          </a:bodyPr>
          <a:lstStyle/>
          <a:p>
            <a:pPr marL="273050" indent="-273050"/>
            <a:r>
              <a:rPr lang="zh-TW" altLang="en-US" sz="2000" b="1" dirty="0"/>
              <a:t>全臺／國稅局抄襲迪士尼遭踢</a:t>
            </a:r>
            <a:r>
              <a:rPr lang="zh-TW" altLang="en-US" sz="2000" b="1" dirty="0" smtClean="0"/>
              <a:t>爆</a:t>
            </a:r>
            <a:endParaRPr lang="en-US" altLang="zh-TW" sz="2000" b="1" dirty="0" smtClean="0"/>
          </a:p>
          <a:p>
            <a:pPr marL="273050" indent="-273050"/>
            <a:r>
              <a:rPr lang="zh-TW" altLang="en-US" sz="2000" b="1" dirty="0" smtClean="0"/>
              <a:t>急</a:t>
            </a:r>
            <a:r>
              <a:rPr lang="zh-TW" altLang="en-US" sz="2000" b="1" dirty="0"/>
              <a:t>撤銷</a:t>
            </a:r>
            <a:r>
              <a:rPr lang="zh-TW" altLang="en-US" sz="2000" b="1" dirty="0" smtClean="0"/>
              <a:t>網頁</a:t>
            </a:r>
            <a:endParaRPr lang="zh-TW" altLang="en-US" sz="2000" b="1" dirty="0">
              <a:latin typeface="標楷體" pitchFamily="65" charset="-120"/>
              <a:ea typeface="標楷體" pitchFamily="65" charset="-120"/>
            </a:endParaRPr>
          </a:p>
        </p:txBody>
      </p:sp>
      <p:sp>
        <p:nvSpPr>
          <p:cNvPr id="91145" name="AutoShape 4"/>
          <p:cNvSpPr>
            <a:spLocks noChangeArrowheads="1"/>
          </p:cNvSpPr>
          <p:nvPr/>
        </p:nvSpPr>
        <p:spPr bwMode="auto">
          <a:xfrm>
            <a:off x="2771800" y="3357563"/>
            <a:ext cx="3514700" cy="575493"/>
          </a:xfrm>
          <a:prstGeom prst="wedgeRectCallout">
            <a:avLst>
              <a:gd name="adj1" fmla="val 61926"/>
              <a:gd name="adj2" fmla="val 9824"/>
            </a:avLst>
          </a:prstGeom>
          <a:solidFill>
            <a:srgbClr val="FFFF00"/>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FAFF91"/>
            </a:extrusionClr>
          </a:sp3d>
        </p:spPr>
        <p:txBody>
          <a:bodyPr wrap="none" anchor="ctr">
            <a:flatTx/>
          </a:bodyPr>
          <a:lstStyle/>
          <a:p>
            <a:pPr marL="273050" indent="-273050"/>
            <a:r>
              <a:rPr lang="zh-TW" altLang="en-US" sz="2400" b="1" dirty="0">
                <a:latin typeface="標楷體" pitchFamily="65" charset="-120"/>
                <a:ea typeface="標楷體" pitchFamily="65" charset="-120"/>
              </a:rPr>
              <a:t>農委會斃死豬非法流用案</a:t>
            </a:r>
            <a:endParaRPr lang="en-US" altLang="zh-TW" sz="2400" b="1" dirty="0">
              <a:latin typeface="標楷體" pitchFamily="65" charset="-120"/>
              <a:ea typeface="標楷體" pitchFamily="65"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764704"/>
            <a:ext cx="3224882" cy="2088232"/>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90" y="4003884"/>
            <a:ext cx="3297006" cy="2454278"/>
          </a:xfrm>
          <a:prstGeom prst="rect">
            <a:avLst/>
          </a:prstGeom>
        </p:spPr>
      </p:pic>
    </p:spTree>
    <p:extLst>
      <p:ext uri="{BB962C8B-B14F-4D97-AF65-F5344CB8AC3E}">
        <p14:creationId xmlns:p14="http://schemas.microsoft.com/office/powerpoint/2010/main" val="207274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1143"/>
                                        </p:tgtEl>
                                        <p:attrNameLst>
                                          <p:attrName>style.visibility</p:attrName>
                                        </p:attrNameLst>
                                      </p:cBhvr>
                                      <p:to>
                                        <p:strVal val="visible"/>
                                      </p:to>
                                    </p:set>
                                    <p:anim calcmode="lin" valueType="num">
                                      <p:cBhvr additive="base">
                                        <p:cTn id="14" dur="500" fill="hold"/>
                                        <p:tgtEl>
                                          <p:spTgt spid="91143"/>
                                        </p:tgtEl>
                                        <p:attrNameLst>
                                          <p:attrName>ppt_x</p:attrName>
                                        </p:attrNameLst>
                                      </p:cBhvr>
                                      <p:tavLst>
                                        <p:tav tm="0">
                                          <p:val>
                                            <p:strVal val="#ppt_x"/>
                                          </p:val>
                                        </p:tav>
                                        <p:tav tm="100000">
                                          <p:val>
                                            <p:strVal val="#ppt_x"/>
                                          </p:val>
                                        </p:tav>
                                      </p:tavLst>
                                    </p:anim>
                                    <p:anim calcmode="lin" valueType="num">
                                      <p:cBhvr additive="base">
                                        <p:cTn id="15" dur="500" fill="hold"/>
                                        <p:tgtEl>
                                          <p:spTgt spid="9114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1145"/>
                                        </p:tgtEl>
                                        <p:attrNameLst>
                                          <p:attrName>style.visibility</p:attrName>
                                        </p:attrNameLst>
                                      </p:cBhvr>
                                      <p:to>
                                        <p:strVal val="visible"/>
                                      </p:to>
                                    </p:set>
                                    <p:animEffect transition="in" filter="randombar(horizontal)">
                                      <p:cBhvr>
                                        <p:cTn id="27" dur="500"/>
                                        <p:tgtEl>
                                          <p:spTgt spid="9114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1144"/>
                                        </p:tgtEl>
                                        <p:attrNameLst>
                                          <p:attrName>style.visibility</p:attrName>
                                        </p:attrNameLst>
                                      </p:cBhvr>
                                      <p:to>
                                        <p:strVal val="visible"/>
                                      </p:to>
                                    </p:set>
                                    <p:animEffect transition="in" filter="barn(inVertical)">
                                      <p:cBhvr>
                                        <p:cTn id="39"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animBg="1"/>
      <p:bldP spid="91144" grpId="0" animBg="1"/>
      <p:bldP spid="9114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滾推方式辦理風險評估</a:t>
            </a:r>
            <a:endParaRPr lang="zh-TW" altLang="en-US" dirty="0"/>
          </a:p>
        </p:txBody>
      </p:sp>
      <p:sp>
        <p:nvSpPr>
          <p:cNvPr id="3" name="內容版面配置區 2"/>
          <p:cNvSpPr>
            <a:spLocks noGrp="1"/>
          </p:cNvSpPr>
          <p:nvPr>
            <p:ph idx="1"/>
          </p:nvPr>
        </p:nvSpPr>
        <p:spPr/>
        <p:txBody>
          <a:bodyPr>
            <a:normAutofit/>
          </a:bodyPr>
          <a:lstStyle/>
          <a:p>
            <a:pPr>
              <a:buFont typeface="Wingdings" pitchFamily="2" charset="2"/>
              <a:buChar char="p"/>
            </a:pPr>
            <a:r>
              <a:rPr lang="zh-TW" altLang="en-US" dirty="0" smtClean="0"/>
              <a:t>依風險評估程序重新</a:t>
            </a:r>
            <a:r>
              <a:rPr lang="zh-TW" altLang="en-US" dirty="0"/>
              <a:t>檢視</a:t>
            </a:r>
            <a:r>
              <a:rPr lang="zh-TW" altLang="en-US" dirty="0" smtClean="0"/>
              <a:t>機關之風險及風險處理之方式。</a:t>
            </a:r>
            <a:endParaRPr lang="en-US" altLang="zh-TW" dirty="0" smtClean="0"/>
          </a:p>
          <a:p>
            <a:pPr marL="714375"/>
            <a:r>
              <a:rPr lang="zh-TW" altLang="en-US" sz="2800" dirty="0" smtClean="0">
                <a:solidFill>
                  <a:srgbClr val="00B0F0"/>
                </a:solidFill>
              </a:rPr>
              <a:t>檢視是否有新增業務而產生尚未辨識之風險。</a:t>
            </a:r>
            <a:endParaRPr lang="en-US" altLang="zh-TW" sz="2800" dirty="0" smtClean="0">
              <a:solidFill>
                <a:srgbClr val="00B0F0"/>
              </a:solidFill>
            </a:endParaRPr>
          </a:p>
          <a:p>
            <a:pPr marL="714375"/>
            <a:r>
              <a:rPr lang="zh-TW" altLang="en-US" sz="2800" dirty="0" smtClean="0">
                <a:solidFill>
                  <a:srgbClr val="FF00FF"/>
                </a:solidFill>
              </a:rPr>
              <a:t>檢視是否因政治、經濟、科技</a:t>
            </a:r>
            <a:r>
              <a:rPr lang="en-US" altLang="zh-TW" sz="2800" dirty="0" smtClean="0">
                <a:solidFill>
                  <a:srgbClr val="FF00FF"/>
                </a:solidFill>
              </a:rPr>
              <a:t>…</a:t>
            </a:r>
            <a:r>
              <a:rPr lang="zh-TW" altLang="en-US" sz="2800" dirty="0" smtClean="0">
                <a:solidFill>
                  <a:srgbClr val="FF00FF"/>
                </a:solidFill>
              </a:rPr>
              <a:t>等之變動而致使業務所面臨的風險發生變動。</a:t>
            </a:r>
            <a:endParaRPr lang="en-US" altLang="zh-TW" sz="2800" dirty="0" smtClean="0">
              <a:solidFill>
                <a:srgbClr val="FF00FF"/>
              </a:solidFill>
            </a:endParaRPr>
          </a:p>
          <a:p>
            <a:pPr marL="714375"/>
            <a:r>
              <a:rPr lang="zh-TW" altLang="en-US" sz="2800" dirty="0">
                <a:solidFill>
                  <a:srgbClr val="00B0F0"/>
                </a:solidFill>
              </a:rPr>
              <a:t>重新檢視各單位業務目風險</a:t>
            </a:r>
            <a:r>
              <a:rPr lang="zh-TW" altLang="en-US" sz="2800" dirty="0" smtClean="0">
                <a:solidFill>
                  <a:srgbClr val="00B0F0"/>
                </a:solidFill>
              </a:rPr>
              <a:t>值，是否有變動。</a:t>
            </a:r>
            <a:endParaRPr lang="en-US" altLang="zh-TW" sz="2800" dirty="0" smtClean="0">
              <a:solidFill>
                <a:srgbClr val="00B0F0"/>
              </a:solidFill>
            </a:endParaRPr>
          </a:p>
          <a:p>
            <a:pPr marL="714375"/>
            <a:r>
              <a:rPr lang="zh-TW" altLang="en-US" sz="2800" dirty="0">
                <a:solidFill>
                  <a:srgbClr val="FF00FF"/>
                </a:solidFill>
              </a:rPr>
              <a:t>評估</a:t>
            </a:r>
            <a:r>
              <a:rPr lang="en-US" altLang="zh-TW" sz="2800" dirty="0">
                <a:solidFill>
                  <a:srgbClr val="FF00FF"/>
                </a:solidFill>
              </a:rPr>
              <a:t>(</a:t>
            </a:r>
            <a:r>
              <a:rPr lang="zh-TW" altLang="en-US" sz="2800" dirty="0">
                <a:solidFill>
                  <a:srgbClr val="FF00FF"/>
                </a:solidFill>
              </a:rPr>
              <a:t>控制</a:t>
            </a:r>
            <a:r>
              <a:rPr lang="en-US" altLang="zh-TW" sz="2800" dirty="0">
                <a:solidFill>
                  <a:srgbClr val="FF00FF"/>
                </a:solidFill>
              </a:rPr>
              <a:t>)</a:t>
            </a:r>
            <a:r>
              <a:rPr lang="zh-TW" altLang="en-US" sz="2800" dirty="0">
                <a:solidFill>
                  <a:srgbClr val="FF00FF"/>
                </a:solidFill>
              </a:rPr>
              <a:t>重點有無修正或增減之必要</a:t>
            </a:r>
            <a:r>
              <a:rPr lang="zh-TW" altLang="en-US" sz="2800" dirty="0" smtClean="0">
                <a:solidFill>
                  <a:srgbClr val="FF00FF"/>
                </a:solidFill>
              </a:rPr>
              <a:t>性。</a:t>
            </a:r>
            <a:endParaRPr lang="zh-TW" altLang="en-US" sz="2800" dirty="0">
              <a:solidFill>
                <a:srgbClr val="FF00FF"/>
              </a:solidFill>
            </a:endParaRPr>
          </a:p>
          <a:p>
            <a:pPr marL="714375"/>
            <a:endParaRPr lang="en-US" altLang="zh-TW" sz="2800" dirty="0"/>
          </a:p>
          <a:p>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468541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332656"/>
            <a:ext cx="7795925" cy="5577483"/>
          </a:xfrm>
        </p:spPr>
      </p:pic>
    </p:spTree>
    <p:extLst>
      <p:ext uri="{BB962C8B-B14F-4D97-AF65-F5344CB8AC3E}">
        <p14:creationId xmlns:p14="http://schemas.microsoft.com/office/powerpoint/2010/main" val="1690794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2"/>
            <a:ext cx="8229600" cy="4525963"/>
          </a:xfrm>
        </p:spPr>
        <p:txBody>
          <a:bodyPr>
            <a:normAutofit/>
          </a:bodyPr>
          <a:lstStyle/>
          <a:p>
            <a:pPr marL="0" indent="0">
              <a:buNone/>
            </a:pPr>
            <a:endParaRPr lang="en-US" altLang="zh-TW" sz="40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endParaRPr>
          </a:p>
          <a:p>
            <a:pPr marL="0" indent="0">
              <a:buNone/>
            </a:pPr>
            <a:endParaRPr lang="en-US" altLang="zh-TW" sz="40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a:p>
            <a:pPr marL="0" indent="0" algn="ctr">
              <a:buNone/>
            </a:pPr>
            <a:r>
              <a:rPr lang="zh-TW" altLang="en-US" sz="40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自行評估作業</a:t>
            </a:r>
            <a:endParaRPr lang="zh-TW" altLang="en-US" sz="40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Tree>
    <p:extLst>
      <p:ext uri="{BB962C8B-B14F-4D97-AF65-F5344CB8AC3E}">
        <p14:creationId xmlns:p14="http://schemas.microsoft.com/office/powerpoint/2010/main" val="1156595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000" dirty="0" smtClean="0"/>
              <a:t>自行評估法源依據</a:t>
            </a:r>
            <a:r>
              <a:rPr lang="en-US" altLang="zh-TW" sz="3000" dirty="0" smtClean="0"/>
              <a:t>:</a:t>
            </a:r>
            <a:br>
              <a:rPr lang="en-US" altLang="zh-TW" sz="3000" dirty="0" smtClean="0"/>
            </a:br>
            <a:r>
              <a:rPr lang="zh-TW" altLang="en-US" sz="3000" dirty="0" smtClean="0"/>
              <a:t>臺</a:t>
            </a:r>
            <a:r>
              <a:rPr lang="zh-TW" altLang="en-US" sz="3000" dirty="0"/>
              <a:t>中市政府內部控制監督作業要點</a:t>
            </a:r>
          </a:p>
        </p:txBody>
      </p:sp>
      <p:sp>
        <p:nvSpPr>
          <p:cNvPr id="4" name="文字版面配置區 2"/>
          <p:cNvSpPr>
            <a:spLocks noGrp="1"/>
          </p:cNvSpPr>
          <p:nvPr>
            <p:ph idx="1"/>
          </p:nvPr>
        </p:nvSpPr>
        <p:spPr/>
        <p:txBody>
          <a:bodyPr>
            <a:normAutofit/>
          </a:bodyPr>
          <a:lstStyle/>
          <a:p>
            <a:pPr marL="720725" indent="-720725">
              <a:buNone/>
            </a:pPr>
            <a:r>
              <a:rPr lang="zh-TW" altLang="en-US" sz="3000" dirty="0" smtClean="0">
                <a:latin typeface="標楷體" pitchFamily="65" charset="-120"/>
                <a:ea typeface="標楷體" pitchFamily="65" charset="-120"/>
              </a:rPr>
              <a:t>一、</a:t>
            </a:r>
            <a:r>
              <a:rPr lang="zh-TW" altLang="en-US" sz="2800" dirty="0" smtClean="0">
                <a:latin typeface="標楷體" pitchFamily="65" charset="-120"/>
                <a:ea typeface="標楷體" pitchFamily="65" charset="-120"/>
              </a:rPr>
              <a:t>規範監督作業：例行監督、自行評估、內部稽核</a:t>
            </a:r>
            <a:endParaRPr lang="en-US" altLang="zh-TW" sz="2800" dirty="0" smtClean="0">
              <a:latin typeface="標楷體" pitchFamily="65" charset="-120"/>
              <a:ea typeface="標楷體" pitchFamily="65" charset="-120"/>
            </a:endParaRPr>
          </a:p>
          <a:p>
            <a:pPr marL="806450" indent="-806450">
              <a:buNone/>
            </a:pPr>
            <a:r>
              <a:rPr lang="zh-TW" altLang="en-US" sz="2800" dirty="0" smtClean="0">
                <a:latin typeface="標楷體" pitchFamily="65" charset="-120"/>
                <a:ea typeface="標楷體" pitchFamily="65" charset="-120"/>
              </a:rPr>
              <a:t>二、內部控制缺失之判定程序</a:t>
            </a:r>
            <a:endParaRPr lang="en-US" altLang="zh-TW" sz="2800" dirty="0" smtClean="0">
              <a:latin typeface="標楷體" pitchFamily="65" charset="-120"/>
              <a:ea typeface="標楷體" pitchFamily="65" charset="-120"/>
            </a:endParaRPr>
          </a:p>
          <a:p>
            <a:pPr marL="806450" indent="-806450">
              <a:buNone/>
            </a:pPr>
            <a:r>
              <a:rPr lang="zh-TW" altLang="en-US" sz="2800" dirty="0" smtClean="0">
                <a:latin typeface="標楷體" pitchFamily="65" charset="-120"/>
                <a:ea typeface="標楷體" pitchFamily="65" charset="-120"/>
              </a:rPr>
              <a:t>三、自行評估及內部稽核之辦理次數及涵蓋期間。</a:t>
            </a:r>
            <a:endParaRPr lang="en-US" altLang="zh-TW" sz="2800" dirty="0" smtClean="0">
              <a:latin typeface="標楷體" pitchFamily="65" charset="-120"/>
              <a:ea typeface="標楷體" pitchFamily="65" charset="-120"/>
            </a:endParaRPr>
          </a:p>
          <a:p>
            <a:pPr marL="806450" indent="-806450">
              <a:buNone/>
            </a:pPr>
            <a:r>
              <a:rPr lang="zh-TW" altLang="en-US" sz="2800" dirty="0" smtClean="0">
                <a:latin typeface="標楷體" pitchFamily="65" charset="-120"/>
                <a:ea typeface="標楷體" pitchFamily="65" charset="-120"/>
              </a:rPr>
              <a:t>四、監督作業之辦理流程及相關表件</a:t>
            </a:r>
            <a:endParaRPr lang="en-US" altLang="zh-TW" sz="2800" dirty="0" smtClean="0">
              <a:latin typeface="標楷體" pitchFamily="65" charset="-120"/>
              <a:ea typeface="標楷體" pitchFamily="65" charset="-120"/>
            </a:endParaRPr>
          </a:p>
          <a:p>
            <a:pPr marL="806450" indent="-806450">
              <a:buNone/>
            </a:pPr>
            <a:r>
              <a:rPr lang="zh-TW" altLang="en-US" sz="3000" dirty="0"/>
              <a:t>五</a:t>
            </a:r>
            <a:r>
              <a:rPr lang="zh-TW" altLang="en-US" sz="3000" dirty="0" smtClean="0"/>
              <a:t>、</a:t>
            </a:r>
            <a:r>
              <a:rPr lang="zh-TW" altLang="en-US" sz="2800" dirty="0" smtClean="0"/>
              <a:t>各</a:t>
            </a:r>
            <a:r>
              <a:rPr lang="zh-TW" altLang="en-US" sz="2800" dirty="0"/>
              <a:t>機關辦理自行評估結果及內部稽核報告所列改善措施或具體興革建議，若涉及需修正內部控制制度者</a:t>
            </a:r>
            <a:r>
              <a:rPr lang="zh-TW" altLang="en-US" sz="2800" dirty="0" smtClean="0"/>
              <a:t>，有關內部控制制度之修訂。</a:t>
            </a:r>
            <a:endParaRPr lang="zh-TW" altLang="en-US" sz="3000" dirty="0">
              <a:latin typeface="標楷體" pitchFamily="65" charset="-120"/>
              <a:ea typeface="標楷體" pitchFamily="65" charset="-120"/>
            </a:endParaRPr>
          </a:p>
        </p:txBody>
      </p:sp>
    </p:spTree>
    <p:extLst>
      <p:ext uri="{BB962C8B-B14F-4D97-AF65-F5344CB8AC3E}">
        <p14:creationId xmlns:p14="http://schemas.microsoft.com/office/powerpoint/2010/main" val="1791786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標楷體" pitchFamily="65" charset="-120"/>
                <a:ea typeface="標楷體" pitchFamily="65" charset="-120"/>
              </a:rPr>
              <a:t>自行評估</a:t>
            </a:r>
            <a:r>
              <a:rPr lang="zh-TW" altLang="en-US" b="1" dirty="0" smtClean="0">
                <a:latin typeface="標楷體" pitchFamily="65" charset="-120"/>
                <a:ea typeface="標楷體" pitchFamily="65" charset="-120"/>
              </a:rPr>
              <a:t>作業講授大綱</a:t>
            </a:r>
            <a:endParaRPr lang="zh-TW" altLang="en-US" dirty="0"/>
          </a:p>
        </p:txBody>
      </p:sp>
      <p:sp>
        <p:nvSpPr>
          <p:cNvPr id="4" name="文字版面配置區 2"/>
          <p:cNvSpPr>
            <a:spLocks noGrp="1"/>
          </p:cNvSpPr>
          <p:nvPr>
            <p:ph idx="1"/>
          </p:nvPr>
        </p:nvSpPr>
        <p:spPr/>
        <p:txBody>
          <a:bodyPr>
            <a:normAutofit/>
          </a:bodyPr>
          <a:lstStyle/>
          <a:p>
            <a:pPr marL="0" indent="0">
              <a:buNone/>
            </a:pPr>
            <a:r>
              <a:rPr lang="zh-TW" altLang="en-US" sz="3000" dirty="0" smtClean="0">
                <a:latin typeface="標楷體" pitchFamily="65" charset="-120"/>
                <a:ea typeface="標楷體" pitchFamily="65" charset="-120"/>
              </a:rPr>
              <a:t>一、辦理次數及涵蓋</a:t>
            </a:r>
            <a:r>
              <a:rPr lang="zh-TW" altLang="en-US" sz="3000" dirty="0">
                <a:latin typeface="標楷體" pitchFamily="65" charset="-120"/>
                <a:ea typeface="標楷體" pitchFamily="65" charset="-120"/>
              </a:rPr>
              <a:t>期間。</a:t>
            </a:r>
            <a:endParaRPr lang="en-US" altLang="zh-TW" sz="3000" dirty="0" smtClean="0">
              <a:latin typeface="標楷體" pitchFamily="65" charset="-120"/>
              <a:ea typeface="標楷體" pitchFamily="65" charset="-120"/>
            </a:endParaRPr>
          </a:p>
          <a:p>
            <a:pPr marL="806450" indent="-806450">
              <a:buNone/>
            </a:pPr>
            <a:r>
              <a:rPr lang="zh-TW" altLang="en-US" sz="3000" dirty="0" smtClean="0">
                <a:latin typeface="標楷體" pitchFamily="65" charset="-120"/>
                <a:ea typeface="標楷體" pitchFamily="65" charset="-120"/>
              </a:rPr>
              <a:t>二、自行評估</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整體層級及作業層級</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計畫之</a:t>
            </a:r>
            <a:r>
              <a:rPr lang="zh-TW" altLang="en-US" sz="3000" dirty="0">
                <a:latin typeface="標楷體" pitchFamily="65" charset="-120"/>
                <a:ea typeface="標楷體" pitchFamily="65" charset="-120"/>
              </a:rPr>
              <a:t>擬訂。</a:t>
            </a:r>
            <a:endParaRPr lang="en-US" altLang="zh-TW" sz="3000" dirty="0" smtClean="0">
              <a:latin typeface="標楷體" pitchFamily="65" charset="-120"/>
              <a:ea typeface="標楷體" pitchFamily="65" charset="-120"/>
            </a:endParaRPr>
          </a:p>
          <a:p>
            <a:pPr marL="0" indent="0">
              <a:buNone/>
            </a:pPr>
            <a:r>
              <a:rPr lang="zh-TW" altLang="en-US" sz="3000" dirty="0" smtClean="0">
                <a:latin typeface="標楷體" pitchFamily="65" charset="-120"/>
                <a:ea typeface="標楷體" pitchFamily="65" charset="-120"/>
              </a:rPr>
              <a:t>三、</a:t>
            </a:r>
            <a:r>
              <a:rPr lang="zh-TW" altLang="en-US" sz="3000" dirty="0">
                <a:latin typeface="標楷體" pitchFamily="65" charset="-120"/>
                <a:ea typeface="標楷體" pitchFamily="65" charset="-120"/>
              </a:rPr>
              <a:t>自行</a:t>
            </a:r>
            <a:r>
              <a:rPr lang="zh-TW" altLang="en-US" sz="3000" dirty="0" smtClean="0">
                <a:latin typeface="標楷體" pitchFamily="65" charset="-120"/>
                <a:ea typeface="標楷體" pitchFamily="65" charset="-120"/>
              </a:rPr>
              <a:t>評估計畫之執行。</a:t>
            </a:r>
            <a:endParaRPr lang="en-US" altLang="zh-TW" sz="3000" dirty="0" smtClean="0">
              <a:latin typeface="標楷體" pitchFamily="65" charset="-120"/>
              <a:ea typeface="標楷體" pitchFamily="65" charset="-120"/>
            </a:endParaRPr>
          </a:p>
          <a:p>
            <a:pPr marL="720725" indent="-720725">
              <a:buNone/>
            </a:pPr>
            <a:r>
              <a:rPr lang="zh-TW" altLang="en-US" sz="3000" dirty="0" smtClean="0">
                <a:latin typeface="標楷體" pitchFamily="65" charset="-120"/>
                <a:ea typeface="標楷體" pitchFamily="65" charset="-120"/>
              </a:rPr>
              <a:t>四、</a:t>
            </a:r>
            <a:r>
              <a:rPr lang="zh-TW" altLang="en-US" sz="3000" dirty="0">
                <a:latin typeface="標楷體" panose="03000509000000000000" pitchFamily="65" charset="-120"/>
                <a:ea typeface="標楷體" panose="03000509000000000000" pitchFamily="65" charset="-120"/>
              </a:rPr>
              <a:t>作業層級自行評估之評估情形為落實，惟事後經外部監督機關提出與該評估重點有關之內部控制缺失等意見</a:t>
            </a:r>
            <a:r>
              <a:rPr lang="zh-TW" altLang="en-US" sz="3000" dirty="0" smtClean="0">
                <a:latin typeface="標楷體" panose="03000509000000000000" pitchFamily="65" charset="-120"/>
                <a:ea typeface="標楷體" panose="03000509000000000000" pitchFamily="65" charset="-120"/>
              </a:rPr>
              <a:t>時之處理。</a:t>
            </a:r>
            <a:endParaRPr lang="zh-TW" altLang="en-US" sz="3000" dirty="0">
              <a:latin typeface="標楷體" pitchFamily="65" charset="-120"/>
              <a:ea typeface="標楷體" pitchFamily="65" charset="-120"/>
            </a:endParaRPr>
          </a:p>
        </p:txBody>
      </p:sp>
    </p:spTree>
    <p:extLst>
      <p:ext uri="{BB962C8B-B14F-4D97-AF65-F5344CB8AC3E}">
        <p14:creationId xmlns:p14="http://schemas.microsoft.com/office/powerpoint/2010/main" val="565759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4"/>
          <p:cNvSpPr>
            <a:spLocks noGrp="1"/>
          </p:cNvSpPr>
          <p:nvPr>
            <p:ph idx="1"/>
          </p:nvPr>
        </p:nvSpPr>
        <p:spPr>
          <a:xfrm>
            <a:off x="457200" y="764704"/>
            <a:ext cx="8229600" cy="5361459"/>
          </a:xfrm>
        </p:spPr>
        <p:txBody>
          <a:bodyPr>
            <a:normAutofit/>
          </a:bodyPr>
          <a:lstStyle/>
          <a:p>
            <a:pPr>
              <a:buFont typeface="Wingdings" pitchFamily="2" charset="2"/>
              <a:buChar char="l"/>
            </a:pPr>
            <a:r>
              <a:rPr lang="zh-TW" altLang="en-US" dirty="0" smtClean="0">
                <a:latin typeface="標楷體" pitchFamily="65" charset="-120"/>
                <a:ea typeface="標楷體" pitchFamily="65" charset="-120"/>
              </a:rPr>
              <a:t>自行評估辦理次數及涵蓋期間</a:t>
            </a:r>
            <a:endParaRPr lang="en-US" altLang="zh-TW" dirty="0" smtClean="0">
              <a:latin typeface="標楷體" pitchFamily="65" charset="-120"/>
              <a:ea typeface="標楷體" pitchFamily="65" charset="-120"/>
            </a:endParaRPr>
          </a:p>
          <a:p>
            <a:pPr marL="808038"/>
            <a:r>
              <a:rPr lang="zh-TW" altLang="en-US" sz="3000" dirty="0" smtClean="0">
                <a:latin typeface="標楷體" pitchFamily="65" charset="-120"/>
                <a:ea typeface="標楷體" pitchFamily="65" charset="-120"/>
              </a:rPr>
              <a:t>年度</a:t>
            </a:r>
            <a:r>
              <a:rPr lang="zh-TW" altLang="en-US" sz="3000" dirty="0">
                <a:latin typeface="標楷體" pitchFamily="65" charset="-120"/>
                <a:ea typeface="標楷體" pitchFamily="65" charset="-120"/>
              </a:rPr>
              <a:t>自行評估及年度稽核：每年應至少</a:t>
            </a:r>
            <a:r>
              <a:rPr lang="zh-TW" altLang="en-US" sz="3000" dirty="0">
                <a:solidFill>
                  <a:srgbClr val="FF0000"/>
                </a:solidFill>
                <a:latin typeface="標楷體" pitchFamily="65" charset="-120"/>
                <a:ea typeface="標楷體" pitchFamily="65" charset="-120"/>
              </a:rPr>
              <a:t>各辦理一次</a:t>
            </a:r>
            <a:r>
              <a:rPr lang="zh-TW" altLang="en-US" sz="3000" dirty="0">
                <a:latin typeface="標楷體" pitchFamily="65" charset="-120"/>
                <a:ea typeface="標楷體" pitchFamily="65" charset="-120"/>
              </a:rPr>
              <a:t>年度自行評估及年度稽核，評估及稽核之期間</a:t>
            </a:r>
            <a:r>
              <a:rPr lang="zh-TW" altLang="en-US" sz="3000" dirty="0">
                <a:solidFill>
                  <a:srgbClr val="FF0000"/>
                </a:solidFill>
                <a:latin typeface="標楷體" pitchFamily="65" charset="-120"/>
                <a:ea typeface="標楷體" pitchFamily="65" charset="-120"/>
              </a:rPr>
              <a:t>至少應涵蓋十二個月份</a:t>
            </a:r>
            <a:r>
              <a:rPr lang="zh-TW" altLang="en-US" sz="3000" dirty="0">
                <a:latin typeface="標楷體" pitchFamily="65" charset="-120"/>
                <a:ea typeface="標楷體" pitchFamily="65" charset="-120"/>
              </a:rPr>
              <a:t>，並可自前一年度開始進行跨年度之自行評估及稽核，其前後年度之起訖時間應分別相互銜接</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marL="808038"/>
            <a:r>
              <a:rPr lang="zh-TW" altLang="en-US" sz="3000" dirty="0" smtClean="0">
                <a:latin typeface="標楷體" pitchFamily="65" charset="-120"/>
                <a:ea typeface="標楷體" pitchFamily="65" charset="-120"/>
              </a:rPr>
              <a:t>例子</a:t>
            </a:r>
            <a:r>
              <a:rPr lang="en-US" altLang="zh-TW" sz="3000" dirty="0" smtClean="0">
                <a:latin typeface="標楷體" pitchFamily="65" charset="-120"/>
                <a:ea typeface="標楷體" pitchFamily="65" charset="-120"/>
              </a:rPr>
              <a:t>:104</a:t>
            </a:r>
            <a:r>
              <a:rPr lang="zh-TW" altLang="en-US" sz="3000" dirty="0" smtClean="0">
                <a:latin typeface="標楷體" pitchFamily="65" charset="-120"/>
                <a:ea typeface="標楷體" pitchFamily="65" charset="-120"/>
              </a:rPr>
              <a:t>年辦理自行評估截止日</a:t>
            </a:r>
            <a:r>
              <a:rPr lang="en-US" altLang="zh-TW" sz="3000" dirty="0" smtClean="0">
                <a:latin typeface="標楷體" pitchFamily="65" charset="-120"/>
                <a:ea typeface="標楷體" pitchFamily="65" charset="-120"/>
              </a:rPr>
              <a:t>104</a:t>
            </a:r>
            <a:r>
              <a:rPr lang="zh-TW" altLang="en-US" sz="3000" dirty="0" smtClean="0">
                <a:latin typeface="標楷體" pitchFamily="65" charset="-120"/>
                <a:ea typeface="標楷體" pitchFamily="65" charset="-120"/>
              </a:rPr>
              <a:t>年</a:t>
            </a:r>
            <a:r>
              <a:rPr lang="en-US" altLang="zh-TW" sz="3000" dirty="0" smtClean="0">
                <a:latin typeface="標楷體" pitchFamily="65" charset="-120"/>
                <a:ea typeface="標楷體" pitchFamily="65" charset="-120"/>
              </a:rPr>
              <a:t>3</a:t>
            </a:r>
            <a:r>
              <a:rPr lang="zh-TW" altLang="en-US" sz="3000" dirty="0" smtClean="0">
                <a:latin typeface="標楷體" pitchFamily="65" charset="-120"/>
                <a:ea typeface="標楷體" pitchFamily="65" charset="-120"/>
              </a:rPr>
              <a:t>月</a:t>
            </a:r>
            <a:r>
              <a:rPr lang="en-US" altLang="zh-TW" sz="3000" dirty="0" smtClean="0">
                <a:latin typeface="標楷體" pitchFamily="65" charset="-120"/>
                <a:ea typeface="標楷體" pitchFamily="65" charset="-120"/>
              </a:rPr>
              <a:t>31</a:t>
            </a:r>
            <a:r>
              <a:rPr lang="zh-TW" altLang="en-US" sz="3000" dirty="0" smtClean="0">
                <a:latin typeface="標楷體" pitchFamily="65" charset="-120"/>
                <a:ea typeface="標楷體" pitchFamily="65" charset="-120"/>
              </a:rPr>
              <a:t>日，則</a:t>
            </a:r>
            <a:r>
              <a:rPr lang="en-US" altLang="zh-TW" sz="3000" dirty="0" smtClean="0">
                <a:latin typeface="標楷體" pitchFamily="65" charset="-120"/>
                <a:ea typeface="標楷體" pitchFamily="65" charset="-120"/>
              </a:rPr>
              <a:t>105</a:t>
            </a:r>
            <a:r>
              <a:rPr lang="zh-TW" altLang="en-US" sz="3000" dirty="0" smtClean="0">
                <a:latin typeface="標楷體" pitchFamily="65" charset="-120"/>
                <a:ea typeface="標楷體" pitchFamily="65" charset="-120"/>
              </a:rPr>
              <a:t>年須從</a:t>
            </a:r>
            <a:r>
              <a:rPr lang="en-US" altLang="zh-TW" sz="3000" dirty="0" smtClean="0">
                <a:latin typeface="標楷體" pitchFamily="65" charset="-120"/>
                <a:ea typeface="標楷體" pitchFamily="65" charset="-120"/>
              </a:rPr>
              <a:t>104</a:t>
            </a:r>
            <a:r>
              <a:rPr lang="zh-TW" altLang="en-US" sz="3000" dirty="0" smtClean="0">
                <a:latin typeface="標楷體" pitchFamily="65" charset="-120"/>
                <a:ea typeface="標楷體" pitchFamily="65" charset="-120"/>
              </a:rPr>
              <a:t>年</a:t>
            </a:r>
            <a:r>
              <a:rPr lang="en-US" altLang="zh-TW" sz="3000" dirty="0" smtClean="0">
                <a:latin typeface="標楷體" pitchFamily="65" charset="-120"/>
                <a:ea typeface="標楷體" pitchFamily="65" charset="-120"/>
              </a:rPr>
              <a:t>4</a:t>
            </a:r>
            <a:r>
              <a:rPr lang="zh-TW" altLang="en-US" sz="3000" dirty="0" smtClean="0">
                <a:latin typeface="標楷體" pitchFamily="65" charset="-120"/>
                <a:ea typeface="標楷體" pitchFamily="65" charset="-120"/>
              </a:rPr>
              <a:t>月</a:t>
            </a:r>
            <a:r>
              <a:rPr lang="en-US" altLang="zh-TW" sz="3000" dirty="0" smtClean="0">
                <a:latin typeface="標楷體" pitchFamily="65" charset="-120"/>
                <a:ea typeface="標楷體" pitchFamily="65" charset="-120"/>
              </a:rPr>
              <a:t>1</a:t>
            </a:r>
            <a:r>
              <a:rPr lang="zh-TW" altLang="en-US" sz="3000" dirty="0" smtClean="0">
                <a:latin typeface="標楷體" pitchFamily="65" charset="-120"/>
                <a:ea typeface="標楷體" pitchFamily="65" charset="-120"/>
              </a:rPr>
              <a:t>日起，並且至少評估至</a:t>
            </a:r>
            <a:r>
              <a:rPr lang="en-US" altLang="zh-TW" sz="3000" dirty="0" smtClean="0">
                <a:latin typeface="標楷體" pitchFamily="65" charset="-120"/>
                <a:ea typeface="標楷體" pitchFamily="65" charset="-120"/>
              </a:rPr>
              <a:t>105</a:t>
            </a:r>
            <a:r>
              <a:rPr lang="zh-TW" altLang="en-US" sz="3000" dirty="0" smtClean="0">
                <a:latin typeface="標楷體" pitchFamily="65" charset="-120"/>
                <a:ea typeface="標楷體" pitchFamily="65" charset="-120"/>
              </a:rPr>
              <a:t>年</a:t>
            </a:r>
            <a:r>
              <a:rPr lang="en-US" altLang="zh-TW" sz="3000" dirty="0" smtClean="0">
                <a:latin typeface="標楷體" pitchFamily="65" charset="-120"/>
                <a:ea typeface="標楷體" pitchFamily="65" charset="-120"/>
              </a:rPr>
              <a:t>3</a:t>
            </a:r>
            <a:r>
              <a:rPr lang="zh-TW" altLang="en-US" sz="3000" dirty="0" smtClean="0">
                <a:latin typeface="標楷體" pitchFamily="65" charset="-120"/>
                <a:ea typeface="標楷體" pitchFamily="65" charset="-120"/>
              </a:rPr>
              <a:t>月</a:t>
            </a:r>
            <a:r>
              <a:rPr lang="en-US" altLang="zh-TW" sz="3000" dirty="0" smtClean="0">
                <a:latin typeface="標楷體" pitchFamily="65" charset="-120"/>
                <a:ea typeface="標楷體" pitchFamily="65" charset="-120"/>
              </a:rPr>
              <a:t>31</a:t>
            </a:r>
            <a:r>
              <a:rPr lang="zh-TW" altLang="en-US" sz="3000" dirty="0" smtClean="0">
                <a:latin typeface="標楷體" pitchFamily="65" charset="-120"/>
                <a:ea typeface="標楷體" pitchFamily="65" charset="-120"/>
              </a:rPr>
              <a:t>日。</a:t>
            </a:r>
            <a:endParaRPr lang="zh-TW" altLang="en-US" sz="3000" dirty="0">
              <a:latin typeface="標楷體" pitchFamily="65" charset="-120"/>
              <a:ea typeface="標楷體" pitchFamily="65" charset="-120"/>
            </a:endParaRPr>
          </a:p>
        </p:txBody>
      </p:sp>
    </p:spTree>
    <p:extLst>
      <p:ext uri="{BB962C8B-B14F-4D97-AF65-F5344CB8AC3E}">
        <p14:creationId xmlns:p14="http://schemas.microsoft.com/office/powerpoint/2010/main" val="1085417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自行評估之效益</a:t>
            </a:r>
            <a:endParaRPr lang="zh-TW" altLang="en-US" dirty="0"/>
          </a:p>
        </p:txBody>
      </p:sp>
      <p:sp>
        <p:nvSpPr>
          <p:cNvPr id="4" name="Rectangle 3"/>
          <p:cNvSpPr txBox="1">
            <a:spLocks noGrp="1"/>
          </p:cNvSpPr>
          <p:nvPr>
            <p:ph idx="1"/>
          </p:nvPr>
        </p:nvSpPr>
        <p:spPr>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FF0000"/>
              </a:buClr>
              <a:buSzPct val="80000"/>
              <a:buFont typeface="Wingdings" pitchFamily="2" charset="2"/>
              <a:buChar char="n"/>
            </a:pPr>
            <a:r>
              <a:rPr lang="zh-TW" altLang="en-US" sz="2800" dirty="0" smtClean="0">
                <a:latin typeface="標楷體" pitchFamily="65" charset="-120"/>
                <a:ea typeface="標楷體" pitchFamily="65" charset="-120"/>
                <a:cs typeface="微軟正黑體"/>
              </a:rPr>
              <a:t>提升同仁內部控制意識。</a:t>
            </a:r>
          </a:p>
          <a:p>
            <a:pPr>
              <a:lnSpc>
                <a:spcPct val="150000"/>
              </a:lnSpc>
              <a:buClr>
                <a:srgbClr val="FF0000"/>
              </a:buClr>
              <a:buSzPct val="80000"/>
              <a:buFont typeface="Wingdings" pitchFamily="2" charset="2"/>
              <a:buChar char="n"/>
            </a:pPr>
            <a:r>
              <a:rPr lang="zh-TW" altLang="en-US" sz="2800" b="1" dirty="0" smtClean="0">
                <a:solidFill>
                  <a:srgbClr val="CC00CC"/>
                </a:solidFill>
                <a:latin typeface="標楷體" pitchFamily="65" charset="-120"/>
                <a:ea typeface="標楷體" pitchFamily="65" charset="-120"/>
                <a:cs typeface="微軟正黑體"/>
              </a:rPr>
              <a:t>增進同仁對於作業流程的瞭解</a:t>
            </a:r>
            <a:r>
              <a:rPr lang="zh-TW" altLang="en-US" sz="2800" dirty="0" smtClean="0">
                <a:latin typeface="標楷體" pitchFamily="65" charset="-120"/>
                <a:ea typeface="標楷體" pitchFamily="65" charset="-120"/>
                <a:cs typeface="微軟正黑體"/>
              </a:rPr>
              <a:t>。</a:t>
            </a:r>
          </a:p>
          <a:p>
            <a:pPr>
              <a:lnSpc>
                <a:spcPct val="150000"/>
              </a:lnSpc>
              <a:buClr>
                <a:srgbClr val="FF0000"/>
              </a:buClr>
              <a:buSzPct val="80000"/>
              <a:buFont typeface="Wingdings" pitchFamily="2" charset="2"/>
              <a:buChar char="n"/>
            </a:pPr>
            <a:r>
              <a:rPr lang="zh-TW" altLang="en-US" sz="2800" b="1" dirty="0" smtClean="0">
                <a:solidFill>
                  <a:srgbClr val="009900"/>
                </a:solidFill>
                <a:latin typeface="標楷體" pitchFamily="65" charset="-120"/>
                <a:ea typeface="標楷體" pitchFamily="65" charset="-120"/>
                <a:cs typeface="微軟正黑體"/>
              </a:rPr>
              <a:t>提早發現及改善內部控制缺失</a:t>
            </a:r>
            <a:r>
              <a:rPr lang="zh-TW" altLang="en-US" sz="2800" dirty="0" smtClean="0">
                <a:latin typeface="標楷體" pitchFamily="65" charset="-120"/>
                <a:ea typeface="標楷體" pitchFamily="65" charset="-120"/>
                <a:cs typeface="微軟正黑體"/>
              </a:rPr>
              <a:t>。</a:t>
            </a:r>
          </a:p>
          <a:p>
            <a:pPr>
              <a:lnSpc>
                <a:spcPct val="150000"/>
              </a:lnSpc>
              <a:buClr>
                <a:srgbClr val="FF0000"/>
              </a:buClr>
              <a:buSzPct val="80000"/>
              <a:buFont typeface="Wingdings" pitchFamily="2" charset="2"/>
              <a:buChar char="n"/>
            </a:pPr>
            <a:r>
              <a:rPr lang="zh-TW" altLang="en-US" sz="2800" dirty="0" smtClean="0">
                <a:latin typeface="標楷體" pitchFamily="65" charset="-120"/>
                <a:ea typeface="標楷體" pitchFamily="65" charset="-120"/>
                <a:cs typeface="微軟正黑體"/>
              </a:rPr>
              <a:t>對於內部控制制度之有效性，提供定期驗證或聲明。</a:t>
            </a:r>
          </a:p>
          <a:p>
            <a:pPr>
              <a:lnSpc>
                <a:spcPct val="150000"/>
              </a:lnSpc>
              <a:buClr>
                <a:srgbClr val="FF0000"/>
              </a:buClr>
              <a:buSzPct val="80000"/>
              <a:buFont typeface="Wingdings" pitchFamily="2" charset="2"/>
              <a:buChar char="n"/>
            </a:pPr>
            <a:r>
              <a:rPr lang="zh-TW" altLang="en-US" sz="2800" dirty="0" smtClean="0">
                <a:latin typeface="標楷體" pitchFamily="65" charset="-120"/>
                <a:ea typeface="標楷體" pitchFamily="65" charset="-120"/>
                <a:cs typeface="微軟正黑體"/>
              </a:rPr>
              <a:t>有助於內部稽核計畫及重點之擬定。</a:t>
            </a:r>
          </a:p>
        </p:txBody>
      </p:sp>
    </p:spTree>
    <p:extLst>
      <p:ext uri="{BB962C8B-B14F-4D97-AF65-F5344CB8AC3E}">
        <p14:creationId xmlns:p14="http://schemas.microsoft.com/office/powerpoint/2010/main" val="1830911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投影片編號版面配置區 17"/>
          <p:cNvSpPr>
            <a:spLocks noGrp="1"/>
          </p:cNvSpPr>
          <p:nvPr>
            <p:ph type="sldNum" sz="quarter" idx="12"/>
          </p:nvPr>
        </p:nvSpPr>
        <p:spPr/>
        <p:txBody>
          <a:bodyPr/>
          <a:lstStyle/>
          <a:p>
            <a:pPr>
              <a:defRPr/>
            </a:pPr>
            <a:fld id="{ACCE5F7C-D2B8-45FD-B685-3A1703D9BB09}" type="slidenum">
              <a:rPr lang="en-US" altLang="zh-TW"/>
              <a:pPr>
                <a:defRPr/>
              </a:pPr>
              <a:t>47</a:t>
            </a:fld>
            <a:endParaRPr lang="en-US" altLang="zh-TW"/>
          </a:p>
        </p:txBody>
      </p:sp>
      <p:sp>
        <p:nvSpPr>
          <p:cNvPr id="30722" name="Rectangle 2"/>
          <p:cNvSpPr>
            <a:spLocks noGrp="1"/>
          </p:cNvSpPr>
          <p:nvPr>
            <p:ph type="title" idx="4294967295"/>
          </p:nvPr>
        </p:nvSpPr>
        <p:spPr>
          <a:xfrm>
            <a:off x="914400" y="188913"/>
            <a:ext cx="8229600" cy="708025"/>
          </a:xfrm>
        </p:spPr>
        <p:txBody>
          <a:bodyPr>
            <a:normAutofit/>
          </a:bodyPr>
          <a:lstStyle/>
          <a:p>
            <a:r>
              <a:rPr lang="zh-TW" altLang="en-US" b="1" smtClean="0">
                <a:solidFill>
                  <a:schemeClr val="accent2"/>
                </a:solidFill>
                <a:ea typeface="標楷體" pitchFamily="65" charset="-120"/>
              </a:rPr>
              <a:t>內部控制自行評估架構圖</a:t>
            </a:r>
          </a:p>
        </p:txBody>
      </p:sp>
      <p:grpSp>
        <p:nvGrpSpPr>
          <p:cNvPr id="30723" name="Group 3"/>
          <p:cNvGrpSpPr>
            <a:grpSpLocks/>
          </p:cNvGrpSpPr>
          <p:nvPr/>
        </p:nvGrpSpPr>
        <p:grpSpPr bwMode="auto">
          <a:xfrm>
            <a:off x="323850" y="1052513"/>
            <a:ext cx="8569325" cy="5545137"/>
            <a:chOff x="249" y="845"/>
            <a:chExt cx="5307" cy="3266"/>
          </a:xfrm>
        </p:grpSpPr>
        <p:grpSp>
          <p:nvGrpSpPr>
            <p:cNvPr id="30724" name="Group 4"/>
            <p:cNvGrpSpPr>
              <a:grpSpLocks/>
            </p:cNvGrpSpPr>
            <p:nvPr/>
          </p:nvGrpSpPr>
          <p:grpSpPr bwMode="auto">
            <a:xfrm>
              <a:off x="249" y="845"/>
              <a:ext cx="5307" cy="2149"/>
              <a:chOff x="249" y="845"/>
              <a:chExt cx="5307" cy="2149"/>
            </a:xfrm>
          </p:grpSpPr>
          <p:sp>
            <p:nvSpPr>
              <p:cNvPr id="30735" name="Rectangle 61"/>
              <p:cNvSpPr>
                <a:spLocks noChangeArrowheads="1"/>
              </p:cNvSpPr>
              <p:nvPr/>
            </p:nvSpPr>
            <p:spPr bwMode="gray">
              <a:xfrm>
                <a:off x="249" y="1274"/>
                <a:ext cx="452" cy="1720"/>
              </a:xfrm>
              <a:prstGeom prst="rect">
                <a:avLst/>
              </a:prstGeom>
              <a:solidFill>
                <a:srgbClr val="CC99FF"/>
              </a:solidFill>
              <a:ln w="25400" algn="ctr">
                <a:solidFill>
                  <a:schemeClr val="accent1"/>
                </a:solidFill>
                <a:miter lim="800000"/>
                <a:headEnd/>
                <a:tailEnd/>
              </a:ln>
            </p:spPr>
            <p:txBody>
              <a:bodyPr lIns="45720" tIns="44450" rIns="45720" bIns="44450" anchor="ctr" anchorCtr="1"/>
              <a:lstStyle/>
              <a:p>
                <a:pPr algn="ctr" eaLnBrk="0" hangingPunct="0">
                  <a:lnSpc>
                    <a:spcPct val="85000"/>
                  </a:lnSpc>
                  <a:spcBef>
                    <a:spcPct val="10000"/>
                  </a:spcBef>
                </a:pPr>
                <a:r>
                  <a:rPr kumimoji="0" lang="zh-TW" altLang="en-US" sz="2400">
                    <a:latin typeface="標楷體" pitchFamily="65" charset="-120"/>
                    <a:ea typeface="標楷體" pitchFamily="65" charset="-120"/>
                    <a:cs typeface="微軟正黑體"/>
                  </a:rPr>
                  <a:t>整</a:t>
                </a:r>
              </a:p>
              <a:p>
                <a:pPr algn="ctr" eaLnBrk="0" hangingPunct="0">
                  <a:lnSpc>
                    <a:spcPct val="85000"/>
                  </a:lnSpc>
                  <a:spcBef>
                    <a:spcPct val="10000"/>
                  </a:spcBef>
                </a:pPr>
                <a:r>
                  <a:rPr kumimoji="0" lang="zh-TW" altLang="en-US" sz="2400">
                    <a:latin typeface="標楷體" pitchFamily="65" charset="-120"/>
                    <a:ea typeface="標楷體" pitchFamily="65" charset="-120"/>
                    <a:cs typeface="微軟正黑體"/>
                  </a:rPr>
                  <a:t>體</a:t>
                </a:r>
              </a:p>
              <a:p>
                <a:pPr algn="ctr" eaLnBrk="0" hangingPunct="0">
                  <a:lnSpc>
                    <a:spcPct val="85000"/>
                  </a:lnSpc>
                  <a:spcBef>
                    <a:spcPct val="10000"/>
                  </a:spcBef>
                </a:pPr>
                <a:r>
                  <a:rPr kumimoji="0" lang="zh-TW" altLang="en-US" sz="2400">
                    <a:latin typeface="標楷體" pitchFamily="65" charset="-120"/>
                    <a:ea typeface="標楷體" pitchFamily="65" charset="-120"/>
                    <a:cs typeface="微軟正黑體"/>
                  </a:rPr>
                  <a:t>層</a:t>
                </a:r>
              </a:p>
              <a:p>
                <a:pPr algn="ctr" eaLnBrk="0" hangingPunct="0">
                  <a:lnSpc>
                    <a:spcPct val="85000"/>
                  </a:lnSpc>
                  <a:spcBef>
                    <a:spcPct val="10000"/>
                  </a:spcBef>
                </a:pPr>
                <a:r>
                  <a:rPr kumimoji="0" lang="zh-TW" altLang="en-US" sz="2400">
                    <a:latin typeface="標楷體" pitchFamily="65" charset="-120"/>
                    <a:ea typeface="標楷體" pitchFamily="65" charset="-120"/>
                    <a:cs typeface="微軟正黑體"/>
                  </a:rPr>
                  <a:t>級</a:t>
                </a:r>
                <a:r>
                  <a:rPr kumimoji="0" lang="zh-TW" altLang="en-US" sz="2400">
                    <a:solidFill>
                      <a:srgbClr val="FFFFFF"/>
                    </a:solidFill>
                    <a:latin typeface="標楷體" pitchFamily="65" charset="-120"/>
                    <a:ea typeface="標楷體" pitchFamily="65" charset="-120"/>
                    <a:cs typeface="Tahoma" pitchFamily="34" charset="0"/>
                  </a:rPr>
                  <a:t> </a:t>
                </a:r>
              </a:p>
            </p:txBody>
          </p:sp>
          <p:grpSp>
            <p:nvGrpSpPr>
              <p:cNvPr id="30736" name="Group 6"/>
              <p:cNvGrpSpPr>
                <a:grpSpLocks/>
              </p:cNvGrpSpPr>
              <p:nvPr/>
            </p:nvGrpSpPr>
            <p:grpSpPr bwMode="auto">
              <a:xfrm>
                <a:off x="748" y="2392"/>
                <a:ext cx="4808" cy="483"/>
                <a:chOff x="748" y="2205"/>
                <a:chExt cx="4672" cy="509"/>
              </a:xfrm>
            </p:grpSpPr>
            <p:sp>
              <p:nvSpPr>
                <p:cNvPr id="30744" name="AutoShape 46"/>
                <p:cNvSpPr>
                  <a:spLocks noChangeArrowheads="1"/>
                </p:cNvSpPr>
                <p:nvPr/>
              </p:nvSpPr>
              <p:spPr bwMode="gray">
                <a:xfrm>
                  <a:off x="748" y="2205"/>
                  <a:ext cx="907" cy="509"/>
                </a:xfrm>
                <a:prstGeom prst="roundRect">
                  <a:avLst>
                    <a:gd name="adj" fmla="val 16667"/>
                  </a:avLst>
                </a:prstGeom>
                <a:solidFill>
                  <a:srgbClr val="CC99FF"/>
                </a:solidFill>
                <a:ln w="19050" algn="ctr">
                  <a:solidFill>
                    <a:schemeClr val="accent1"/>
                  </a:solidFill>
                  <a:round/>
                  <a:headEnd/>
                  <a:tailEnd/>
                </a:ln>
              </p:spPr>
              <p:txBody>
                <a:bodyPr lIns="45720" tIns="44450" rIns="45720" bIns="44450" anchor="ctr" anchorCtr="1"/>
                <a:lstStyle/>
                <a:p>
                  <a:pPr algn="ctr" eaLnBrk="0" hangingPunct="0">
                    <a:lnSpc>
                      <a:spcPct val="85000"/>
                    </a:lnSpc>
                    <a:spcBef>
                      <a:spcPct val="30000"/>
                    </a:spcBef>
                  </a:pPr>
                  <a:r>
                    <a:rPr kumimoji="0" lang="zh-TW" altLang="en-US" sz="1700">
                      <a:latin typeface="標楷體" pitchFamily="65" charset="-120"/>
                      <a:ea typeface="標楷體" pitchFamily="65" charset="-120"/>
                      <a:cs typeface="Times New Roman" pitchFamily="18" charset="0"/>
                    </a:rPr>
                    <a:t>評估明細表</a:t>
                  </a:r>
                </a:p>
                <a:p>
                  <a:pPr algn="ctr" eaLnBrk="0" hangingPunct="0">
                    <a:lnSpc>
                      <a:spcPct val="85000"/>
                    </a:lnSpc>
                    <a:spcBef>
                      <a:spcPct val="30000"/>
                    </a:spcBef>
                  </a:pPr>
                  <a:r>
                    <a:rPr kumimoji="0" lang="zh-TW" altLang="en-US" sz="1700">
                      <a:latin typeface="標楷體" pitchFamily="65" charset="-120"/>
                      <a:ea typeface="標楷體" pitchFamily="65" charset="-120"/>
                      <a:cs typeface="Times New Roman" pitchFamily="18" charset="0"/>
                    </a:rPr>
                    <a:t>（控制環境）</a:t>
                  </a:r>
                </a:p>
              </p:txBody>
            </p:sp>
            <p:sp>
              <p:nvSpPr>
                <p:cNvPr id="30745" name="AutoShape 46"/>
                <p:cNvSpPr>
                  <a:spLocks noChangeArrowheads="1"/>
                </p:cNvSpPr>
                <p:nvPr/>
              </p:nvSpPr>
              <p:spPr bwMode="gray">
                <a:xfrm>
                  <a:off x="1655" y="2205"/>
                  <a:ext cx="907" cy="509"/>
                </a:xfrm>
                <a:prstGeom prst="roundRect">
                  <a:avLst>
                    <a:gd name="adj" fmla="val 16667"/>
                  </a:avLst>
                </a:prstGeom>
                <a:solidFill>
                  <a:srgbClr val="CC99FF"/>
                </a:solidFill>
                <a:ln w="19050" algn="ctr">
                  <a:solidFill>
                    <a:schemeClr val="accent1"/>
                  </a:solidFill>
                  <a:round/>
                  <a:headEnd/>
                  <a:tailEnd/>
                </a:ln>
              </p:spPr>
              <p:txBody>
                <a:bodyPr lIns="45720" tIns="44450" rIns="45720" bIns="44450" anchor="ctr" anchorCtr="1"/>
                <a:lstStyle/>
                <a:p>
                  <a:pPr algn="ctr"/>
                  <a:r>
                    <a:rPr kumimoji="0" lang="zh-TW" altLang="en-US" sz="1700">
                      <a:latin typeface="標楷體" pitchFamily="65" charset="-120"/>
                      <a:ea typeface="標楷體" pitchFamily="65" charset="-120"/>
                      <a:cs typeface="微軟正黑體"/>
                    </a:rPr>
                    <a:t>評估明細表</a:t>
                  </a:r>
                </a:p>
                <a:p>
                  <a:pPr algn="ctr"/>
                  <a:r>
                    <a:rPr kumimoji="0" lang="zh-TW" altLang="en-US" sz="1700">
                      <a:latin typeface="標楷體" pitchFamily="65" charset="-120"/>
                      <a:ea typeface="標楷體" pitchFamily="65" charset="-120"/>
                      <a:cs typeface="微軟正黑體"/>
                    </a:rPr>
                    <a:t>（風險評估）</a:t>
                  </a:r>
                  <a:endParaRPr kumimoji="0" lang="zh-TW" altLang="en-US" sz="1700">
                    <a:latin typeface="標楷體" pitchFamily="65" charset="-120"/>
                    <a:ea typeface="標楷體" pitchFamily="65" charset="-120"/>
                    <a:cs typeface="Times New Roman" pitchFamily="18" charset="0"/>
                  </a:endParaRPr>
                </a:p>
              </p:txBody>
            </p:sp>
            <p:sp>
              <p:nvSpPr>
                <p:cNvPr id="30746" name="AutoShape 46"/>
                <p:cNvSpPr>
                  <a:spLocks noChangeArrowheads="1"/>
                </p:cNvSpPr>
                <p:nvPr/>
              </p:nvSpPr>
              <p:spPr bwMode="gray">
                <a:xfrm>
                  <a:off x="2562" y="2205"/>
                  <a:ext cx="907" cy="509"/>
                </a:xfrm>
                <a:prstGeom prst="roundRect">
                  <a:avLst>
                    <a:gd name="adj" fmla="val 16667"/>
                  </a:avLst>
                </a:prstGeom>
                <a:solidFill>
                  <a:srgbClr val="CC99FF"/>
                </a:solidFill>
                <a:ln w="19050" algn="ctr">
                  <a:solidFill>
                    <a:schemeClr val="accent1"/>
                  </a:solidFill>
                  <a:round/>
                  <a:headEnd/>
                  <a:tailEnd/>
                </a:ln>
              </p:spPr>
              <p:txBody>
                <a:bodyPr lIns="45720" tIns="44450" rIns="45720" bIns="44450" anchor="ctr" anchorCtr="1"/>
                <a:lstStyle/>
                <a:p>
                  <a:pPr algn="ctr"/>
                  <a:r>
                    <a:rPr kumimoji="0" lang="zh-TW" altLang="en-US" sz="1700">
                      <a:latin typeface="標楷體" pitchFamily="65" charset="-120"/>
                      <a:ea typeface="標楷體" pitchFamily="65" charset="-120"/>
                      <a:cs typeface="微軟正黑體"/>
                    </a:rPr>
                    <a:t>評估明細表</a:t>
                  </a:r>
                </a:p>
                <a:p>
                  <a:pPr algn="ctr"/>
                  <a:r>
                    <a:rPr kumimoji="0" lang="zh-TW" altLang="en-US" sz="1700">
                      <a:latin typeface="標楷體" pitchFamily="65" charset="-120"/>
                      <a:ea typeface="標楷體" pitchFamily="65" charset="-120"/>
                      <a:cs typeface="微軟正黑體"/>
                    </a:rPr>
                    <a:t>（控制作業）</a:t>
                  </a:r>
                  <a:endParaRPr kumimoji="0" lang="zh-TW" altLang="en-US" sz="1700">
                    <a:latin typeface="標楷體" pitchFamily="65" charset="-120"/>
                    <a:ea typeface="標楷體" pitchFamily="65" charset="-120"/>
                    <a:cs typeface="Times New Roman" pitchFamily="18" charset="0"/>
                  </a:endParaRPr>
                </a:p>
              </p:txBody>
            </p:sp>
            <p:sp>
              <p:nvSpPr>
                <p:cNvPr id="30747" name="AutoShape 46"/>
                <p:cNvSpPr>
                  <a:spLocks noChangeArrowheads="1"/>
                </p:cNvSpPr>
                <p:nvPr/>
              </p:nvSpPr>
              <p:spPr bwMode="gray">
                <a:xfrm>
                  <a:off x="3470" y="2205"/>
                  <a:ext cx="1043" cy="509"/>
                </a:xfrm>
                <a:prstGeom prst="roundRect">
                  <a:avLst>
                    <a:gd name="adj" fmla="val 16667"/>
                  </a:avLst>
                </a:prstGeom>
                <a:solidFill>
                  <a:srgbClr val="CC99FF"/>
                </a:solidFill>
                <a:ln w="19050" algn="ctr">
                  <a:solidFill>
                    <a:schemeClr val="accent1"/>
                  </a:solidFill>
                  <a:round/>
                  <a:headEnd/>
                  <a:tailEnd/>
                </a:ln>
              </p:spPr>
              <p:txBody>
                <a:bodyPr lIns="45720" tIns="44450" rIns="45720" bIns="44450" anchor="ctr" anchorCtr="1"/>
                <a:lstStyle/>
                <a:p>
                  <a:pPr algn="ctr"/>
                  <a:r>
                    <a:rPr kumimoji="0" lang="zh-TW" altLang="en-US" sz="1700">
                      <a:latin typeface="標楷體" pitchFamily="65" charset="-120"/>
                      <a:ea typeface="標楷體" pitchFamily="65" charset="-120"/>
                      <a:cs typeface="微軟正黑體"/>
                    </a:rPr>
                    <a:t>評估明細表</a:t>
                  </a:r>
                </a:p>
                <a:p>
                  <a:pPr algn="ctr"/>
                  <a:r>
                    <a:rPr kumimoji="0" lang="zh-TW" altLang="en-US" sz="1700">
                      <a:latin typeface="標楷體" pitchFamily="65" charset="-120"/>
                      <a:ea typeface="標楷體" pitchFamily="65" charset="-120"/>
                      <a:cs typeface="微軟正黑體"/>
                    </a:rPr>
                    <a:t>（資訊與溝通）</a:t>
                  </a:r>
                  <a:endParaRPr kumimoji="0" lang="zh-TW" altLang="en-US" sz="1700">
                    <a:latin typeface="標楷體" pitchFamily="65" charset="-120"/>
                    <a:ea typeface="標楷體" pitchFamily="65" charset="-120"/>
                    <a:cs typeface="Times New Roman" pitchFamily="18" charset="0"/>
                  </a:endParaRPr>
                </a:p>
              </p:txBody>
            </p:sp>
            <p:sp>
              <p:nvSpPr>
                <p:cNvPr id="30748" name="AutoShape 46"/>
                <p:cNvSpPr>
                  <a:spLocks noChangeArrowheads="1"/>
                </p:cNvSpPr>
                <p:nvPr/>
              </p:nvSpPr>
              <p:spPr bwMode="gray">
                <a:xfrm>
                  <a:off x="4513" y="2205"/>
                  <a:ext cx="907" cy="509"/>
                </a:xfrm>
                <a:prstGeom prst="roundRect">
                  <a:avLst>
                    <a:gd name="adj" fmla="val 16667"/>
                  </a:avLst>
                </a:prstGeom>
                <a:solidFill>
                  <a:srgbClr val="CC99FF"/>
                </a:solidFill>
                <a:ln w="19050" algn="ctr">
                  <a:solidFill>
                    <a:schemeClr val="accent1"/>
                  </a:solidFill>
                  <a:round/>
                  <a:headEnd/>
                  <a:tailEnd/>
                </a:ln>
              </p:spPr>
              <p:txBody>
                <a:bodyPr lIns="45720" tIns="44450" rIns="45720" bIns="44450" anchor="ctr" anchorCtr="1"/>
                <a:lstStyle/>
                <a:p>
                  <a:pPr algn="ctr"/>
                  <a:r>
                    <a:rPr kumimoji="0" lang="zh-TW" altLang="en-US" sz="1700">
                      <a:latin typeface="標楷體" pitchFamily="65" charset="-120"/>
                      <a:ea typeface="標楷體" pitchFamily="65" charset="-120"/>
                      <a:cs typeface="微軟正黑體"/>
                    </a:rPr>
                    <a:t>評估明細表</a:t>
                  </a:r>
                </a:p>
                <a:p>
                  <a:pPr algn="ctr"/>
                  <a:r>
                    <a:rPr kumimoji="0" lang="zh-TW" altLang="en-US" sz="1700">
                      <a:latin typeface="標楷體" pitchFamily="65" charset="-120"/>
                      <a:ea typeface="標楷體" pitchFamily="65" charset="-120"/>
                      <a:cs typeface="微軟正黑體"/>
                    </a:rPr>
                    <a:t>（監督）</a:t>
                  </a:r>
                  <a:endParaRPr kumimoji="0" lang="zh-TW" altLang="en-US" sz="1700">
                    <a:latin typeface="標楷體" pitchFamily="65" charset="-120"/>
                    <a:ea typeface="標楷體" pitchFamily="65" charset="-120"/>
                    <a:cs typeface="Times New Roman" pitchFamily="18" charset="0"/>
                  </a:endParaRPr>
                </a:p>
              </p:txBody>
            </p:sp>
          </p:grpSp>
          <p:grpSp>
            <p:nvGrpSpPr>
              <p:cNvPr id="30737" name="Group 19"/>
              <p:cNvGrpSpPr>
                <a:grpSpLocks/>
              </p:cNvGrpSpPr>
              <p:nvPr/>
            </p:nvGrpSpPr>
            <p:grpSpPr bwMode="auto">
              <a:xfrm>
                <a:off x="1247" y="1360"/>
                <a:ext cx="3765" cy="990"/>
                <a:chOff x="1247" y="1026"/>
                <a:chExt cx="3765" cy="1044"/>
              </a:xfrm>
            </p:grpSpPr>
            <p:sp>
              <p:nvSpPr>
                <p:cNvPr id="118804" name="Line 20"/>
                <p:cNvSpPr>
                  <a:spLocks noChangeShapeType="1"/>
                </p:cNvSpPr>
                <p:nvPr/>
              </p:nvSpPr>
              <p:spPr bwMode="auto">
                <a:xfrm flipV="1">
                  <a:off x="1247" y="1026"/>
                  <a:ext cx="1633" cy="1042"/>
                </a:xfrm>
                <a:prstGeom prst="line">
                  <a:avLst/>
                </a:prstGeom>
                <a:noFill/>
                <a:ln w="57150">
                  <a:solidFill>
                    <a:schemeClr val="tx1"/>
                  </a:solidFill>
                  <a:round/>
                  <a:headEnd/>
                  <a:tailEnd type="triangle" w="med" len="med"/>
                </a:ln>
                <a:effectLst>
                  <a:prstShdw prst="shdw17" dist="17961" dir="2700000">
                    <a:schemeClr val="tx1">
                      <a:gamma/>
                      <a:shade val="60000"/>
                      <a:invGamma/>
                      <a:alpha val="50000"/>
                    </a:schemeClr>
                  </a:prstShdw>
                </a:effectLst>
              </p:spPr>
              <p:txBody>
                <a:bodyPr/>
                <a:lstStyle/>
                <a:p>
                  <a:pPr fontAlgn="auto">
                    <a:spcBef>
                      <a:spcPts val="0"/>
                    </a:spcBef>
                    <a:spcAft>
                      <a:spcPts val="0"/>
                    </a:spcAft>
                    <a:defRPr/>
                  </a:pPr>
                  <a:endParaRPr kumimoji="0" lang="zh-TW" altLang="en-US">
                    <a:latin typeface="Arial" pitchFamily="34" charset="0"/>
                    <a:ea typeface="+mn-ea"/>
                  </a:endParaRPr>
                </a:p>
              </p:txBody>
            </p:sp>
            <p:sp>
              <p:nvSpPr>
                <p:cNvPr id="118805" name="Line 21"/>
                <p:cNvSpPr>
                  <a:spLocks noChangeShapeType="1"/>
                </p:cNvSpPr>
                <p:nvPr/>
              </p:nvSpPr>
              <p:spPr bwMode="auto">
                <a:xfrm flipV="1">
                  <a:off x="2154" y="1076"/>
                  <a:ext cx="817" cy="992"/>
                </a:xfrm>
                <a:prstGeom prst="line">
                  <a:avLst/>
                </a:prstGeom>
                <a:noFill/>
                <a:ln w="57150">
                  <a:solidFill>
                    <a:schemeClr val="tx1"/>
                  </a:solidFill>
                  <a:round/>
                  <a:headEnd/>
                  <a:tailEnd type="triangle" w="med" len="med"/>
                </a:ln>
                <a:effectLst>
                  <a:prstShdw prst="shdw17" dist="17961" dir="2700000">
                    <a:schemeClr val="tx1">
                      <a:gamma/>
                      <a:shade val="60000"/>
                      <a:invGamma/>
                      <a:alpha val="50000"/>
                    </a:schemeClr>
                  </a:prstShdw>
                </a:effectLst>
              </p:spPr>
              <p:txBody>
                <a:bodyPr/>
                <a:lstStyle/>
                <a:p>
                  <a:pPr fontAlgn="auto">
                    <a:spcBef>
                      <a:spcPts val="0"/>
                    </a:spcBef>
                    <a:spcAft>
                      <a:spcPts val="0"/>
                    </a:spcAft>
                    <a:defRPr/>
                  </a:pPr>
                  <a:endParaRPr kumimoji="0" lang="zh-TW" altLang="en-US">
                    <a:latin typeface="Arial" pitchFamily="34" charset="0"/>
                    <a:ea typeface="+mn-ea"/>
                  </a:endParaRPr>
                </a:p>
              </p:txBody>
            </p:sp>
            <p:sp>
              <p:nvSpPr>
                <p:cNvPr id="118806" name="Line 22"/>
                <p:cNvSpPr>
                  <a:spLocks noChangeShapeType="1"/>
                </p:cNvSpPr>
                <p:nvPr/>
              </p:nvSpPr>
              <p:spPr bwMode="auto">
                <a:xfrm flipH="1" flipV="1">
                  <a:off x="3107" y="1076"/>
                  <a:ext cx="959" cy="992"/>
                </a:xfrm>
                <a:prstGeom prst="line">
                  <a:avLst/>
                </a:prstGeom>
                <a:noFill/>
                <a:ln w="57150">
                  <a:solidFill>
                    <a:schemeClr val="tx1"/>
                  </a:solidFill>
                  <a:round/>
                  <a:headEnd/>
                  <a:tailEnd type="triangle" w="med" len="med"/>
                </a:ln>
                <a:effectLst>
                  <a:prstShdw prst="shdw17" dist="17961" dir="2700000">
                    <a:schemeClr val="tx1">
                      <a:gamma/>
                      <a:shade val="60000"/>
                      <a:invGamma/>
                      <a:alpha val="50000"/>
                    </a:schemeClr>
                  </a:prstShdw>
                </a:effectLst>
              </p:spPr>
              <p:txBody>
                <a:bodyPr/>
                <a:lstStyle/>
                <a:p>
                  <a:pPr fontAlgn="auto">
                    <a:spcBef>
                      <a:spcPts val="0"/>
                    </a:spcBef>
                    <a:spcAft>
                      <a:spcPts val="0"/>
                    </a:spcAft>
                    <a:defRPr/>
                  </a:pPr>
                  <a:endParaRPr kumimoji="0" lang="zh-TW" altLang="en-US">
                    <a:latin typeface="Arial" pitchFamily="34" charset="0"/>
                    <a:ea typeface="+mn-ea"/>
                  </a:endParaRPr>
                </a:p>
              </p:txBody>
            </p:sp>
            <p:sp>
              <p:nvSpPr>
                <p:cNvPr id="118807" name="Line 23"/>
                <p:cNvSpPr>
                  <a:spLocks noChangeShapeType="1"/>
                </p:cNvSpPr>
                <p:nvPr/>
              </p:nvSpPr>
              <p:spPr bwMode="auto">
                <a:xfrm flipH="1" flipV="1">
                  <a:off x="3198" y="1026"/>
                  <a:ext cx="1814" cy="1042"/>
                </a:xfrm>
                <a:prstGeom prst="line">
                  <a:avLst/>
                </a:prstGeom>
                <a:noFill/>
                <a:ln w="57150">
                  <a:solidFill>
                    <a:schemeClr val="tx1"/>
                  </a:solidFill>
                  <a:round/>
                  <a:headEnd/>
                  <a:tailEnd type="triangle" w="med" len="med"/>
                </a:ln>
                <a:effectLst>
                  <a:prstShdw prst="shdw17" dist="17961" dir="2700000">
                    <a:schemeClr val="tx1">
                      <a:gamma/>
                      <a:shade val="60000"/>
                      <a:invGamma/>
                      <a:alpha val="50000"/>
                    </a:schemeClr>
                  </a:prstShdw>
                </a:effectLst>
              </p:spPr>
              <p:txBody>
                <a:bodyPr/>
                <a:lstStyle/>
                <a:p>
                  <a:pPr fontAlgn="auto">
                    <a:spcBef>
                      <a:spcPts val="0"/>
                    </a:spcBef>
                    <a:spcAft>
                      <a:spcPts val="0"/>
                    </a:spcAft>
                    <a:defRPr/>
                  </a:pPr>
                  <a:endParaRPr kumimoji="0" lang="zh-TW" altLang="en-US">
                    <a:latin typeface="Arial" pitchFamily="34" charset="0"/>
                    <a:ea typeface="+mn-ea"/>
                  </a:endParaRPr>
                </a:p>
              </p:txBody>
            </p:sp>
            <p:sp>
              <p:nvSpPr>
                <p:cNvPr id="118808" name="Line 24"/>
                <p:cNvSpPr>
                  <a:spLocks noChangeShapeType="1"/>
                </p:cNvSpPr>
                <p:nvPr/>
              </p:nvSpPr>
              <p:spPr bwMode="auto">
                <a:xfrm flipH="1" flipV="1">
                  <a:off x="3061" y="1076"/>
                  <a:ext cx="0" cy="992"/>
                </a:xfrm>
                <a:prstGeom prst="line">
                  <a:avLst/>
                </a:prstGeom>
                <a:noFill/>
                <a:ln w="57150">
                  <a:solidFill>
                    <a:schemeClr val="tx1"/>
                  </a:solidFill>
                  <a:round/>
                  <a:headEnd/>
                  <a:tailEnd type="triangle" w="med" len="med"/>
                </a:ln>
                <a:effectLst>
                  <a:prstShdw prst="shdw17" dist="17961" dir="2700000">
                    <a:schemeClr val="tx1">
                      <a:gamma/>
                      <a:shade val="60000"/>
                      <a:invGamma/>
                      <a:alpha val="50000"/>
                    </a:schemeClr>
                  </a:prstShdw>
                </a:effectLst>
              </p:spPr>
              <p:txBody>
                <a:bodyPr/>
                <a:lstStyle/>
                <a:p>
                  <a:pPr fontAlgn="auto">
                    <a:spcBef>
                      <a:spcPts val="0"/>
                    </a:spcBef>
                    <a:spcAft>
                      <a:spcPts val="0"/>
                    </a:spcAft>
                    <a:defRPr/>
                  </a:pPr>
                  <a:endParaRPr kumimoji="0" lang="zh-TW" altLang="en-US">
                    <a:latin typeface="Arial" pitchFamily="34" charset="0"/>
                    <a:ea typeface="+mn-ea"/>
                  </a:endParaRPr>
                </a:p>
              </p:txBody>
            </p:sp>
          </p:grpSp>
          <p:sp>
            <p:nvSpPr>
              <p:cNvPr id="30738" name="AutoShape 20"/>
              <p:cNvSpPr>
                <a:spLocks noChangeArrowheads="1"/>
              </p:cNvSpPr>
              <p:nvPr/>
            </p:nvSpPr>
            <p:spPr bwMode="gray">
              <a:xfrm>
                <a:off x="1746" y="845"/>
                <a:ext cx="2586" cy="473"/>
              </a:xfrm>
              <a:prstGeom prst="roundRect">
                <a:avLst>
                  <a:gd name="adj" fmla="val 16667"/>
                </a:avLst>
              </a:prstGeom>
              <a:solidFill>
                <a:srgbClr val="FFCCCC"/>
              </a:solidFill>
              <a:ln w="25400" algn="ctr">
                <a:solidFill>
                  <a:srgbClr val="9900FF"/>
                </a:solidFill>
                <a:round/>
                <a:headEnd/>
                <a:tailEnd/>
              </a:ln>
            </p:spPr>
            <p:txBody>
              <a:bodyPr lIns="45720" tIns="44450" rIns="45720" bIns="44450" anchor="ctr" anchorCtr="1"/>
              <a:lstStyle/>
              <a:p>
                <a:pPr algn="ctr" eaLnBrk="0" hangingPunct="0"/>
                <a:r>
                  <a:rPr kumimoji="0" lang="zh-TW" altLang="en-US">
                    <a:latin typeface="標楷體" pitchFamily="65" charset="-120"/>
                    <a:ea typeface="標楷體" pitchFamily="65" charset="-120"/>
                    <a:cs typeface="Times New Roman" pitchFamily="18" charset="0"/>
                  </a:rPr>
                  <a:t>評估總表</a:t>
                </a:r>
              </a:p>
              <a:p>
                <a:pPr algn="ctr" eaLnBrk="0" hangingPunct="0"/>
                <a:r>
                  <a:rPr kumimoji="0" lang="zh-TW" altLang="en-US">
                    <a:latin typeface="標楷體" pitchFamily="65" charset="-120"/>
                    <a:ea typeface="標楷體" pitchFamily="65" charset="-120"/>
                    <a:cs typeface="Times New Roman" pitchFamily="18" charset="0"/>
                  </a:rPr>
                  <a:t>（內部控制制度有效性整體評估結論）</a:t>
                </a:r>
              </a:p>
            </p:txBody>
          </p:sp>
        </p:grpSp>
        <p:grpSp>
          <p:nvGrpSpPr>
            <p:cNvPr id="30725" name="Group 19"/>
            <p:cNvGrpSpPr>
              <a:grpSpLocks/>
            </p:cNvGrpSpPr>
            <p:nvPr/>
          </p:nvGrpSpPr>
          <p:grpSpPr bwMode="auto">
            <a:xfrm>
              <a:off x="249" y="2976"/>
              <a:ext cx="5216" cy="1135"/>
              <a:chOff x="249" y="2976"/>
              <a:chExt cx="5216" cy="1135"/>
            </a:xfrm>
          </p:grpSpPr>
          <p:sp>
            <p:nvSpPr>
              <p:cNvPr id="30726" name="Rectangle 67"/>
              <p:cNvSpPr>
                <a:spLocks noChangeArrowheads="1"/>
              </p:cNvSpPr>
              <p:nvPr/>
            </p:nvSpPr>
            <p:spPr bwMode="gray">
              <a:xfrm>
                <a:off x="249" y="3123"/>
                <a:ext cx="453" cy="988"/>
              </a:xfrm>
              <a:prstGeom prst="rect">
                <a:avLst/>
              </a:prstGeom>
              <a:solidFill>
                <a:srgbClr val="FFCC66"/>
              </a:solidFill>
              <a:ln w="25400" algn="ctr">
                <a:solidFill>
                  <a:srgbClr val="FF7C80"/>
                </a:solidFill>
                <a:miter lim="800000"/>
                <a:headEnd/>
                <a:tailEnd/>
              </a:ln>
            </p:spPr>
            <p:txBody>
              <a:bodyPr lIns="45720" tIns="44450" rIns="45720" bIns="44450" anchor="ctr" anchorCtr="1"/>
              <a:lstStyle/>
              <a:p>
                <a:pPr algn="ctr" eaLnBrk="0" hangingPunct="0"/>
                <a:r>
                  <a:rPr kumimoji="0" lang="zh-TW" altLang="en-US" sz="2400">
                    <a:latin typeface="標楷體" pitchFamily="65" charset="-120"/>
                    <a:ea typeface="標楷體" pitchFamily="65" charset="-120"/>
                    <a:cs typeface="微軟正黑體"/>
                  </a:rPr>
                  <a:t>作</a:t>
                </a:r>
              </a:p>
              <a:p>
                <a:pPr algn="ctr" eaLnBrk="0" hangingPunct="0"/>
                <a:r>
                  <a:rPr kumimoji="0" lang="zh-TW" altLang="en-US" sz="2400">
                    <a:latin typeface="標楷體" pitchFamily="65" charset="-120"/>
                    <a:ea typeface="標楷體" pitchFamily="65" charset="-120"/>
                    <a:cs typeface="微軟正黑體"/>
                  </a:rPr>
                  <a:t>業</a:t>
                </a:r>
              </a:p>
              <a:p>
                <a:pPr algn="ctr" eaLnBrk="0" hangingPunct="0"/>
                <a:r>
                  <a:rPr kumimoji="0" lang="zh-TW" altLang="en-US" sz="2400">
                    <a:latin typeface="標楷體" pitchFamily="65" charset="-120"/>
                    <a:ea typeface="標楷體" pitchFamily="65" charset="-120"/>
                    <a:cs typeface="微軟正黑體"/>
                  </a:rPr>
                  <a:t>層</a:t>
                </a:r>
              </a:p>
              <a:p>
                <a:pPr algn="ctr" eaLnBrk="0" hangingPunct="0"/>
                <a:r>
                  <a:rPr kumimoji="0" lang="zh-TW" altLang="en-US" sz="2400">
                    <a:latin typeface="標楷體" pitchFamily="65" charset="-120"/>
                    <a:ea typeface="標楷體" pitchFamily="65" charset="-120"/>
                    <a:cs typeface="微軟正黑體"/>
                  </a:rPr>
                  <a:t>級</a:t>
                </a:r>
                <a:endParaRPr kumimoji="0" lang="zh-TW" altLang="en-US" sz="2400">
                  <a:latin typeface="標楷體" pitchFamily="65" charset="-120"/>
                  <a:ea typeface="標楷體" pitchFamily="65" charset="-120"/>
                  <a:cs typeface="Tahoma" pitchFamily="34" charset="0"/>
                </a:endParaRPr>
              </a:p>
            </p:txBody>
          </p:sp>
          <p:sp>
            <p:nvSpPr>
              <p:cNvPr id="118801" name="Line 17"/>
              <p:cNvSpPr>
                <a:spLocks noChangeShapeType="1"/>
              </p:cNvSpPr>
              <p:nvPr/>
            </p:nvSpPr>
            <p:spPr bwMode="auto">
              <a:xfrm flipH="1" flipV="1">
                <a:off x="3194" y="2976"/>
                <a:ext cx="1043" cy="454"/>
              </a:xfrm>
              <a:prstGeom prst="line">
                <a:avLst/>
              </a:prstGeom>
              <a:noFill/>
              <a:ln w="57150">
                <a:solidFill>
                  <a:schemeClr val="tx1"/>
                </a:solidFill>
                <a:round/>
                <a:headEnd/>
                <a:tailEnd type="triangle" w="med" len="med"/>
              </a:ln>
              <a:effectLst>
                <a:prstShdw prst="shdw17" dist="17961" dir="2700000">
                  <a:schemeClr val="tx1">
                    <a:gamma/>
                    <a:shade val="60000"/>
                    <a:invGamma/>
                    <a:alpha val="50000"/>
                  </a:schemeClr>
                </a:prstShdw>
              </a:effectLst>
            </p:spPr>
            <p:txBody>
              <a:bodyPr/>
              <a:lstStyle/>
              <a:p>
                <a:pPr fontAlgn="auto">
                  <a:spcBef>
                    <a:spcPts val="0"/>
                  </a:spcBef>
                  <a:spcAft>
                    <a:spcPts val="0"/>
                  </a:spcAft>
                  <a:defRPr/>
                </a:pPr>
                <a:endParaRPr kumimoji="0" lang="zh-TW" altLang="en-US">
                  <a:latin typeface="Arial" pitchFamily="34" charset="0"/>
                  <a:ea typeface="+mn-ea"/>
                </a:endParaRPr>
              </a:p>
            </p:txBody>
          </p:sp>
          <p:grpSp>
            <p:nvGrpSpPr>
              <p:cNvPr id="30728" name="Group 22"/>
              <p:cNvGrpSpPr>
                <a:grpSpLocks/>
              </p:cNvGrpSpPr>
              <p:nvPr/>
            </p:nvGrpSpPr>
            <p:grpSpPr bwMode="auto">
              <a:xfrm>
                <a:off x="839" y="3475"/>
                <a:ext cx="4626" cy="484"/>
                <a:chOff x="930" y="3475"/>
                <a:chExt cx="4248" cy="484"/>
              </a:xfrm>
            </p:grpSpPr>
            <p:sp>
              <p:nvSpPr>
                <p:cNvPr id="30730" name="AutoShape 20"/>
                <p:cNvSpPr>
                  <a:spLocks noChangeArrowheads="1"/>
                </p:cNvSpPr>
                <p:nvPr/>
              </p:nvSpPr>
              <p:spPr bwMode="gray">
                <a:xfrm>
                  <a:off x="930" y="3475"/>
                  <a:ext cx="1173" cy="484"/>
                </a:xfrm>
                <a:prstGeom prst="roundRect">
                  <a:avLst>
                    <a:gd name="adj" fmla="val 16667"/>
                  </a:avLst>
                </a:prstGeom>
                <a:solidFill>
                  <a:srgbClr val="FFCC66"/>
                </a:solidFill>
                <a:ln w="25400" algn="ctr">
                  <a:solidFill>
                    <a:srgbClr val="FF7C80"/>
                  </a:solidFill>
                  <a:round/>
                  <a:headEnd/>
                  <a:tailEnd/>
                </a:ln>
              </p:spPr>
              <p:txBody>
                <a:bodyPr lIns="45720" tIns="44450" rIns="45720" bIns="44450" anchor="ctr" anchorCtr="1"/>
                <a:lstStyle/>
                <a:p>
                  <a:pPr algn="ctr" eaLnBrk="0" hangingPunct="0">
                    <a:lnSpc>
                      <a:spcPct val="85000"/>
                    </a:lnSpc>
                    <a:spcBef>
                      <a:spcPct val="30000"/>
                    </a:spcBef>
                  </a:pPr>
                  <a:r>
                    <a:rPr kumimoji="0" lang="zh-TW" altLang="en-US">
                      <a:latin typeface="標楷體" pitchFamily="65" charset="-120"/>
                      <a:ea typeface="標楷體" pitchFamily="65" charset="-120"/>
                      <a:cs typeface="Times New Roman" pitchFamily="18" charset="0"/>
                    </a:rPr>
                    <a:t>自行評估表</a:t>
                  </a:r>
                </a:p>
                <a:p>
                  <a:pPr algn="ctr" eaLnBrk="0" hangingPunct="0">
                    <a:lnSpc>
                      <a:spcPct val="85000"/>
                    </a:lnSpc>
                    <a:spcBef>
                      <a:spcPct val="30000"/>
                    </a:spcBef>
                  </a:pPr>
                  <a:r>
                    <a:rPr kumimoji="0" lang="zh-TW" altLang="en-US">
                      <a:latin typeface="標楷體" pitchFamily="65" charset="-120"/>
                      <a:ea typeface="標楷體" pitchFamily="65" charset="-120"/>
                      <a:cs typeface="Times New Roman" pitchFamily="18" charset="0"/>
                    </a:rPr>
                    <a:t>（各單位） </a:t>
                  </a:r>
                </a:p>
              </p:txBody>
            </p:sp>
            <p:sp>
              <p:nvSpPr>
                <p:cNvPr id="30731" name="AutoShape 20"/>
                <p:cNvSpPr>
                  <a:spLocks noChangeArrowheads="1"/>
                </p:cNvSpPr>
                <p:nvPr/>
              </p:nvSpPr>
              <p:spPr bwMode="gray">
                <a:xfrm>
                  <a:off x="2472" y="3475"/>
                  <a:ext cx="1164" cy="484"/>
                </a:xfrm>
                <a:prstGeom prst="roundRect">
                  <a:avLst>
                    <a:gd name="adj" fmla="val 16667"/>
                  </a:avLst>
                </a:prstGeom>
                <a:solidFill>
                  <a:srgbClr val="FFCC66"/>
                </a:solidFill>
                <a:ln w="25400" algn="ctr">
                  <a:solidFill>
                    <a:srgbClr val="FF7C80"/>
                  </a:solidFill>
                  <a:round/>
                  <a:headEnd/>
                  <a:tailEnd/>
                </a:ln>
              </p:spPr>
              <p:txBody>
                <a:bodyPr lIns="45720" tIns="44450" rIns="45720" bIns="44450" anchor="ctr" anchorCtr="1"/>
                <a:lstStyle/>
                <a:p>
                  <a:pPr algn="ctr" eaLnBrk="0" hangingPunct="0">
                    <a:lnSpc>
                      <a:spcPct val="85000"/>
                    </a:lnSpc>
                    <a:spcBef>
                      <a:spcPct val="30000"/>
                    </a:spcBef>
                  </a:pPr>
                  <a:r>
                    <a:rPr kumimoji="0" lang="zh-TW" altLang="en-US">
                      <a:latin typeface="標楷體" pitchFamily="65" charset="-120"/>
                      <a:ea typeface="標楷體" pitchFamily="65" charset="-120"/>
                      <a:cs typeface="Times New Roman" pitchFamily="18" charset="0"/>
                    </a:rPr>
                    <a:t>自行評估統計表</a:t>
                  </a:r>
                </a:p>
                <a:p>
                  <a:pPr algn="ctr" eaLnBrk="0" hangingPunct="0">
                    <a:lnSpc>
                      <a:spcPct val="85000"/>
                    </a:lnSpc>
                    <a:spcBef>
                      <a:spcPct val="30000"/>
                    </a:spcBef>
                  </a:pPr>
                  <a:r>
                    <a:rPr kumimoji="0" lang="zh-TW" altLang="en-US">
                      <a:latin typeface="標楷體" pitchFamily="65" charset="-120"/>
                      <a:ea typeface="標楷體" pitchFamily="65" charset="-120"/>
                      <a:cs typeface="Times New Roman" pitchFamily="18" charset="0"/>
                    </a:rPr>
                    <a:t>（內控幕僚）</a:t>
                  </a:r>
                </a:p>
              </p:txBody>
            </p:sp>
            <p:sp>
              <p:nvSpPr>
                <p:cNvPr id="118800" name="Line 16"/>
                <p:cNvSpPr>
                  <a:spLocks noChangeShapeType="1"/>
                </p:cNvSpPr>
                <p:nvPr/>
              </p:nvSpPr>
              <p:spPr bwMode="auto">
                <a:xfrm>
                  <a:off x="2154" y="3701"/>
                  <a:ext cx="272" cy="0"/>
                </a:xfrm>
                <a:prstGeom prst="line">
                  <a:avLst/>
                </a:prstGeom>
                <a:noFill/>
                <a:ln w="57150">
                  <a:solidFill>
                    <a:schemeClr val="tx1"/>
                  </a:solidFill>
                  <a:round/>
                  <a:headEnd/>
                  <a:tailEnd type="triangle" w="med" len="med"/>
                </a:ln>
                <a:effectLst>
                  <a:prstShdw prst="shdw17" dist="17961" dir="2700000">
                    <a:schemeClr val="tx1">
                      <a:gamma/>
                      <a:shade val="60000"/>
                      <a:invGamma/>
                      <a:alpha val="50000"/>
                    </a:schemeClr>
                  </a:prstShdw>
                </a:effectLst>
              </p:spPr>
              <p:txBody>
                <a:bodyPr/>
                <a:lstStyle/>
                <a:p>
                  <a:pPr fontAlgn="auto">
                    <a:spcBef>
                      <a:spcPts val="0"/>
                    </a:spcBef>
                    <a:spcAft>
                      <a:spcPts val="0"/>
                    </a:spcAft>
                    <a:defRPr/>
                  </a:pPr>
                  <a:endParaRPr kumimoji="0" lang="zh-TW" altLang="en-US">
                    <a:latin typeface="Arial" pitchFamily="34" charset="0"/>
                    <a:ea typeface="+mn-ea"/>
                  </a:endParaRPr>
                </a:p>
              </p:txBody>
            </p:sp>
            <p:sp>
              <p:nvSpPr>
                <p:cNvPr id="30733" name="AutoShape 20"/>
                <p:cNvSpPr>
                  <a:spLocks noChangeArrowheads="1"/>
                </p:cNvSpPr>
                <p:nvPr/>
              </p:nvSpPr>
              <p:spPr bwMode="gray">
                <a:xfrm>
                  <a:off x="4014" y="3475"/>
                  <a:ext cx="1164" cy="484"/>
                </a:xfrm>
                <a:prstGeom prst="roundRect">
                  <a:avLst>
                    <a:gd name="adj" fmla="val 16667"/>
                  </a:avLst>
                </a:prstGeom>
                <a:solidFill>
                  <a:srgbClr val="FFCC66"/>
                </a:solidFill>
                <a:ln w="25400" algn="ctr">
                  <a:solidFill>
                    <a:srgbClr val="FF7C80"/>
                  </a:solidFill>
                  <a:round/>
                  <a:headEnd/>
                  <a:tailEnd/>
                </a:ln>
              </p:spPr>
              <p:txBody>
                <a:bodyPr lIns="45720" tIns="44450" rIns="45720" bIns="44450" anchor="ctr" anchorCtr="1"/>
                <a:lstStyle/>
                <a:p>
                  <a:r>
                    <a:rPr lang="zh-TW" altLang="en-US" dirty="0" smtClean="0">
                      <a:solidFill>
                        <a:srgbClr val="A50021"/>
                      </a:solidFill>
                      <a:latin typeface="標楷體" pitchFamily="65" charset="-120"/>
                      <a:ea typeface="標楷體" pitchFamily="65" charset="-120"/>
                      <a:cs typeface="微軟正黑體"/>
                    </a:rPr>
                    <a:t>部份落實</a:t>
                  </a:r>
                  <a:r>
                    <a:rPr lang="en-US" altLang="zh-TW" dirty="0" smtClean="0">
                      <a:solidFill>
                        <a:srgbClr val="A50021"/>
                      </a:solidFill>
                      <a:latin typeface="標楷體" pitchFamily="65" charset="-120"/>
                      <a:ea typeface="標楷體" pitchFamily="65" charset="-120"/>
                      <a:cs typeface="微軟正黑體"/>
                    </a:rPr>
                    <a:t>/</a:t>
                  </a:r>
                  <a:r>
                    <a:rPr lang="zh-TW" altLang="en-US" dirty="0" smtClean="0">
                      <a:solidFill>
                        <a:srgbClr val="A50021"/>
                      </a:solidFill>
                      <a:latin typeface="標楷體" pitchFamily="65" charset="-120"/>
                      <a:ea typeface="標楷體" pitchFamily="65" charset="-120"/>
                      <a:cs typeface="微軟正黑體"/>
                    </a:rPr>
                    <a:t>未落實項目</a:t>
                  </a:r>
                  <a:r>
                    <a:rPr lang="zh-TW" altLang="en-US" dirty="0">
                      <a:solidFill>
                        <a:srgbClr val="A50021"/>
                      </a:solidFill>
                      <a:latin typeface="標楷體" pitchFamily="65" charset="-120"/>
                      <a:ea typeface="標楷體" pitchFamily="65" charset="-120"/>
                      <a:cs typeface="微軟正黑體"/>
                    </a:rPr>
                    <a:t>一覽表</a:t>
                  </a:r>
                  <a:endParaRPr kumimoji="0" lang="zh-TW" altLang="en-US" dirty="0">
                    <a:latin typeface="標楷體" pitchFamily="65" charset="-120"/>
                    <a:ea typeface="標楷體" pitchFamily="65" charset="-120"/>
                    <a:cs typeface="Times New Roman" pitchFamily="18" charset="0"/>
                  </a:endParaRPr>
                </a:p>
                <a:p>
                  <a:pPr algn="ctr" eaLnBrk="0" hangingPunct="0">
                    <a:lnSpc>
                      <a:spcPct val="85000"/>
                    </a:lnSpc>
                    <a:spcBef>
                      <a:spcPct val="30000"/>
                    </a:spcBef>
                  </a:pPr>
                  <a:r>
                    <a:rPr kumimoji="0" lang="zh-TW" altLang="en-US" dirty="0">
                      <a:latin typeface="標楷體" pitchFamily="65" charset="-120"/>
                      <a:ea typeface="標楷體" pitchFamily="65" charset="-120"/>
                      <a:cs typeface="Times New Roman" pitchFamily="18" charset="0"/>
                    </a:rPr>
                    <a:t>（內控幕僚）</a:t>
                  </a:r>
                </a:p>
              </p:txBody>
            </p:sp>
            <p:sp>
              <p:nvSpPr>
                <p:cNvPr id="2" name="Line 16"/>
                <p:cNvSpPr>
                  <a:spLocks noChangeShapeType="1"/>
                </p:cNvSpPr>
                <p:nvPr/>
              </p:nvSpPr>
              <p:spPr bwMode="auto">
                <a:xfrm>
                  <a:off x="3696" y="3701"/>
                  <a:ext cx="272" cy="0"/>
                </a:xfrm>
                <a:prstGeom prst="line">
                  <a:avLst/>
                </a:prstGeom>
                <a:noFill/>
                <a:ln w="57150">
                  <a:solidFill>
                    <a:schemeClr val="tx1"/>
                  </a:solidFill>
                  <a:round/>
                  <a:headEnd/>
                  <a:tailEnd type="triangle" w="med" len="med"/>
                </a:ln>
                <a:effectLst>
                  <a:prstShdw prst="shdw17" dist="17961" dir="2700000">
                    <a:schemeClr val="tx1">
                      <a:gamma/>
                      <a:shade val="60000"/>
                      <a:invGamma/>
                      <a:alpha val="50000"/>
                    </a:schemeClr>
                  </a:prstShdw>
                </a:effectLst>
              </p:spPr>
              <p:txBody>
                <a:bodyPr/>
                <a:lstStyle/>
                <a:p>
                  <a:pPr fontAlgn="auto">
                    <a:spcBef>
                      <a:spcPts val="0"/>
                    </a:spcBef>
                    <a:spcAft>
                      <a:spcPts val="0"/>
                    </a:spcAft>
                    <a:defRPr/>
                  </a:pPr>
                  <a:endParaRPr kumimoji="0" lang="zh-TW" altLang="en-US">
                    <a:latin typeface="Arial" pitchFamily="34" charset="0"/>
                    <a:ea typeface="+mn-ea"/>
                  </a:endParaRPr>
                </a:p>
              </p:txBody>
            </p:sp>
          </p:grpSp>
          <p:sp>
            <p:nvSpPr>
              <p:cNvPr id="3" name="Line 17"/>
              <p:cNvSpPr>
                <a:spLocks noChangeShapeType="1"/>
              </p:cNvSpPr>
              <p:nvPr/>
            </p:nvSpPr>
            <p:spPr bwMode="auto">
              <a:xfrm flipH="1" flipV="1">
                <a:off x="3107" y="2976"/>
                <a:ext cx="0" cy="409"/>
              </a:xfrm>
              <a:prstGeom prst="line">
                <a:avLst/>
              </a:prstGeom>
              <a:noFill/>
              <a:ln w="57150">
                <a:solidFill>
                  <a:schemeClr val="tx1"/>
                </a:solidFill>
                <a:round/>
                <a:headEnd/>
                <a:tailEnd type="triangle" w="med" len="med"/>
              </a:ln>
              <a:effectLst>
                <a:prstShdw prst="shdw17" dist="17961" dir="2700000">
                  <a:schemeClr val="tx1">
                    <a:gamma/>
                    <a:shade val="60000"/>
                    <a:invGamma/>
                    <a:alpha val="50000"/>
                  </a:schemeClr>
                </a:prstShdw>
              </a:effectLst>
            </p:spPr>
            <p:txBody>
              <a:bodyPr/>
              <a:lstStyle/>
              <a:p>
                <a:pPr fontAlgn="auto">
                  <a:spcBef>
                    <a:spcPts val="0"/>
                  </a:spcBef>
                  <a:spcAft>
                    <a:spcPts val="0"/>
                  </a:spcAft>
                  <a:defRPr/>
                </a:pPr>
                <a:endParaRPr kumimoji="0" lang="zh-TW" altLang="en-US">
                  <a:latin typeface="Arial" pitchFamily="34" charset="0"/>
                  <a:ea typeface="+mn-ea"/>
                </a:endParaRPr>
              </a:p>
            </p:txBody>
          </p:sp>
        </p:grpSp>
      </p:grpSp>
    </p:spTree>
    <p:extLst>
      <p:ext uri="{BB962C8B-B14F-4D97-AF65-F5344CB8AC3E}">
        <p14:creationId xmlns:p14="http://schemas.microsoft.com/office/powerpoint/2010/main" val="89969769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p:cNvSpPr>
          <p:nvPr>
            <p:ph type="title"/>
          </p:nvPr>
        </p:nvSpPr>
        <p:spPr>
          <a:xfrm>
            <a:off x="468313" y="333375"/>
            <a:ext cx="8229600" cy="792163"/>
          </a:xfrm>
        </p:spPr>
        <p:txBody>
          <a:bodyPr/>
          <a:lstStyle/>
          <a:p>
            <a:r>
              <a:rPr lang="zh-TW" altLang="en-US" b="1" smtClean="0">
                <a:solidFill>
                  <a:schemeClr val="accent2"/>
                </a:solidFill>
                <a:ea typeface="標楷體" pitchFamily="65" charset="-120"/>
              </a:rPr>
              <a:t>自行評估方法</a:t>
            </a:r>
          </a:p>
        </p:txBody>
      </p:sp>
      <p:graphicFrame>
        <p:nvGraphicFramePr>
          <p:cNvPr id="31783" name="Group 39"/>
          <p:cNvGraphicFramePr>
            <a:graphicFrameLocks noGrp="1"/>
          </p:cNvGraphicFramePr>
          <p:nvPr>
            <p:ph type="tbl" idx="1"/>
            <p:extLst>
              <p:ext uri="{D42A27DB-BD31-4B8C-83A1-F6EECF244321}">
                <p14:modId xmlns:p14="http://schemas.microsoft.com/office/powerpoint/2010/main" val="1396658685"/>
              </p:ext>
            </p:extLst>
          </p:nvPr>
        </p:nvGraphicFramePr>
        <p:xfrm>
          <a:off x="683568" y="1310339"/>
          <a:ext cx="7848873" cy="5235446"/>
        </p:xfrm>
        <a:graphic>
          <a:graphicData uri="http://schemas.openxmlformats.org/drawingml/2006/table">
            <a:tbl>
              <a:tblPr/>
              <a:tblGrid>
                <a:gridCol w="1320141"/>
                <a:gridCol w="3679856"/>
                <a:gridCol w="2848876"/>
              </a:tblGrid>
              <a:tr h="457331">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層級</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整體層級評估</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9999">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作業層級評估</a:t>
                      </a:r>
                    </a:p>
                  </a:txBody>
                  <a:tcPr anchor="ctr" horzOverflow="overflow">
                    <a:lnL w="28575" cap="flat" cmpd="sng" algn="ctr">
                      <a:solidFill>
                        <a:srgbClr val="FFFFFF"/>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9900">
                        <a:alpha val="50195"/>
                      </a:srgbClr>
                    </a:solidFill>
                  </a:tcPr>
                </a:tc>
              </a:tr>
              <a:tr h="1048787">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評估項目</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ECFF"/>
                    </a:solidFill>
                  </a:tcPr>
                </a:tc>
                <a:tc>
                  <a:txBody>
                    <a:bodyPr/>
                    <a:lstStyle/>
                    <a:p>
                      <a:pPr marL="177800" marR="0" lvl="0" indent="-177800"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內部控制各組成要素及判斷項目</a:t>
                      </a:r>
                    </a:p>
                    <a:p>
                      <a:pPr marL="177800" marR="0" lvl="0" indent="-177800"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可自行增減修訂</a:t>
                      </a: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FF99"/>
                    </a:solidFill>
                  </a:tcPr>
                </a:tc>
                <a:tc>
                  <a:txBody>
                    <a:bodyPr/>
                    <a:lstStyle/>
                    <a:p>
                      <a:pPr marL="177800" marR="0" lvl="0" indent="-177800"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lang="zh-TW" altLang="en-US" sz="2000" b="0" i="0" u="none" strike="noStrike" kern="1200" baseline="0" dirty="0" smtClean="0">
                          <a:solidFill>
                            <a:schemeClr val="tx1"/>
                          </a:solidFill>
                          <a:latin typeface="標楷體" panose="03000509000000000000" pitchFamily="65" charset="-120"/>
                          <a:ea typeface="標楷體" panose="03000509000000000000" pitchFamily="65" charset="-120"/>
                          <a:cs typeface="+mn-cs"/>
                        </a:rPr>
                        <a:t>各單位職掌例行監督機制及內部控制制度控制作業之執行情形</a:t>
                      </a:r>
                      <a:endParaRPr lang="en-US" altLang="zh-TW" sz="2000" b="0" i="0" u="none" strike="noStrike" kern="1200" baseline="0" dirty="0" smtClean="0">
                        <a:solidFill>
                          <a:schemeClr val="tx1"/>
                        </a:solidFill>
                        <a:latin typeface="標楷體" panose="03000509000000000000" pitchFamily="65" charset="-120"/>
                        <a:ea typeface="標楷體" panose="03000509000000000000" pitchFamily="65" charset="-120"/>
                        <a:cs typeface="+mn-cs"/>
                      </a:endParaRPr>
                    </a:p>
                    <a:p>
                      <a:pPr marL="177800" marR="0" lvl="0" indent="-177800"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lang="en-US" altLang="zh-TW" sz="2000" b="0" i="0" u="none" strike="noStrike" kern="1200" baseline="0" dirty="0" smtClean="0">
                          <a:solidFill>
                            <a:schemeClr val="tx1"/>
                          </a:solidFill>
                          <a:latin typeface="標楷體" panose="03000509000000000000" pitchFamily="65" charset="-120"/>
                          <a:ea typeface="標楷體" panose="03000509000000000000" pitchFamily="65" charset="-120"/>
                          <a:cs typeface="+mn-cs"/>
                        </a:rPr>
                        <a:t>(</a:t>
                      </a:r>
                      <a:r>
                        <a:rPr lang="zh-TW" altLang="en-US" sz="2000" b="0" i="0" u="none" strike="noStrike" kern="1200" baseline="0" dirty="0" smtClean="0">
                          <a:solidFill>
                            <a:schemeClr val="tx1"/>
                          </a:solidFill>
                          <a:latin typeface="標楷體" panose="03000509000000000000" pitchFamily="65" charset="-120"/>
                          <a:ea typeface="標楷體" panose="03000509000000000000" pitchFamily="65" charset="-120"/>
                          <a:cs typeface="+mn-cs"/>
                        </a:rPr>
                        <a:t>可自行調整增列</a:t>
                      </a:r>
                      <a:r>
                        <a:rPr lang="en-US" altLang="zh-TW" sz="2000" b="0" i="0" u="none" strike="noStrike" kern="1200" baseline="0" dirty="0" smtClean="0">
                          <a:solidFill>
                            <a:schemeClr val="tx1"/>
                          </a:solidFill>
                          <a:latin typeface="標楷體" panose="03000509000000000000" pitchFamily="65" charset="-120"/>
                          <a:ea typeface="標楷體" panose="03000509000000000000" pitchFamily="65" charset="-120"/>
                          <a:cs typeface="+mn-cs"/>
                        </a:rPr>
                        <a:t>)</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99"/>
                    </a:solidFill>
                  </a:tcPr>
                </a:tc>
              </a:tr>
              <a:tr h="1192012">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評估工具</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ECFF"/>
                    </a:solidFill>
                  </a:tcPr>
                </a:tc>
                <a:tc>
                  <a:txBody>
                    <a:bodyPr/>
                    <a:lstStyle/>
                    <a:p>
                      <a:pPr marL="177800" marR="0" lvl="0" indent="-177800"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評估總表</a:t>
                      </a:r>
                    </a:p>
                    <a:p>
                      <a:pPr marL="177800" marR="0" lvl="0" indent="-177800"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rgbClr val="FF0000"/>
                          </a:solidFill>
                          <a:effectLst/>
                          <a:latin typeface="標楷體" pitchFamily="65" charset="-120"/>
                          <a:ea typeface="標楷體" pitchFamily="65" charset="-120"/>
                          <a:cs typeface="Times New Roman" pitchFamily="18" charset="0"/>
                        </a:rPr>
                        <a:t>評估明細表</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FFCC"/>
                    </a:solidFill>
                  </a:tcPr>
                </a:tc>
                <a:tc>
                  <a:txBody>
                    <a:bodyPr/>
                    <a:lstStyle/>
                    <a:p>
                      <a:pPr marL="177800" marR="0" lvl="0" indent="-177800"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自行評估表</a:t>
                      </a:r>
                    </a:p>
                    <a:p>
                      <a:pPr marL="177800" marR="0" lvl="0" indent="-177800"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自行評估統計表</a:t>
                      </a:r>
                    </a:p>
                    <a:p>
                      <a:pPr marL="177800" marR="0" lvl="0" indent="-177800"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部份落實</a:t>
                      </a:r>
                      <a:r>
                        <a:rPr kumimoji="0" lang="en-US" altLang="zh-TW"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a:t>
                      </a:r>
                      <a:r>
                        <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未落實項目一覽表</a:t>
                      </a:r>
                    </a:p>
                  </a:txBody>
                  <a:tcPr anchor="ctr" horzOverflow="overflow">
                    <a:lnL w="28575" cap="flat" cmpd="sng" algn="ctr">
                      <a:solidFill>
                        <a:srgbClr val="FFFFFF"/>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CC"/>
                    </a:solidFill>
                  </a:tcPr>
                </a:tc>
              </a:tr>
              <a:tr h="1084318">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評估方式</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ECFF"/>
                    </a:solidFill>
                  </a:tcPr>
                </a:tc>
                <a:tc>
                  <a:txBody>
                    <a:bodyPr/>
                    <a:lstStyle/>
                    <a:p>
                      <a:pPr marL="93663" marR="0" lvl="0" indent="-93663"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由下而上</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FF99"/>
                    </a:solidFill>
                  </a:tcPr>
                </a:tc>
                <a:tc>
                  <a:txBody>
                    <a:bodyPr/>
                    <a:lstStyle/>
                    <a:p>
                      <a:pPr marL="93663" marR="0" lvl="0" indent="-93663"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由下而上</a:t>
                      </a:r>
                    </a:p>
                  </a:txBody>
                  <a:tcPr anchor="ctr" horzOverflow="overflow">
                    <a:lnL w="28575" cap="flat" cmpd="sng" algn="ctr">
                      <a:solidFill>
                        <a:srgbClr val="FFFFFF"/>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99"/>
                    </a:solidFill>
                  </a:tcPr>
                </a:tc>
              </a:tr>
              <a:tr h="1072517">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2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評估結果</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3663" marR="0" lvl="0" indent="-93663"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分為</a:t>
                      </a:r>
                    </a:p>
                    <a:p>
                      <a:pPr marL="93663" marR="0" lvl="0" indent="-93663"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「有效、部分有效、少部分有效」</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3663" marR="0" lvl="0" indent="-93663"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分為</a:t>
                      </a:r>
                    </a:p>
                    <a:p>
                      <a:pPr marL="93663" marR="0" lvl="0" indent="-93663" algn="ctr" defTabSz="914400" rtl="0" eaLnBrk="0" fontAlgn="base" latinLnBrk="0" hangingPunct="0">
                        <a:lnSpc>
                          <a:spcPct val="100000"/>
                        </a:lnSpc>
                        <a:spcBef>
                          <a:spcPct val="0"/>
                        </a:spcBef>
                        <a:spcAft>
                          <a:spcPct val="0"/>
                        </a:spcAft>
                        <a:buClr>
                          <a:srgbClr val="0BD0D9"/>
                        </a:buClr>
                        <a:buSzPct val="4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「落實、部份落實、未落實、不適用、其他」</a:t>
                      </a:r>
                    </a:p>
                  </a:txBody>
                  <a:tcPr anchor="ctr" horzOverflow="overflow">
                    <a:lnL w="28575" cap="flat" cmpd="sng" algn="ctr">
                      <a:solidFill>
                        <a:srgbClr val="FFFFFF"/>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4" name="投影片編號版面配置區 17"/>
          <p:cNvSpPr>
            <a:spLocks noGrp="1"/>
          </p:cNvSpPr>
          <p:nvPr>
            <p:ph type="sldNum" sz="quarter" idx="12"/>
          </p:nvPr>
        </p:nvSpPr>
        <p:spPr/>
        <p:txBody>
          <a:bodyPr/>
          <a:lstStyle/>
          <a:p>
            <a:pPr>
              <a:defRPr/>
            </a:pPr>
            <a:fld id="{5113ABFE-F71A-4F18-8364-FD4BA2AEEEB3}" type="slidenum">
              <a:rPr lang="en-US" altLang="zh-TW"/>
              <a:pPr>
                <a:defRPr/>
              </a:pPr>
              <a:t>48</a:t>
            </a:fld>
            <a:endParaRPr lang="en-US" altLang="zh-TW"/>
          </a:p>
        </p:txBody>
      </p:sp>
    </p:spTree>
    <p:extLst>
      <p:ext uri="{BB962C8B-B14F-4D97-AF65-F5344CB8AC3E}">
        <p14:creationId xmlns:p14="http://schemas.microsoft.com/office/powerpoint/2010/main" val="3737231972"/>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自行評估主要步驟</a:t>
            </a:r>
          </a:p>
        </p:txBody>
      </p:sp>
      <p:sp>
        <p:nvSpPr>
          <p:cNvPr id="3" name="內容版面配置區 2"/>
          <p:cNvSpPr>
            <a:spLocks noGrp="1"/>
          </p:cNvSpPr>
          <p:nvPr>
            <p:ph idx="1"/>
          </p:nvPr>
        </p:nvSpPr>
        <p:spPr/>
        <p:txBody>
          <a:bodyPr/>
          <a:lstStyle/>
          <a:p>
            <a:endParaRPr lang="zh-TW" altLang="en-US" dirty="0"/>
          </a:p>
        </p:txBody>
      </p:sp>
      <p:grpSp>
        <p:nvGrpSpPr>
          <p:cNvPr id="4" name="Group 4"/>
          <p:cNvGrpSpPr>
            <a:grpSpLocks/>
          </p:cNvGrpSpPr>
          <p:nvPr/>
        </p:nvGrpSpPr>
        <p:grpSpPr bwMode="auto">
          <a:xfrm>
            <a:off x="684213" y="1700209"/>
            <a:ext cx="7647041" cy="3734974"/>
            <a:chOff x="158" y="1651"/>
            <a:chExt cx="5176" cy="1830"/>
          </a:xfrm>
        </p:grpSpPr>
        <p:grpSp>
          <p:nvGrpSpPr>
            <p:cNvPr id="5" name="Group 20"/>
            <p:cNvGrpSpPr>
              <a:grpSpLocks/>
            </p:cNvGrpSpPr>
            <p:nvPr/>
          </p:nvGrpSpPr>
          <p:grpSpPr bwMode="auto">
            <a:xfrm>
              <a:off x="158" y="1651"/>
              <a:ext cx="3655" cy="318"/>
              <a:chOff x="249" y="789"/>
              <a:chExt cx="3655" cy="318"/>
            </a:xfrm>
          </p:grpSpPr>
          <p:sp>
            <p:nvSpPr>
              <p:cNvPr id="15" name="Rectangle 4"/>
              <p:cNvSpPr>
                <a:spLocks noChangeArrowheads="1"/>
              </p:cNvSpPr>
              <p:nvPr/>
            </p:nvSpPr>
            <p:spPr bwMode="auto">
              <a:xfrm>
                <a:off x="249" y="789"/>
                <a:ext cx="455" cy="318"/>
              </a:xfrm>
              <a:prstGeom prst="rect">
                <a:avLst/>
              </a:prstGeom>
              <a:solidFill>
                <a:srgbClr val="643C3C"/>
              </a:solidFill>
              <a:ln w="9525" algn="ctr">
                <a:noFill/>
                <a:miter lim="800000"/>
                <a:headEnd/>
                <a:tailEnd/>
              </a:ln>
              <a:effectLst>
                <a:outerShdw dist="71842" dir="2700000" algn="ctr" rotWithShape="0">
                  <a:srgbClr val="990033">
                    <a:alpha val="50000"/>
                  </a:srgbClr>
                </a:outerShdw>
              </a:effectLst>
            </p:spPr>
            <p:txBody>
              <a:bodyPr wrap="none" anchor="ctr"/>
              <a:lstStyle/>
              <a:p>
                <a:pPr algn="ctr"/>
                <a:r>
                  <a:rPr kumimoji="0" lang="en-US" altLang="zh-TW" sz="3200">
                    <a:solidFill>
                      <a:schemeClr val="bg1"/>
                    </a:solidFill>
                    <a:latin typeface="標楷體" pitchFamily="65" charset="-120"/>
                    <a:ea typeface="標楷體" pitchFamily="65" charset="-120"/>
                    <a:cs typeface="Arial" charset="0"/>
                  </a:rPr>
                  <a:t>1</a:t>
                </a:r>
                <a:endParaRPr kumimoji="0" lang="en-US" altLang="ja-JP" sz="3200">
                  <a:solidFill>
                    <a:schemeClr val="bg1"/>
                  </a:solidFill>
                  <a:latin typeface="標楷體" pitchFamily="65" charset="-120"/>
                  <a:ea typeface="標楷體" pitchFamily="65" charset="-120"/>
                  <a:cs typeface="Arial" charset="0"/>
                </a:endParaRPr>
              </a:p>
            </p:txBody>
          </p:sp>
          <p:sp>
            <p:nvSpPr>
              <p:cNvPr id="16" name="Rectangle 5"/>
              <p:cNvSpPr>
                <a:spLocks noChangeArrowheads="1"/>
              </p:cNvSpPr>
              <p:nvPr/>
            </p:nvSpPr>
            <p:spPr bwMode="auto">
              <a:xfrm>
                <a:off x="704" y="789"/>
                <a:ext cx="3200" cy="318"/>
              </a:xfrm>
              <a:prstGeom prst="rect">
                <a:avLst/>
              </a:prstGeom>
              <a:solidFill>
                <a:srgbClr val="EECACA"/>
              </a:solidFill>
              <a:ln w="9525" algn="ctr">
                <a:noFill/>
                <a:miter lim="800000"/>
                <a:headEnd/>
                <a:tailEnd/>
              </a:ln>
              <a:effectLst>
                <a:outerShdw dist="71842" dir="2700000" algn="ctr" rotWithShape="0">
                  <a:srgbClr val="990033">
                    <a:alpha val="50000"/>
                  </a:srgbClr>
                </a:outerShdw>
              </a:effectLst>
            </p:spPr>
            <p:txBody>
              <a:bodyPr wrap="none" anchor="ctr"/>
              <a:lstStyle/>
              <a:p>
                <a:r>
                  <a:rPr kumimoji="0" lang="zh-TW" altLang="en-US" sz="3200" dirty="0">
                    <a:latin typeface="標楷體" pitchFamily="65" charset="-120"/>
                    <a:ea typeface="標楷體" pitchFamily="65" charset="-120"/>
                    <a:cs typeface="微軟正黑體"/>
                  </a:rPr>
                  <a:t>研擬評估計畫</a:t>
                </a:r>
              </a:p>
            </p:txBody>
          </p:sp>
        </p:grpSp>
        <p:grpSp>
          <p:nvGrpSpPr>
            <p:cNvPr id="6" name="Group 23"/>
            <p:cNvGrpSpPr>
              <a:grpSpLocks/>
            </p:cNvGrpSpPr>
            <p:nvPr/>
          </p:nvGrpSpPr>
          <p:grpSpPr bwMode="auto">
            <a:xfrm>
              <a:off x="657" y="2145"/>
              <a:ext cx="3643" cy="318"/>
              <a:chOff x="657" y="1420"/>
              <a:chExt cx="3643" cy="318"/>
            </a:xfrm>
          </p:grpSpPr>
          <p:sp>
            <p:nvSpPr>
              <p:cNvPr id="13" name="Rectangle 6"/>
              <p:cNvSpPr>
                <a:spLocks noChangeArrowheads="1"/>
              </p:cNvSpPr>
              <p:nvPr/>
            </p:nvSpPr>
            <p:spPr bwMode="auto">
              <a:xfrm>
                <a:off x="657" y="1420"/>
                <a:ext cx="455" cy="318"/>
              </a:xfrm>
              <a:prstGeom prst="rect">
                <a:avLst/>
              </a:prstGeom>
              <a:solidFill>
                <a:srgbClr val="643C3C"/>
              </a:solidFill>
              <a:ln w="9525" algn="ctr">
                <a:noFill/>
                <a:miter lim="800000"/>
                <a:headEnd/>
                <a:tailEnd/>
              </a:ln>
              <a:effectLst>
                <a:outerShdw dist="71842" dir="2700000" algn="ctr" rotWithShape="0">
                  <a:srgbClr val="990033">
                    <a:alpha val="50000"/>
                  </a:srgbClr>
                </a:outerShdw>
              </a:effectLst>
            </p:spPr>
            <p:txBody>
              <a:bodyPr wrap="none" anchor="ctr"/>
              <a:lstStyle/>
              <a:p>
                <a:pPr algn="ctr"/>
                <a:r>
                  <a:rPr kumimoji="0" lang="en-US" altLang="zh-TW" sz="3200" dirty="0">
                    <a:solidFill>
                      <a:schemeClr val="bg1"/>
                    </a:solidFill>
                    <a:latin typeface="標楷體" pitchFamily="65" charset="-120"/>
                    <a:ea typeface="標楷體" pitchFamily="65" charset="-120"/>
                    <a:cs typeface="Arial" charset="0"/>
                  </a:rPr>
                  <a:t>2</a:t>
                </a:r>
                <a:endParaRPr kumimoji="0" lang="en-US" altLang="ja-JP" sz="3200" dirty="0">
                  <a:solidFill>
                    <a:schemeClr val="bg1"/>
                  </a:solidFill>
                  <a:latin typeface="標楷體" pitchFamily="65" charset="-120"/>
                  <a:ea typeface="標楷體" pitchFamily="65" charset="-120"/>
                  <a:cs typeface="Arial" charset="0"/>
                </a:endParaRPr>
              </a:p>
            </p:txBody>
          </p:sp>
          <p:sp>
            <p:nvSpPr>
              <p:cNvPr id="14" name="Rectangle 7"/>
              <p:cNvSpPr>
                <a:spLocks noChangeArrowheads="1"/>
              </p:cNvSpPr>
              <p:nvPr/>
            </p:nvSpPr>
            <p:spPr bwMode="auto">
              <a:xfrm>
                <a:off x="1111" y="1420"/>
                <a:ext cx="3189" cy="318"/>
              </a:xfrm>
              <a:prstGeom prst="rect">
                <a:avLst/>
              </a:prstGeom>
              <a:solidFill>
                <a:srgbClr val="EECACA"/>
              </a:solidFill>
              <a:ln w="9525" algn="ctr">
                <a:noFill/>
                <a:miter lim="800000"/>
                <a:headEnd/>
                <a:tailEnd/>
              </a:ln>
              <a:effectLst>
                <a:outerShdw dist="71842" dir="2700000" algn="ctr" rotWithShape="0">
                  <a:srgbClr val="990033">
                    <a:alpha val="50000"/>
                  </a:srgbClr>
                </a:outerShdw>
              </a:effectLst>
            </p:spPr>
            <p:txBody>
              <a:bodyPr wrap="none" anchor="ctr"/>
              <a:lstStyle/>
              <a:p>
                <a:r>
                  <a:rPr kumimoji="0" lang="zh-TW" altLang="en-US" sz="3200" dirty="0">
                    <a:latin typeface="標楷體" pitchFamily="65" charset="-120"/>
                    <a:ea typeface="標楷體" pitchFamily="65" charset="-120"/>
                    <a:cs typeface="微軟正黑體"/>
                  </a:rPr>
                  <a:t>撰寫作業層級自行評估表</a:t>
                </a:r>
              </a:p>
            </p:txBody>
          </p:sp>
        </p:grpSp>
        <p:grpSp>
          <p:nvGrpSpPr>
            <p:cNvPr id="7" name="Group 30"/>
            <p:cNvGrpSpPr>
              <a:grpSpLocks/>
            </p:cNvGrpSpPr>
            <p:nvPr/>
          </p:nvGrpSpPr>
          <p:grpSpPr bwMode="auto">
            <a:xfrm>
              <a:off x="1156" y="2674"/>
              <a:ext cx="3771" cy="307"/>
              <a:chOff x="1020" y="2039"/>
              <a:chExt cx="3771" cy="307"/>
            </a:xfrm>
          </p:grpSpPr>
          <p:sp>
            <p:nvSpPr>
              <p:cNvPr id="11" name="Rectangle 8"/>
              <p:cNvSpPr>
                <a:spLocks noChangeArrowheads="1"/>
              </p:cNvSpPr>
              <p:nvPr/>
            </p:nvSpPr>
            <p:spPr bwMode="auto">
              <a:xfrm>
                <a:off x="1020" y="2039"/>
                <a:ext cx="455" cy="307"/>
              </a:xfrm>
              <a:prstGeom prst="rect">
                <a:avLst/>
              </a:prstGeom>
              <a:solidFill>
                <a:srgbClr val="643C3C"/>
              </a:solidFill>
              <a:ln w="9525" algn="ctr">
                <a:noFill/>
                <a:miter lim="800000"/>
                <a:headEnd/>
                <a:tailEnd/>
              </a:ln>
              <a:effectLst>
                <a:outerShdw dist="71842" dir="2700000" algn="ctr" rotWithShape="0">
                  <a:srgbClr val="990033">
                    <a:alpha val="50000"/>
                  </a:srgbClr>
                </a:outerShdw>
              </a:effectLst>
            </p:spPr>
            <p:txBody>
              <a:bodyPr wrap="none" anchor="ctr"/>
              <a:lstStyle/>
              <a:p>
                <a:pPr algn="ctr"/>
                <a:r>
                  <a:rPr kumimoji="0" lang="en-US" altLang="zh-TW" sz="3200" dirty="0">
                    <a:solidFill>
                      <a:schemeClr val="bg1"/>
                    </a:solidFill>
                    <a:latin typeface="標楷體" pitchFamily="65" charset="-120"/>
                    <a:ea typeface="標楷體" pitchFamily="65" charset="-120"/>
                    <a:cs typeface="Arial" charset="0"/>
                  </a:rPr>
                  <a:t>3</a:t>
                </a:r>
                <a:endParaRPr kumimoji="0" lang="en-US" altLang="ja-JP" sz="3200" dirty="0">
                  <a:solidFill>
                    <a:schemeClr val="bg1"/>
                  </a:solidFill>
                  <a:latin typeface="標楷體" pitchFamily="65" charset="-120"/>
                  <a:ea typeface="標楷體" pitchFamily="65" charset="-120"/>
                  <a:cs typeface="Arial" charset="0"/>
                </a:endParaRPr>
              </a:p>
            </p:txBody>
          </p:sp>
          <p:sp>
            <p:nvSpPr>
              <p:cNvPr id="12" name="Rectangle 9"/>
              <p:cNvSpPr>
                <a:spLocks noChangeArrowheads="1"/>
              </p:cNvSpPr>
              <p:nvPr/>
            </p:nvSpPr>
            <p:spPr bwMode="auto">
              <a:xfrm>
                <a:off x="1474" y="2039"/>
                <a:ext cx="3317" cy="307"/>
              </a:xfrm>
              <a:prstGeom prst="rect">
                <a:avLst/>
              </a:prstGeom>
              <a:solidFill>
                <a:srgbClr val="EECACA"/>
              </a:solidFill>
              <a:ln w="9525" algn="ctr">
                <a:noFill/>
                <a:miter lim="800000"/>
                <a:headEnd/>
                <a:tailEnd/>
              </a:ln>
              <a:effectLst>
                <a:outerShdw dist="71842" dir="2700000" algn="ctr" rotWithShape="0">
                  <a:srgbClr val="990033">
                    <a:alpha val="50000"/>
                  </a:srgbClr>
                </a:outerShdw>
              </a:effectLst>
            </p:spPr>
            <p:txBody>
              <a:bodyPr wrap="none" anchor="ctr"/>
              <a:lstStyle/>
              <a:p>
                <a:r>
                  <a:rPr kumimoji="0" lang="zh-TW" altLang="en-US" sz="3200" dirty="0">
                    <a:latin typeface="標楷體" pitchFamily="65" charset="-120"/>
                    <a:ea typeface="標楷體" pitchFamily="65" charset="-120"/>
                    <a:cs typeface="微軟正黑體"/>
                  </a:rPr>
                  <a:t>撰寫整體層級評估明細表</a:t>
                </a:r>
              </a:p>
            </p:txBody>
          </p:sp>
        </p:grpSp>
        <p:grpSp>
          <p:nvGrpSpPr>
            <p:cNvPr id="8" name="Group 35"/>
            <p:cNvGrpSpPr>
              <a:grpSpLocks/>
            </p:cNvGrpSpPr>
            <p:nvPr/>
          </p:nvGrpSpPr>
          <p:grpSpPr bwMode="auto">
            <a:xfrm>
              <a:off x="1522" y="3168"/>
              <a:ext cx="3812" cy="313"/>
              <a:chOff x="1295" y="2623"/>
              <a:chExt cx="3812" cy="313"/>
            </a:xfrm>
          </p:grpSpPr>
          <p:sp>
            <p:nvSpPr>
              <p:cNvPr id="9" name="Rectangle 10"/>
              <p:cNvSpPr>
                <a:spLocks noChangeArrowheads="1"/>
              </p:cNvSpPr>
              <p:nvPr/>
            </p:nvSpPr>
            <p:spPr bwMode="auto">
              <a:xfrm>
                <a:off x="1295" y="2623"/>
                <a:ext cx="455" cy="313"/>
              </a:xfrm>
              <a:prstGeom prst="rect">
                <a:avLst/>
              </a:prstGeom>
              <a:solidFill>
                <a:srgbClr val="643C3C"/>
              </a:solidFill>
              <a:ln w="9525" algn="ctr">
                <a:noFill/>
                <a:miter lim="800000"/>
                <a:headEnd/>
                <a:tailEnd/>
              </a:ln>
              <a:effectLst>
                <a:outerShdw dist="71842" dir="2700000" algn="ctr" rotWithShape="0">
                  <a:srgbClr val="990033">
                    <a:alpha val="50000"/>
                  </a:srgbClr>
                </a:outerShdw>
              </a:effectLst>
            </p:spPr>
            <p:txBody>
              <a:bodyPr wrap="none" anchor="ctr"/>
              <a:lstStyle/>
              <a:p>
                <a:pPr algn="ctr"/>
                <a:r>
                  <a:rPr kumimoji="0" lang="en-US" altLang="zh-TW" sz="3200" dirty="0">
                    <a:solidFill>
                      <a:schemeClr val="bg1"/>
                    </a:solidFill>
                    <a:latin typeface="標楷體" pitchFamily="65" charset="-120"/>
                    <a:ea typeface="標楷體" pitchFamily="65" charset="-120"/>
                    <a:cs typeface="Arial" charset="0"/>
                  </a:rPr>
                  <a:t>4</a:t>
                </a:r>
                <a:endParaRPr kumimoji="0" lang="en-US" altLang="ja-JP" sz="3200" dirty="0">
                  <a:solidFill>
                    <a:schemeClr val="bg1"/>
                  </a:solidFill>
                  <a:latin typeface="標楷體" pitchFamily="65" charset="-120"/>
                  <a:ea typeface="標楷體" pitchFamily="65" charset="-120"/>
                  <a:cs typeface="Arial" charset="0"/>
                </a:endParaRPr>
              </a:p>
            </p:txBody>
          </p:sp>
          <p:sp>
            <p:nvSpPr>
              <p:cNvPr id="10" name="Rectangle 11"/>
              <p:cNvSpPr>
                <a:spLocks noChangeArrowheads="1"/>
              </p:cNvSpPr>
              <p:nvPr/>
            </p:nvSpPr>
            <p:spPr bwMode="auto">
              <a:xfrm>
                <a:off x="1750" y="2623"/>
                <a:ext cx="3357" cy="313"/>
              </a:xfrm>
              <a:prstGeom prst="rect">
                <a:avLst/>
              </a:prstGeom>
              <a:solidFill>
                <a:srgbClr val="EECACA"/>
              </a:solidFill>
              <a:ln w="9525" algn="ctr">
                <a:noFill/>
                <a:miter lim="800000"/>
                <a:headEnd/>
                <a:tailEnd/>
              </a:ln>
              <a:effectLst>
                <a:outerShdw dist="71842" dir="2700000" algn="ctr" rotWithShape="0">
                  <a:srgbClr val="990033">
                    <a:alpha val="50000"/>
                  </a:srgbClr>
                </a:outerShdw>
              </a:effectLst>
            </p:spPr>
            <p:txBody>
              <a:bodyPr wrap="none" anchor="ctr"/>
              <a:lstStyle/>
              <a:p>
                <a:r>
                  <a:rPr kumimoji="0" lang="zh-TW" altLang="en-US" sz="3200" dirty="0">
                    <a:latin typeface="標楷體" pitchFamily="65" charset="-120"/>
                    <a:ea typeface="標楷體" pitchFamily="65" charset="-120"/>
                    <a:cs typeface="微軟正黑體"/>
                  </a:rPr>
                  <a:t>彙整自行評估結果</a:t>
                </a:r>
              </a:p>
            </p:txBody>
          </p:sp>
        </p:grpSp>
      </p:grpSp>
    </p:spTree>
    <p:extLst>
      <p:ext uri="{BB962C8B-B14F-4D97-AF65-F5344CB8AC3E}">
        <p14:creationId xmlns:p14="http://schemas.microsoft.com/office/powerpoint/2010/main" val="70112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384175" y="0"/>
            <a:ext cx="8229600" cy="1139825"/>
          </a:xfrm>
        </p:spPr>
        <p:txBody>
          <a:bodyPr/>
          <a:lstStyle/>
          <a:p>
            <a:r>
              <a:rPr lang="zh-TW" altLang="zh-TW" sz="3200" dirty="0" smtClean="0">
                <a:solidFill>
                  <a:srgbClr val="0000FF"/>
                </a:solidFill>
              </a:rPr>
              <a:t>政府內部控制觀念架構</a:t>
            </a:r>
            <a:endParaRPr lang="en-US" altLang="zh-TW" sz="2400" dirty="0" smtClean="0">
              <a:solidFill>
                <a:srgbClr val="0000FF"/>
              </a:solidFill>
            </a:endParaRPr>
          </a:p>
        </p:txBody>
      </p:sp>
      <p:sp>
        <p:nvSpPr>
          <p:cNvPr id="29698" name="文字方塊 100"/>
          <p:cNvSpPr txBox="1">
            <a:spLocks noChangeArrowheads="1"/>
          </p:cNvSpPr>
          <p:nvPr/>
        </p:nvSpPr>
        <p:spPr bwMode="auto">
          <a:xfrm>
            <a:off x="2976563" y="2205038"/>
            <a:ext cx="2124075" cy="457200"/>
          </a:xfrm>
          <a:prstGeom prst="rect">
            <a:avLst/>
          </a:prstGeom>
          <a:noFill/>
          <a:ln w="9525">
            <a:noFill/>
            <a:miter lim="800000"/>
            <a:headEnd/>
            <a:tailEnd/>
          </a:ln>
        </p:spPr>
        <p:txBody>
          <a:bodyPr>
            <a:spAutoFit/>
          </a:bodyPr>
          <a:lstStyle/>
          <a:p>
            <a:r>
              <a:rPr lang="zh-TW" altLang="en-US" sz="2400" b="1">
                <a:solidFill>
                  <a:srgbClr val="0000FF"/>
                </a:solidFill>
                <a:latin typeface="標楷體" pitchFamily="65" charset="-120"/>
                <a:ea typeface="標楷體" pitchFamily="65" charset="-120"/>
              </a:rPr>
              <a:t>四項主要目標</a:t>
            </a:r>
            <a:endParaRPr lang="en-US" altLang="zh-TW" sz="2400" b="1">
              <a:solidFill>
                <a:srgbClr val="0000FF"/>
              </a:solidFill>
              <a:latin typeface="標楷體" pitchFamily="65" charset="-120"/>
              <a:ea typeface="標楷體" pitchFamily="65" charset="-120"/>
            </a:endParaRPr>
          </a:p>
        </p:txBody>
      </p:sp>
      <p:sp>
        <p:nvSpPr>
          <p:cNvPr id="148" name="文字方塊 147"/>
          <p:cNvSpPr txBox="1">
            <a:spLocks noChangeArrowheads="1"/>
          </p:cNvSpPr>
          <p:nvPr/>
        </p:nvSpPr>
        <p:spPr bwMode="auto">
          <a:xfrm>
            <a:off x="4772025" y="5467350"/>
            <a:ext cx="2462213" cy="762000"/>
          </a:xfrm>
          <a:prstGeom prst="rect">
            <a:avLst/>
          </a:prstGeom>
          <a:noFill/>
          <a:ln w="9525">
            <a:noFill/>
            <a:miter lim="800000"/>
            <a:headEnd/>
            <a:tailEnd/>
          </a:ln>
        </p:spPr>
        <p:txBody>
          <a:bodyPr>
            <a:spAutoFit/>
          </a:bodyPr>
          <a:lstStyle/>
          <a:p>
            <a:pPr algn="ctr" fontAlgn="auto">
              <a:spcBef>
                <a:spcPts val="0"/>
              </a:spcBef>
              <a:spcAft>
                <a:spcPts val="0"/>
              </a:spcAft>
              <a:defRPr/>
            </a:pPr>
            <a:r>
              <a:rPr kumimoji="0" lang="zh-TW" altLang="en-US" sz="2000" dirty="0">
                <a:solidFill>
                  <a:srgbClr val="000099"/>
                </a:solidFill>
                <a:effectLst>
                  <a:outerShdw blurRad="38100" dist="38100" dir="2700000" algn="tl">
                    <a:srgbClr val="C0C0C0"/>
                  </a:outerShdw>
                </a:effectLst>
                <a:latin typeface="標楷體" pitchFamily="65" charset="-120"/>
                <a:ea typeface="標楷體" pitchFamily="65" charset="-120"/>
              </a:rPr>
              <a:t>  </a:t>
            </a:r>
            <a:r>
              <a:rPr kumimoji="0" lang="zh-TW" altLang="en-US" sz="2200" b="1" dirty="0">
                <a:solidFill>
                  <a:srgbClr val="0000FF"/>
                </a:solidFill>
                <a:latin typeface="標楷體" pitchFamily="65" charset="-120"/>
                <a:ea typeface="標楷體" pitchFamily="65" charset="-120"/>
              </a:rPr>
              <a:t>與內部控制有關的單位或業務</a:t>
            </a:r>
            <a:endParaRPr kumimoji="0" lang="en-US" altLang="zh-TW" sz="2200" b="1" dirty="0">
              <a:solidFill>
                <a:srgbClr val="0000FF"/>
              </a:solidFill>
              <a:latin typeface="標楷體" pitchFamily="65" charset="-120"/>
              <a:ea typeface="標楷體" pitchFamily="65" charset="-120"/>
            </a:endParaRPr>
          </a:p>
        </p:txBody>
      </p:sp>
      <p:sp>
        <p:nvSpPr>
          <p:cNvPr id="29700" name="Rectangle 6"/>
          <p:cNvSpPr>
            <a:spLocks noChangeArrowheads="1"/>
          </p:cNvSpPr>
          <p:nvPr/>
        </p:nvSpPr>
        <p:spPr bwMode="auto">
          <a:xfrm>
            <a:off x="917575" y="5013325"/>
            <a:ext cx="863600" cy="1200150"/>
          </a:xfrm>
          <a:prstGeom prst="rect">
            <a:avLst/>
          </a:prstGeom>
          <a:noFill/>
          <a:ln w="9525">
            <a:noFill/>
            <a:miter lim="800000"/>
            <a:headEnd/>
            <a:tailEnd/>
          </a:ln>
        </p:spPr>
        <p:txBody>
          <a:bodyPr>
            <a:spAutoFit/>
          </a:bodyPr>
          <a:lstStyle/>
          <a:p>
            <a:pPr>
              <a:spcBef>
                <a:spcPct val="20000"/>
              </a:spcBef>
            </a:pPr>
            <a:r>
              <a:rPr lang="zh-TW" altLang="en-US" sz="2400" b="1">
                <a:solidFill>
                  <a:srgbClr val="0000FF"/>
                </a:solidFill>
                <a:latin typeface="標楷體" pitchFamily="65" charset="-120"/>
                <a:ea typeface="標楷體" pitchFamily="65" charset="-120"/>
              </a:rPr>
              <a:t>五項組成要素</a:t>
            </a:r>
            <a:endParaRPr lang="zh-TW" altLang="en-US" sz="2000">
              <a:solidFill>
                <a:srgbClr val="0000FF"/>
              </a:solidFill>
              <a:latin typeface="Times New Roman" pitchFamily="18" charset="0"/>
              <a:ea typeface="標楷體" pitchFamily="65" charset="-120"/>
            </a:endParaRPr>
          </a:p>
        </p:txBody>
      </p:sp>
      <p:grpSp>
        <p:nvGrpSpPr>
          <p:cNvPr id="29701" name="Group 5"/>
          <p:cNvGrpSpPr>
            <a:grpSpLocks/>
          </p:cNvGrpSpPr>
          <p:nvPr/>
        </p:nvGrpSpPr>
        <p:grpSpPr bwMode="auto">
          <a:xfrm>
            <a:off x="1781175" y="1989138"/>
            <a:ext cx="3519488" cy="4287837"/>
            <a:chOff x="2893" y="709"/>
            <a:chExt cx="2602" cy="2701"/>
          </a:xfrm>
        </p:grpSpPr>
        <p:grpSp>
          <p:nvGrpSpPr>
            <p:cNvPr id="29711" name="Group 6"/>
            <p:cNvGrpSpPr>
              <a:grpSpLocks/>
            </p:cNvGrpSpPr>
            <p:nvPr/>
          </p:nvGrpSpPr>
          <p:grpSpPr bwMode="auto">
            <a:xfrm>
              <a:off x="2893" y="1349"/>
              <a:ext cx="2602" cy="2061"/>
              <a:chOff x="3075" y="1212"/>
              <a:chExt cx="2602" cy="2061"/>
            </a:xfrm>
          </p:grpSpPr>
          <p:grpSp>
            <p:nvGrpSpPr>
              <p:cNvPr id="4" name="群組 214"/>
              <p:cNvGrpSpPr/>
              <p:nvPr/>
            </p:nvGrpSpPr>
            <p:grpSpPr>
              <a:xfrm>
                <a:off x="3171" y="2301"/>
                <a:ext cx="2402" cy="948"/>
                <a:chOff x="2720752" y="3455951"/>
                <a:chExt cx="3061066" cy="1041853"/>
              </a:xfrm>
              <a:solidFill>
                <a:srgbClr val="CC99FF"/>
              </a:solidFill>
            </p:grpSpPr>
            <p:grpSp>
              <p:nvGrpSpPr>
                <p:cNvPr id="5" name="群組 280"/>
                <p:cNvGrpSpPr/>
                <p:nvPr/>
              </p:nvGrpSpPr>
              <p:grpSpPr>
                <a:xfrm>
                  <a:off x="3351550" y="3455951"/>
                  <a:ext cx="2430271" cy="400907"/>
                  <a:chOff x="3800872" y="1268760"/>
                  <a:chExt cx="1512168" cy="288032"/>
                </a:xfrm>
                <a:grpFill/>
              </p:grpSpPr>
              <p:sp>
                <p:nvSpPr>
                  <p:cNvPr id="430" name="立方體 429"/>
                  <p:cNvSpPr/>
                  <p:nvPr/>
                </p:nvSpPr>
                <p:spPr>
                  <a:xfrm>
                    <a:off x="3800872" y="1268760"/>
                    <a:ext cx="432048" cy="288032"/>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31" name="立方體 430"/>
                  <p:cNvSpPr/>
                  <p:nvPr/>
                </p:nvSpPr>
                <p:spPr>
                  <a:xfrm>
                    <a:off x="4160912" y="1268760"/>
                    <a:ext cx="432048" cy="288032"/>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32" name="立方體 431"/>
                  <p:cNvSpPr/>
                  <p:nvPr/>
                </p:nvSpPr>
                <p:spPr>
                  <a:xfrm>
                    <a:off x="4520952" y="1268760"/>
                    <a:ext cx="432048" cy="288032"/>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33" name="立方體 432"/>
                  <p:cNvSpPr/>
                  <p:nvPr/>
                </p:nvSpPr>
                <p:spPr>
                  <a:xfrm>
                    <a:off x="4880992" y="1268760"/>
                    <a:ext cx="432048" cy="288032"/>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grpSp>
            <p:sp>
              <p:nvSpPr>
                <p:cNvPr id="418" name="立方體 417"/>
                <p:cNvSpPr/>
                <p:nvPr/>
              </p:nvSpPr>
              <p:spPr>
                <a:xfrm>
                  <a:off x="3152800" y="3664849"/>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19" name="立方體 418"/>
                <p:cNvSpPr/>
                <p:nvPr/>
              </p:nvSpPr>
              <p:spPr>
                <a:xfrm>
                  <a:off x="2936776" y="3880873"/>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20" name="立方體 419"/>
                <p:cNvSpPr/>
                <p:nvPr/>
              </p:nvSpPr>
              <p:spPr>
                <a:xfrm>
                  <a:off x="2720752" y="4096897"/>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21" name="立方體 420"/>
                <p:cNvSpPr/>
                <p:nvPr/>
              </p:nvSpPr>
              <p:spPr>
                <a:xfrm>
                  <a:off x="3728864" y="3664849"/>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22" name="立方體 421"/>
                <p:cNvSpPr/>
                <p:nvPr/>
              </p:nvSpPr>
              <p:spPr>
                <a:xfrm>
                  <a:off x="3512840" y="3880873"/>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23" name="立方體 422"/>
                <p:cNvSpPr/>
                <p:nvPr/>
              </p:nvSpPr>
              <p:spPr>
                <a:xfrm>
                  <a:off x="3296816" y="4096897"/>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24" name="立方體 423"/>
                <p:cNvSpPr/>
                <p:nvPr/>
              </p:nvSpPr>
              <p:spPr>
                <a:xfrm>
                  <a:off x="4304928" y="3664849"/>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25" name="立方體 424"/>
                <p:cNvSpPr/>
                <p:nvPr/>
              </p:nvSpPr>
              <p:spPr>
                <a:xfrm>
                  <a:off x="4088904" y="3880873"/>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26" name="立方體 425"/>
                <p:cNvSpPr/>
                <p:nvPr/>
              </p:nvSpPr>
              <p:spPr>
                <a:xfrm>
                  <a:off x="3872880" y="4096897"/>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27" name="立方體 426"/>
                <p:cNvSpPr/>
                <p:nvPr/>
              </p:nvSpPr>
              <p:spPr>
                <a:xfrm>
                  <a:off x="4880992" y="3664849"/>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28" name="立方體 427"/>
                <p:cNvSpPr/>
                <p:nvPr/>
              </p:nvSpPr>
              <p:spPr>
                <a:xfrm>
                  <a:off x="4664968" y="3880873"/>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29" name="立方體 428"/>
                <p:cNvSpPr/>
                <p:nvPr/>
              </p:nvSpPr>
              <p:spPr>
                <a:xfrm>
                  <a:off x="4448944" y="4096897"/>
                  <a:ext cx="694363" cy="400907"/>
                </a:xfrm>
                <a:prstGeom prst="cube">
                  <a:avLst>
                    <a:gd name="adj" fmla="val 38367"/>
                  </a:avLst>
                </a:prstGeom>
                <a:grpFill/>
                <a:ln w="3175" cap="flat" cmpd="sng" algn="ctr">
                  <a:solidFill>
                    <a:srgbClr val="7030A0"/>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grpSp>
          <p:grpSp>
            <p:nvGrpSpPr>
              <p:cNvPr id="6" name="群組 193"/>
              <p:cNvGrpSpPr/>
              <p:nvPr/>
            </p:nvGrpSpPr>
            <p:grpSpPr>
              <a:xfrm>
                <a:off x="3171" y="2026"/>
                <a:ext cx="2402" cy="948"/>
                <a:chOff x="2720752" y="3455951"/>
                <a:chExt cx="3061066" cy="1041853"/>
              </a:xfrm>
              <a:solidFill>
                <a:srgbClr val="6699FF"/>
              </a:solidFill>
            </p:grpSpPr>
            <p:grpSp>
              <p:nvGrpSpPr>
                <p:cNvPr id="7" name="群組 280"/>
                <p:cNvGrpSpPr/>
                <p:nvPr/>
              </p:nvGrpSpPr>
              <p:grpSpPr>
                <a:xfrm>
                  <a:off x="3351550" y="3455951"/>
                  <a:ext cx="2430271" cy="400907"/>
                  <a:chOff x="3800872" y="1268760"/>
                  <a:chExt cx="1512168" cy="288032"/>
                </a:xfrm>
                <a:grpFill/>
              </p:grpSpPr>
              <p:sp>
                <p:nvSpPr>
                  <p:cNvPr id="413" name="立方體 412"/>
                  <p:cNvSpPr/>
                  <p:nvPr/>
                </p:nvSpPr>
                <p:spPr>
                  <a:xfrm>
                    <a:off x="3800872" y="1268760"/>
                    <a:ext cx="432048" cy="288032"/>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14" name="立方體 413"/>
                  <p:cNvSpPr/>
                  <p:nvPr/>
                </p:nvSpPr>
                <p:spPr>
                  <a:xfrm>
                    <a:off x="4160912" y="1268760"/>
                    <a:ext cx="432048" cy="288032"/>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15" name="立方體 414"/>
                  <p:cNvSpPr/>
                  <p:nvPr/>
                </p:nvSpPr>
                <p:spPr>
                  <a:xfrm>
                    <a:off x="4520952" y="1268760"/>
                    <a:ext cx="432048" cy="288032"/>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16" name="立方體 415"/>
                  <p:cNvSpPr/>
                  <p:nvPr/>
                </p:nvSpPr>
                <p:spPr>
                  <a:xfrm>
                    <a:off x="4880992" y="1268760"/>
                    <a:ext cx="432048" cy="288032"/>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grpSp>
            <p:sp>
              <p:nvSpPr>
                <p:cNvPr id="401" name="立方體 400"/>
                <p:cNvSpPr/>
                <p:nvPr/>
              </p:nvSpPr>
              <p:spPr>
                <a:xfrm>
                  <a:off x="3152800" y="3664849"/>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02" name="立方體 401"/>
                <p:cNvSpPr/>
                <p:nvPr/>
              </p:nvSpPr>
              <p:spPr>
                <a:xfrm>
                  <a:off x="2936776" y="3880873"/>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03" name="立方體 402"/>
                <p:cNvSpPr/>
                <p:nvPr/>
              </p:nvSpPr>
              <p:spPr>
                <a:xfrm>
                  <a:off x="2720752" y="4096897"/>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04" name="立方體 403"/>
                <p:cNvSpPr/>
                <p:nvPr/>
              </p:nvSpPr>
              <p:spPr>
                <a:xfrm>
                  <a:off x="3728864" y="3664849"/>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05" name="立方體 404"/>
                <p:cNvSpPr/>
                <p:nvPr/>
              </p:nvSpPr>
              <p:spPr>
                <a:xfrm>
                  <a:off x="3512840" y="3880873"/>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06" name="立方體 405"/>
                <p:cNvSpPr/>
                <p:nvPr/>
              </p:nvSpPr>
              <p:spPr>
                <a:xfrm>
                  <a:off x="3296816" y="4096897"/>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07" name="立方體 406"/>
                <p:cNvSpPr/>
                <p:nvPr/>
              </p:nvSpPr>
              <p:spPr>
                <a:xfrm>
                  <a:off x="4304928" y="3664849"/>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08" name="立方體 407"/>
                <p:cNvSpPr/>
                <p:nvPr/>
              </p:nvSpPr>
              <p:spPr>
                <a:xfrm>
                  <a:off x="4088904" y="3880873"/>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09" name="立方體 408"/>
                <p:cNvSpPr/>
                <p:nvPr/>
              </p:nvSpPr>
              <p:spPr>
                <a:xfrm>
                  <a:off x="3872880" y="4096897"/>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10" name="立方體 409"/>
                <p:cNvSpPr/>
                <p:nvPr/>
              </p:nvSpPr>
              <p:spPr>
                <a:xfrm>
                  <a:off x="4880992" y="3664849"/>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11" name="立方體 410"/>
                <p:cNvSpPr/>
                <p:nvPr/>
              </p:nvSpPr>
              <p:spPr>
                <a:xfrm>
                  <a:off x="4664968" y="3880873"/>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412" name="立方體 411"/>
                <p:cNvSpPr/>
                <p:nvPr/>
              </p:nvSpPr>
              <p:spPr>
                <a:xfrm>
                  <a:off x="4448944" y="4096897"/>
                  <a:ext cx="694363" cy="400907"/>
                </a:xfrm>
                <a:prstGeom prst="cube">
                  <a:avLst>
                    <a:gd name="adj" fmla="val 38367"/>
                  </a:avLst>
                </a:prstGeom>
                <a:grpFill/>
                <a:ln w="3175" cap="flat" cmpd="sng" algn="ctr">
                  <a:solidFill>
                    <a:srgbClr val="3333C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grpSp>
          <p:grpSp>
            <p:nvGrpSpPr>
              <p:cNvPr id="8" name="群組 170"/>
              <p:cNvGrpSpPr/>
              <p:nvPr/>
            </p:nvGrpSpPr>
            <p:grpSpPr>
              <a:xfrm>
                <a:off x="3171" y="1755"/>
                <a:ext cx="2402" cy="948"/>
                <a:chOff x="2720752" y="3455951"/>
                <a:chExt cx="3061066" cy="1041853"/>
              </a:xfrm>
              <a:solidFill>
                <a:srgbClr val="00CC00"/>
              </a:solidFill>
            </p:grpSpPr>
            <p:grpSp>
              <p:nvGrpSpPr>
                <p:cNvPr id="9" name="群組 280"/>
                <p:cNvGrpSpPr/>
                <p:nvPr/>
              </p:nvGrpSpPr>
              <p:grpSpPr>
                <a:xfrm>
                  <a:off x="3351550" y="3455951"/>
                  <a:ext cx="2430271" cy="400907"/>
                  <a:chOff x="3800872" y="1268760"/>
                  <a:chExt cx="1512168" cy="288032"/>
                </a:xfrm>
                <a:grpFill/>
              </p:grpSpPr>
              <p:sp>
                <p:nvSpPr>
                  <p:cNvPr id="396" name="立方體 395"/>
                  <p:cNvSpPr/>
                  <p:nvPr/>
                </p:nvSpPr>
                <p:spPr>
                  <a:xfrm>
                    <a:off x="3800872" y="1268760"/>
                    <a:ext cx="432048" cy="288032"/>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97" name="立方體 396"/>
                  <p:cNvSpPr/>
                  <p:nvPr/>
                </p:nvSpPr>
                <p:spPr>
                  <a:xfrm>
                    <a:off x="4160912" y="1268760"/>
                    <a:ext cx="432048" cy="288032"/>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98" name="立方體 397"/>
                  <p:cNvSpPr/>
                  <p:nvPr/>
                </p:nvSpPr>
                <p:spPr>
                  <a:xfrm>
                    <a:off x="4520952" y="1268760"/>
                    <a:ext cx="432048" cy="288032"/>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99" name="立方體 398"/>
                  <p:cNvSpPr/>
                  <p:nvPr/>
                </p:nvSpPr>
                <p:spPr>
                  <a:xfrm>
                    <a:off x="4880992" y="1268760"/>
                    <a:ext cx="432048" cy="288032"/>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grpSp>
            <p:sp>
              <p:nvSpPr>
                <p:cNvPr id="384" name="立方體 383"/>
                <p:cNvSpPr/>
                <p:nvPr/>
              </p:nvSpPr>
              <p:spPr>
                <a:xfrm>
                  <a:off x="3152800" y="3664849"/>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85" name="立方體 384"/>
                <p:cNvSpPr/>
                <p:nvPr/>
              </p:nvSpPr>
              <p:spPr>
                <a:xfrm>
                  <a:off x="2936776" y="3880873"/>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86" name="立方體 385"/>
                <p:cNvSpPr/>
                <p:nvPr/>
              </p:nvSpPr>
              <p:spPr>
                <a:xfrm>
                  <a:off x="2720752" y="4096897"/>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87" name="立方體 386"/>
                <p:cNvSpPr/>
                <p:nvPr/>
              </p:nvSpPr>
              <p:spPr>
                <a:xfrm>
                  <a:off x="3728864" y="3664849"/>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88" name="立方體 387"/>
                <p:cNvSpPr/>
                <p:nvPr/>
              </p:nvSpPr>
              <p:spPr>
                <a:xfrm>
                  <a:off x="3512840" y="3880873"/>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89" name="立方體 388"/>
                <p:cNvSpPr/>
                <p:nvPr/>
              </p:nvSpPr>
              <p:spPr>
                <a:xfrm>
                  <a:off x="3296816" y="4096897"/>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90" name="立方體 389"/>
                <p:cNvSpPr/>
                <p:nvPr/>
              </p:nvSpPr>
              <p:spPr>
                <a:xfrm>
                  <a:off x="4304928" y="3664849"/>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91" name="立方體 390"/>
                <p:cNvSpPr/>
                <p:nvPr/>
              </p:nvSpPr>
              <p:spPr>
                <a:xfrm>
                  <a:off x="4088904" y="3880873"/>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92" name="立方體 391"/>
                <p:cNvSpPr/>
                <p:nvPr/>
              </p:nvSpPr>
              <p:spPr>
                <a:xfrm>
                  <a:off x="3872880" y="4096897"/>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93" name="立方體 392"/>
                <p:cNvSpPr/>
                <p:nvPr/>
              </p:nvSpPr>
              <p:spPr>
                <a:xfrm>
                  <a:off x="4880992" y="3664849"/>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94" name="立方體 393"/>
                <p:cNvSpPr/>
                <p:nvPr/>
              </p:nvSpPr>
              <p:spPr>
                <a:xfrm>
                  <a:off x="4664968" y="3880873"/>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95" name="立方體 394"/>
                <p:cNvSpPr/>
                <p:nvPr/>
              </p:nvSpPr>
              <p:spPr>
                <a:xfrm>
                  <a:off x="4448944" y="4096897"/>
                  <a:ext cx="694363" cy="400907"/>
                </a:xfrm>
                <a:prstGeom prst="cube">
                  <a:avLst>
                    <a:gd name="adj" fmla="val 38367"/>
                  </a:avLst>
                </a:prstGeom>
                <a:grpFill/>
                <a:ln w="3175" cap="flat" cmpd="sng" algn="ctr">
                  <a:solidFill>
                    <a:srgbClr val="1B653C"/>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grpSp>
          <p:grpSp>
            <p:nvGrpSpPr>
              <p:cNvPr id="10" name="群組 151"/>
              <p:cNvGrpSpPr/>
              <p:nvPr/>
            </p:nvGrpSpPr>
            <p:grpSpPr>
              <a:xfrm>
                <a:off x="3171" y="1484"/>
                <a:ext cx="2402" cy="948"/>
                <a:chOff x="2720752" y="3455951"/>
                <a:chExt cx="3061066" cy="1041853"/>
              </a:xfrm>
              <a:solidFill>
                <a:srgbClr val="FFCC00">
                  <a:lumMod val="60000"/>
                  <a:lumOff val="40000"/>
                </a:srgbClr>
              </a:solidFill>
            </p:grpSpPr>
            <p:grpSp>
              <p:nvGrpSpPr>
                <p:cNvPr id="11" name="群組 280"/>
                <p:cNvGrpSpPr/>
                <p:nvPr/>
              </p:nvGrpSpPr>
              <p:grpSpPr>
                <a:xfrm>
                  <a:off x="3351550" y="3455951"/>
                  <a:ext cx="2430271" cy="400907"/>
                  <a:chOff x="3800872" y="1268760"/>
                  <a:chExt cx="1512168" cy="288032"/>
                </a:xfrm>
                <a:grpFill/>
              </p:grpSpPr>
              <p:sp>
                <p:nvSpPr>
                  <p:cNvPr id="379" name="立方體 378"/>
                  <p:cNvSpPr/>
                  <p:nvPr/>
                </p:nvSpPr>
                <p:spPr>
                  <a:xfrm>
                    <a:off x="3800872" y="1268760"/>
                    <a:ext cx="432048" cy="288032"/>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80" name="立方體 379"/>
                  <p:cNvSpPr/>
                  <p:nvPr/>
                </p:nvSpPr>
                <p:spPr>
                  <a:xfrm>
                    <a:off x="4160912" y="1268760"/>
                    <a:ext cx="432048" cy="288032"/>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81" name="立方體 380"/>
                  <p:cNvSpPr/>
                  <p:nvPr/>
                </p:nvSpPr>
                <p:spPr>
                  <a:xfrm>
                    <a:off x="4520952" y="1268760"/>
                    <a:ext cx="432048" cy="288032"/>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82" name="立方體 381"/>
                  <p:cNvSpPr/>
                  <p:nvPr/>
                </p:nvSpPr>
                <p:spPr>
                  <a:xfrm>
                    <a:off x="4880992" y="1268760"/>
                    <a:ext cx="432048" cy="288032"/>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grpSp>
            <p:sp>
              <p:nvSpPr>
                <p:cNvPr id="367" name="立方體 366"/>
                <p:cNvSpPr/>
                <p:nvPr/>
              </p:nvSpPr>
              <p:spPr>
                <a:xfrm>
                  <a:off x="3152800" y="3664849"/>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68" name="立方體 367"/>
                <p:cNvSpPr/>
                <p:nvPr/>
              </p:nvSpPr>
              <p:spPr>
                <a:xfrm>
                  <a:off x="2936776" y="3880873"/>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69" name="立方體 368"/>
                <p:cNvSpPr/>
                <p:nvPr/>
              </p:nvSpPr>
              <p:spPr>
                <a:xfrm>
                  <a:off x="2720752" y="4096897"/>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70" name="立方體 369"/>
                <p:cNvSpPr/>
                <p:nvPr/>
              </p:nvSpPr>
              <p:spPr>
                <a:xfrm>
                  <a:off x="3728864" y="3664849"/>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71" name="立方體 370"/>
                <p:cNvSpPr/>
                <p:nvPr/>
              </p:nvSpPr>
              <p:spPr>
                <a:xfrm>
                  <a:off x="3512840" y="3880873"/>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72" name="立方體 371"/>
                <p:cNvSpPr/>
                <p:nvPr/>
              </p:nvSpPr>
              <p:spPr>
                <a:xfrm>
                  <a:off x="3296816" y="4096897"/>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73" name="立方體 372"/>
                <p:cNvSpPr/>
                <p:nvPr/>
              </p:nvSpPr>
              <p:spPr>
                <a:xfrm>
                  <a:off x="4304928" y="3664849"/>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74" name="立方體 373"/>
                <p:cNvSpPr/>
                <p:nvPr/>
              </p:nvSpPr>
              <p:spPr>
                <a:xfrm>
                  <a:off x="4088904" y="3880873"/>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75" name="立方體 374"/>
                <p:cNvSpPr/>
                <p:nvPr/>
              </p:nvSpPr>
              <p:spPr>
                <a:xfrm>
                  <a:off x="3872880" y="4096897"/>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76" name="立方體 375"/>
                <p:cNvSpPr/>
                <p:nvPr/>
              </p:nvSpPr>
              <p:spPr>
                <a:xfrm>
                  <a:off x="4880992" y="3664849"/>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77" name="立方體 376"/>
                <p:cNvSpPr/>
                <p:nvPr/>
              </p:nvSpPr>
              <p:spPr>
                <a:xfrm>
                  <a:off x="4664968" y="3880873"/>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78" name="立方體 377"/>
                <p:cNvSpPr/>
                <p:nvPr/>
              </p:nvSpPr>
              <p:spPr>
                <a:xfrm>
                  <a:off x="4448944" y="4096897"/>
                  <a:ext cx="694363" cy="400907"/>
                </a:xfrm>
                <a:prstGeom prst="cube">
                  <a:avLst>
                    <a:gd name="adj" fmla="val 38367"/>
                  </a:avLst>
                </a:prstGeom>
                <a:grpFill/>
                <a:ln w="3175" cap="flat" cmpd="sng" algn="ctr">
                  <a:solidFill>
                    <a:srgbClr val="FFCC00">
                      <a:lumMod val="50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grpSp>
          <p:grpSp>
            <p:nvGrpSpPr>
              <p:cNvPr id="12" name="群組 128"/>
              <p:cNvGrpSpPr/>
              <p:nvPr/>
            </p:nvGrpSpPr>
            <p:grpSpPr>
              <a:xfrm>
                <a:off x="3171" y="1212"/>
                <a:ext cx="2402" cy="948"/>
                <a:chOff x="2720752" y="3455951"/>
                <a:chExt cx="3061066" cy="1041853"/>
              </a:xfrm>
              <a:solidFill>
                <a:srgbClr val="E70000">
                  <a:lumMod val="40000"/>
                  <a:lumOff val="60000"/>
                </a:srgbClr>
              </a:solidFill>
            </p:grpSpPr>
            <p:grpSp>
              <p:nvGrpSpPr>
                <p:cNvPr id="13" name="群組 280"/>
                <p:cNvGrpSpPr/>
                <p:nvPr/>
              </p:nvGrpSpPr>
              <p:grpSpPr>
                <a:xfrm>
                  <a:off x="3351550" y="3455951"/>
                  <a:ext cx="2430271" cy="400907"/>
                  <a:chOff x="3800872" y="1268760"/>
                  <a:chExt cx="1512168" cy="288032"/>
                </a:xfrm>
                <a:grpFill/>
              </p:grpSpPr>
              <p:sp>
                <p:nvSpPr>
                  <p:cNvPr id="362" name="立方體 361"/>
                  <p:cNvSpPr/>
                  <p:nvPr/>
                </p:nvSpPr>
                <p:spPr>
                  <a:xfrm>
                    <a:off x="3800872" y="1268760"/>
                    <a:ext cx="432048" cy="288032"/>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63" name="立方體 362"/>
                  <p:cNvSpPr/>
                  <p:nvPr/>
                </p:nvSpPr>
                <p:spPr>
                  <a:xfrm>
                    <a:off x="4160912" y="1268760"/>
                    <a:ext cx="432048" cy="288032"/>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64" name="立方體 363"/>
                  <p:cNvSpPr/>
                  <p:nvPr/>
                </p:nvSpPr>
                <p:spPr>
                  <a:xfrm>
                    <a:off x="4520952" y="1268760"/>
                    <a:ext cx="432048" cy="288032"/>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65" name="立方體 364"/>
                  <p:cNvSpPr/>
                  <p:nvPr/>
                </p:nvSpPr>
                <p:spPr>
                  <a:xfrm>
                    <a:off x="4880992" y="1268760"/>
                    <a:ext cx="432048" cy="288032"/>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grpSp>
            <p:sp>
              <p:nvSpPr>
                <p:cNvPr id="350" name="立方體 349"/>
                <p:cNvSpPr/>
                <p:nvPr/>
              </p:nvSpPr>
              <p:spPr>
                <a:xfrm>
                  <a:off x="3152800" y="3664849"/>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51" name="立方體 350"/>
                <p:cNvSpPr/>
                <p:nvPr/>
              </p:nvSpPr>
              <p:spPr>
                <a:xfrm>
                  <a:off x="2936776" y="3880873"/>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52" name="立方體 351"/>
                <p:cNvSpPr/>
                <p:nvPr/>
              </p:nvSpPr>
              <p:spPr>
                <a:xfrm>
                  <a:off x="2720752" y="4096897"/>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53" name="立方體 352"/>
                <p:cNvSpPr/>
                <p:nvPr/>
              </p:nvSpPr>
              <p:spPr>
                <a:xfrm>
                  <a:off x="3728864" y="3664849"/>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54" name="立方體 353"/>
                <p:cNvSpPr/>
                <p:nvPr/>
              </p:nvSpPr>
              <p:spPr>
                <a:xfrm>
                  <a:off x="3512840" y="3880873"/>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55" name="立方體 354"/>
                <p:cNvSpPr/>
                <p:nvPr/>
              </p:nvSpPr>
              <p:spPr>
                <a:xfrm>
                  <a:off x="3296816" y="4096897"/>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56" name="立方體 355"/>
                <p:cNvSpPr/>
                <p:nvPr/>
              </p:nvSpPr>
              <p:spPr>
                <a:xfrm>
                  <a:off x="4304928" y="3664849"/>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57" name="立方體 356"/>
                <p:cNvSpPr/>
                <p:nvPr/>
              </p:nvSpPr>
              <p:spPr>
                <a:xfrm>
                  <a:off x="4088904" y="3880873"/>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58" name="立方體 357"/>
                <p:cNvSpPr/>
                <p:nvPr/>
              </p:nvSpPr>
              <p:spPr>
                <a:xfrm>
                  <a:off x="3872880" y="4096897"/>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59" name="立方體 358"/>
                <p:cNvSpPr/>
                <p:nvPr/>
              </p:nvSpPr>
              <p:spPr>
                <a:xfrm>
                  <a:off x="4880992" y="3664849"/>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60" name="立方體 359"/>
                <p:cNvSpPr/>
                <p:nvPr/>
              </p:nvSpPr>
              <p:spPr>
                <a:xfrm>
                  <a:off x="4664968" y="3880873"/>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sp>
              <p:nvSpPr>
                <p:cNvPr id="361" name="立方體 360"/>
                <p:cNvSpPr/>
                <p:nvPr/>
              </p:nvSpPr>
              <p:spPr>
                <a:xfrm>
                  <a:off x="4448944" y="4096897"/>
                  <a:ext cx="694363" cy="400907"/>
                </a:xfrm>
                <a:prstGeom prst="cube">
                  <a:avLst>
                    <a:gd name="adj" fmla="val 38367"/>
                  </a:avLst>
                </a:prstGeom>
                <a:grpFill/>
                <a:ln w="3175" cap="flat" cmpd="sng" algn="ctr">
                  <a:solidFill>
                    <a:srgbClr val="FF0000">
                      <a:lumMod val="75000"/>
                    </a:srgbClr>
                  </a:solidFill>
                  <a:prstDash val="solid"/>
                </a:ln>
                <a:effectLst/>
              </p:spPr>
              <p:txBody>
                <a:bodyPr anchor="ctr"/>
                <a:lstStyle/>
                <a:p>
                  <a:pPr algn="ctr" fontAlgn="auto">
                    <a:spcBef>
                      <a:spcPts val="0"/>
                    </a:spcBef>
                    <a:spcAft>
                      <a:spcPts val="0"/>
                    </a:spcAft>
                    <a:defRPr/>
                  </a:pPr>
                  <a:endParaRPr kumimoji="0" lang="en-US" b="1" kern="0" dirty="0">
                    <a:solidFill>
                      <a:srgbClr val="FFFFFF"/>
                    </a:solidFill>
                    <a:latin typeface="標楷體" pitchFamily="65" charset="-120"/>
                    <a:ea typeface="標楷體" pitchFamily="65" charset="-120"/>
                  </a:endParaRPr>
                </a:p>
              </p:txBody>
            </p:sp>
          </p:grpSp>
          <p:sp>
            <p:nvSpPr>
              <p:cNvPr id="341" name="矩形 22"/>
              <p:cNvSpPr>
                <a:spLocks noChangeArrowheads="1"/>
              </p:cNvSpPr>
              <p:nvPr/>
            </p:nvSpPr>
            <p:spPr bwMode="auto">
              <a:xfrm>
                <a:off x="3211" y="2704"/>
                <a:ext cx="1912" cy="252"/>
              </a:xfrm>
              <a:prstGeom prst="rect">
                <a:avLst/>
              </a:prstGeom>
              <a:noFill/>
              <a:ln w="9525">
                <a:noFill/>
                <a:miter lim="800000"/>
                <a:headEnd/>
                <a:tailEnd/>
              </a:ln>
            </p:spPr>
            <p:txBody>
              <a:bodyPr>
                <a:spAutoFit/>
              </a:bodyPr>
              <a:lstStyle/>
              <a:p>
                <a:pPr fontAlgn="auto">
                  <a:spcBef>
                    <a:spcPts val="0"/>
                  </a:spcBef>
                  <a:spcAft>
                    <a:spcPts val="0"/>
                  </a:spcAft>
                  <a:defRPr/>
                </a:pPr>
                <a:r>
                  <a:rPr kumimoji="0" lang="zh-TW" altLang="en-US" sz="2000" b="1" kern="0" dirty="0">
                    <a:solidFill>
                      <a:srgbClr val="000000"/>
                    </a:solidFill>
                    <a:latin typeface="標楷體" pitchFamily="65" charset="-120"/>
                    <a:ea typeface="標楷體" pitchFamily="65" charset="-120"/>
                  </a:rPr>
                  <a:t>資  訊  與  溝  通</a:t>
                </a:r>
              </a:p>
            </p:txBody>
          </p:sp>
          <p:sp>
            <p:nvSpPr>
              <p:cNvPr id="342" name="矩形 23"/>
              <p:cNvSpPr>
                <a:spLocks noChangeArrowheads="1"/>
              </p:cNvSpPr>
              <p:nvPr/>
            </p:nvSpPr>
            <p:spPr bwMode="auto">
              <a:xfrm>
                <a:off x="3100" y="2478"/>
                <a:ext cx="1939" cy="252"/>
              </a:xfrm>
              <a:prstGeom prst="rect">
                <a:avLst/>
              </a:prstGeom>
              <a:noFill/>
              <a:ln w="9525">
                <a:noFill/>
                <a:miter lim="800000"/>
                <a:headEnd/>
                <a:tailEnd/>
              </a:ln>
            </p:spPr>
            <p:txBody>
              <a:bodyPr wrap="none">
                <a:spAutoFit/>
              </a:bodyPr>
              <a:lstStyle/>
              <a:p>
                <a:pPr algn="ctr" fontAlgn="auto">
                  <a:spcBef>
                    <a:spcPts val="0"/>
                  </a:spcBef>
                  <a:spcAft>
                    <a:spcPts val="0"/>
                  </a:spcAft>
                  <a:defRPr/>
                </a:pPr>
                <a:r>
                  <a:rPr kumimoji="0" lang="zh-TW" altLang="en-US" sz="2000" b="1" kern="0" dirty="0">
                    <a:solidFill>
                      <a:srgbClr val="000000"/>
                    </a:solidFill>
                    <a:latin typeface="標楷體" pitchFamily="65" charset="-120"/>
                    <a:ea typeface="標楷體" pitchFamily="65" charset="-120"/>
                  </a:rPr>
                  <a:t>控    制    作   業</a:t>
                </a:r>
              </a:p>
            </p:txBody>
          </p:sp>
          <p:sp>
            <p:nvSpPr>
              <p:cNvPr id="343" name="矩形 24"/>
              <p:cNvSpPr>
                <a:spLocks noChangeArrowheads="1"/>
              </p:cNvSpPr>
              <p:nvPr/>
            </p:nvSpPr>
            <p:spPr bwMode="auto">
              <a:xfrm>
                <a:off x="3100" y="2160"/>
                <a:ext cx="1939" cy="252"/>
              </a:xfrm>
              <a:prstGeom prst="rect">
                <a:avLst/>
              </a:prstGeom>
              <a:noFill/>
              <a:ln w="9525">
                <a:noFill/>
                <a:miter lim="800000"/>
                <a:headEnd/>
                <a:tailEnd/>
              </a:ln>
            </p:spPr>
            <p:txBody>
              <a:bodyPr wrap="none">
                <a:spAutoFit/>
              </a:bodyPr>
              <a:lstStyle/>
              <a:p>
                <a:pPr algn="ctr" fontAlgn="auto">
                  <a:spcBef>
                    <a:spcPts val="0"/>
                  </a:spcBef>
                  <a:spcAft>
                    <a:spcPts val="0"/>
                  </a:spcAft>
                  <a:defRPr/>
                </a:pPr>
                <a:r>
                  <a:rPr kumimoji="0" lang="zh-TW" altLang="en-US" sz="2000" b="1" kern="0" dirty="0">
                    <a:solidFill>
                      <a:srgbClr val="000000"/>
                    </a:solidFill>
                    <a:latin typeface="標楷體" pitchFamily="65" charset="-120"/>
                    <a:ea typeface="標楷體" pitchFamily="65" charset="-120"/>
                  </a:rPr>
                  <a:t>風    險    評   估</a:t>
                </a:r>
              </a:p>
            </p:txBody>
          </p:sp>
          <p:sp>
            <p:nvSpPr>
              <p:cNvPr id="344" name="矩形 25"/>
              <p:cNvSpPr>
                <a:spLocks noChangeArrowheads="1"/>
              </p:cNvSpPr>
              <p:nvPr/>
            </p:nvSpPr>
            <p:spPr bwMode="auto">
              <a:xfrm>
                <a:off x="3075" y="1888"/>
                <a:ext cx="1976" cy="250"/>
              </a:xfrm>
              <a:prstGeom prst="rect">
                <a:avLst/>
              </a:prstGeom>
              <a:noFill/>
              <a:ln w="9525">
                <a:noFill/>
                <a:miter lim="800000"/>
                <a:headEnd/>
                <a:tailEnd/>
              </a:ln>
            </p:spPr>
            <p:txBody>
              <a:bodyPr>
                <a:spAutoFit/>
              </a:bodyPr>
              <a:lstStyle/>
              <a:p>
                <a:pPr algn="ctr" fontAlgn="auto">
                  <a:spcBef>
                    <a:spcPts val="0"/>
                  </a:spcBef>
                  <a:spcAft>
                    <a:spcPts val="0"/>
                  </a:spcAft>
                  <a:defRPr/>
                </a:pPr>
                <a:r>
                  <a:rPr kumimoji="0" lang="zh-TW" altLang="en-US" sz="2000" b="1" kern="0">
                    <a:solidFill>
                      <a:srgbClr val="000000"/>
                    </a:solidFill>
                    <a:latin typeface="標楷體" pitchFamily="65" charset="-120"/>
                    <a:ea typeface="標楷體" pitchFamily="65" charset="-120"/>
                  </a:rPr>
                  <a:t>控    制    環   境</a:t>
                </a:r>
              </a:p>
            </p:txBody>
          </p:sp>
          <p:sp>
            <p:nvSpPr>
              <p:cNvPr id="345" name="Text Box 16"/>
              <p:cNvSpPr txBox="1">
                <a:spLocks noChangeArrowheads="1"/>
              </p:cNvSpPr>
              <p:nvPr/>
            </p:nvSpPr>
            <p:spPr bwMode="auto">
              <a:xfrm>
                <a:off x="4835" y="2160"/>
                <a:ext cx="340" cy="771"/>
              </a:xfrm>
              <a:prstGeom prst="rect">
                <a:avLst/>
              </a:prstGeom>
              <a:noFill/>
              <a:ln w="9525">
                <a:noFill/>
                <a:miter lim="800000"/>
                <a:headEnd/>
                <a:tailEnd/>
              </a:ln>
              <a:effectLst>
                <a:prstShdw prst="shdw17" dist="17961" dir="2700000">
                  <a:srgbClr val="FF9900">
                    <a:gamma/>
                    <a:shade val="60000"/>
                    <a:invGamma/>
                  </a:srgbClr>
                </a:prstShdw>
              </a:effectLst>
            </p:spPr>
            <p:txBody>
              <a:bodyPr vert="eaVert">
                <a:spAutoFit/>
              </a:bodyPr>
              <a:lstStyle/>
              <a:p>
                <a:pPr fontAlgn="auto">
                  <a:spcBef>
                    <a:spcPct val="50000"/>
                  </a:spcBef>
                  <a:spcAft>
                    <a:spcPts val="0"/>
                  </a:spcAft>
                  <a:defRPr/>
                </a:pPr>
                <a:r>
                  <a:rPr kumimoji="0" lang="zh-TW" altLang="en-US" b="1" kern="0">
                    <a:solidFill>
                      <a:srgbClr val="000000"/>
                    </a:solidFill>
                    <a:latin typeface="標楷體" pitchFamily="65" charset="-120"/>
                    <a:ea typeface="標楷體" pitchFamily="65" charset="-120"/>
                    <a:cs typeface="Arial" pitchFamily="34" charset="0"/>
                  </a:rPr>
                  <a:t>組織層級</a:t>
                </a:r>
              </a:p>
            </p:txBody>
          </p:sp>
          <p:sp>
            <p:nvSpPr>
              <p:cNvPr id="346" name="Text Box 17"/>
              <p:cNvSpPr txBox="1">
                <a:spLocks noChangeArrowheads="1"/>
              </p:cNvSpPr>
              <p:nvPr/>
            </p:nvSpPr>
            <p:spPr bwMode="auto">
              <a:xfrm>
                <a:off x="4973" y="1979"/>
                <a:ext cx="342" cy="771"/>
              </a:xfrm>
              <a:prstGeom prst="rect">
                <a:avLst/>
              </a:prstGeom>
              <a:noFill/>
              <a:ln w="9525">
                <a:noFill/>
                <a:miter lim="800000"/>
                <a:headEnd/>
                <a:tailEnd/>
              </a:ln>
              <a:effectLst>
                <a:prstShdw prst="shdw17" dist="17961" dir="2700000">
                  <a:srgbClr val="FF9900">
                    <a:gamma/>
                    <a:shade val="60000"/>
                    <a:invGamma/>
                  </a:srgbClr>
                </a:prstShdw>
              </a:effectLst>
            </p:spPr>
            <p:txBody>
              <a:bodyPr vert="eaVert">
                <a:spAutoFit/>
              </a:bodyPr>
              <a:lstStyle/>
              <a:p>
                <a:pPr fontAlgn="auto">
                  <a:spcBef>
                    <a:spcPct val="50000"/>
                  </a:spcBef>
                  <a:spcAft>
                    <a:spcPts val="0"/>
                  </a:spcAft>
                  <a:defRPr/>
                </a:pPr>
                <a:r>
                  <a:rPr kumimoji="0" lang="zh-TW" altLang="en-US" b="1" kern="0">
                    <a:solidFill>
                      <a:srgbClr val="000000"/>
                    </a:solidFill>
                    <a:latin typeface="標楷體" pitchFamily="65" charset="-120"/>
                    <a:ea typeface="標楷體" pitchFamily="65" charset="-120"/>
                    <a:cs typeface="Arial" pitchFamily="34" charset="0"/>
                  </a:rPr>
                  <a:t>部     門</a:t>
                </a:r>
              </a:p>
            </p:txBody>
          </p:sp>
          <p:sp>
            <p:nvSpPr>
              <p:cNvPr id="347" name="Text Box 18"/>
              <p:cNvSpPr txBox="1">
                <a:spLocks noChangeArrowheads="1"/>
              </p:cNvSpPr>
              <p:nvPr/>
            </p:nvSpPr>
            <p:spPr bwMode="auto">
              <a:xfrm>
                <a:off x="5155" y="1752"/>
                <a:ext cx="342" cy="771"/>
              </a:xfrm>
              <a:prstGeom prst="rect">
                <a:avLst/>
              </a:prstGeom>
              <a:noFill/>
              <a:ln w="9525">
                <a:noFill/>
                <a:miter lim="800000"/>
                <a:headEnd/>
                <a:tailEnd/>
              </a:ln>
              <a:effectLst>
                <a:prstShdw prst="shdw17" dist="17961" dir="2700000">
                  <a:srgbClr val="FF9900">
                    <a:gamma/>
                    <a:shade val="60000"/>
                    <a:invGamma/>
                  </a:srgbClr>
                </a:prstShdw>
              </a:effectLst>
            </p:spPr>
            <p:txBody>
              <a:bodyPr vert="eaVert">
                <a:spAutoFit/>
              </a:bodyPr>
              <a:lstStyle/>
              <a:p>
                <a:pPr fontAlgn="auto">
                  <a:spcBef>
                    <a:spcPct val="50000"/>
                  </a:spcBef>
                  <a:spcAft>
                    <a:spcPts val="0"/>
                  </a:spcAft>
                  <a:defRPr/>
                </a:pPr>
                <a:r>
                  <a:rPr kumimoji="0" lang="zh-TW" altLang="en-US" b="1" kern="0">
                    <a:solidFill>
                      <a:srgbClr val="000000"/>
                    </a:solidFill>
                    <a:latin typeface="標楷體" pitchFamily="65" charset="-120"/>
                    <a:ea typeface="標楷體" pitchFamily="65" charset="-120"/>
                    <a:cs typeface="Arial" pitchFamily="34" charset="0"/>
                  </a:rPr>
                  <a:t>營運單位</a:t>
                </a:r>
              </a:p>
            </p:txBody>
          </p:sp>
          <p:sp>
            <p:nvSpPr>
              <p:cNvPr id="348" name="Text Box 19"/>
              <p:cNvSpPr txBox="1">
                <a:spLocks noChangeArrowheads="1"/>
              </p:cNvSpPr>
              <p:nvPr/>
            </p:nvSpPr>
            <p:spPr bwMode="auto">
              <a:xfrm>
                <a:off x="5335" y="1525"/>
                <a:ext cx="342" cy="771"/>
              </a:xfrm>
              <a:prstGeom prst="rect">
                <a:avLst/>
              </a:prstGeom>
              <a:noFill/>
              <a:ln w="9525">
                <a:noFill/>
                <a:miter lim="800000"/>
                <a:headEnd/>
                <a:tailEnd/>
              </a:ln>
              <a:effectLst>
                <a:prstShdw prst="shdw17" dist="17961" dir="2700000">
                  <a:srgbClr val="FF9900">
                    <a:gamma/>
                    <a:shade val="60000"/>
                    <a:invGamma/>
                  </a:srgbClr>
                </a:prstShdw>
              </a:effectLst>
            </p:spPr>
            <p:txBody>
              <a:bodyPr vert="eaVert">
                <a:spAutoFit/>
              </a:bodyPr>
              <a:lstStyle/>
              <a:p>
                <a:pPr fontAlgn="auto">
                  <a:spcBef>
                    <a:spcPct val="50000"/>
                  </a:spcBef>
                  <a:spcAft>
                    <a:spcPts val="0"/>
                  </a:spcAft>
                  <a:defRPr/>
                </a:pPr>
                <a:r>
                  <a:rPr kumimoji="0" lang="zh-TW" altLang="en-US" b="1" kern="0">
                    <a:solidFill>
                      <a:srgbClr val="000000"/>
                    </a:solidFill>
                    <a:latin typeface="標楷體" pitchFamily="65" charset="-120"/>
                    <a:ea typeface="標楷體" pitchFamily="65" charset="-120"/>
                    <a:cs typeface="Arial" pitchFamily="34" charset="0"/>
                  </a:rPr>
                  <a:t>職     能</a:t>
                </a:r>
              </a:p>
            </p:txBody>
          </p:sp>
          <p:sp>
            <p:nvSpPr>
              <p:cNvPr id="436" name="矩形 23"/>
              <p:cNvSpPr>
                <a:spLocks noChangeArrowheads="1"/>
              </p:cNvSpPr>
              <p:nvPr/>
            </p:nvSpPr>
            <p:spPr bwMode="auto">
              <a:xfrm>
                <a:off x="3124" y="3021"/>
                <a:ext cx="1870" cy="252"/>
              </a:xfrm>
              <a:prstGeom prst="rect">
                <a:avLst/>
              </a:prstGeom>
              <a:noFill/>
              <a:ln w="9525">
                <a:noFill/>
                <a:miter lim="800000"/>
                <a:headEnd/>
                <a:tailEnd/>
              </a:ln>
            </p:spPr>
            <p:txBody>
              <a:bodyPr>
                <a:spAutoFit/>
              </a:bodyPr>
              <a:lstStyle/>
              <a:p>
                <a:pPr algn="ctr" fontAlgn="auto">
                  <a:spcBef>
                    <a:spcPts val="0"/>
                  </a:spcBef>
                  <a:spcAft>
                    <a:spcPts val="0"/>
                  </a:spcAft>
                  <a:defRPr/>
                </a:pPr>
                <a:r>
                  <a:rPr kumimoji="0" lang="zh-TW" altLang="en-US" sz="2000" b="1" kern="0" dirty="0">
                    <a:solidFill>
                      <a:srgbClr val="000000"/>
                    </a:solidFill>
                    <a:latin typeface="標楷體" pitchFamily="65" charset="-120"/>
                    <a:ea typeface="標楷體" pitchFamily="65" charset="-120"/>
                  </a:rPr>
                  <a:t>監   督    作   業</a:t>
                </a:r>
              </a:p>
            </p:txBody>
          </p:sp>
        </p:grpSp>
        <p:grpSp>
          <p:nvGrpSpPr>
            <p:cNvPr id="29712" name="Group 20"/>
            <p:cNvGrpSpPr>
              <a:grpSpLocks/>
            </p:cNvGrpSpPr>
            <p:nvPr/>
          </p:nvGrpSpPr>
          <p:grpSpPr bwMode="auto">
            <a:xfrm>
              <a:off x="3317" y="709"/>
              <a:ext cx="1762" cy="1959"/>
              <a:chOff x="3500" y="572"/>
              <a:chExt cx="1762" cy="1959"/>
            </a:xfrm>
          </p:grpSpPr>
          <p:sp>
            <p:nvSpPr>
              <p:cNvPr id="29713" name="文字方塊 15"/>
              <p:cNvSpPr txBox="1">
                <a:spLocks noChangeArrowheads="1"/>
              </p:cNvSpPr>
              <p:nvPr/>
            </p:nvSpPr>
            <p:spPr bwMode="auto">
              <a:xfrm rot="2580000">
                <a:off x="4429" y="572"/>
                <a:ext cx="364" cy="1959"/>
              </a:xfrm>
              <a:prstGeom prst="rect">
                <a:avLst/>
              </a:prstGeom>
              <a:noFill/>
              <a:ln w="9525">
                <a:noFill/>
                <a:miter lim="800000"/>
                <a:headEnd/>
                <a:tailEnd/>
              </a:ln>
            </p:spPr>
            <p:txBody>
              <a:bodyPr vert="eaVert">
                <a:spAutoFit/>
              </a:bodyPr>
              <a:lstStyle/>
              <a:p>
                <a:pPr algn="ctr"/>
                <a:r>
                  <a:rPr kumimoji="0" lang="zh-TW" altLang="en-US" sz="2000" b="1">
                    <a:solidFill>
                      <a:srgbClr val="000000"/>
                    </a:solidFill>
                    <a:latin typeface="標楷體" pitchFamily="65" charset="-120"/>
                    <a:ea typeface="標楷體" pitchFamily="65" charset="-120"/>
                  </a:rPr>
                  <a:t>法 令 遵 循</a:t>
                </a:r>
              </a:p>
            </p:txBody>
          </p:sp>
          <p:sp>
            <p:nvSpPr>
              <p:cNvPr id="333" name="文字方塊 14"/>
              <p:cNvSpPr txBox="1">
                <a:spLocks noChangeArrowheads="1"/>
              </p:cNvSpPr>
              <p:nvPr/>
            </p:nvSpPr>
            <p:spPr bwMode="auto">
              <a:xfrm rot="2580000">
                <a:off x="4899" y="709"/>
                <a:ext cx="364" cy="1695"/>
              </a:xfrm>
              <a:prstGeom prst="rect">
                <a:avLst/>
              </a:prstGeom>
              <a:noFill/>
              <a:ln w="9525">
                <a:noFill/>
                <a:miter lim="800000"/>
                <a:headEnd/>
                <a:tailEnd/>
              </a:ln>
            </p:spPr>
            <p:txBody>
              <a:bodyPr vert="eaVert">
                <a:spAutoFit/>
              </a:bodyPr>
              <a:lstStyle/>
              <a:p>
                <a:pPr algn="ctr" fontAlgn="auto">
                  <a:spcBef>
                    <a:spcPts val="0"/>
                  </a:spcBef>
                  <a:spcAft>
                    <a:spcPts val="0"/>
                  </a:spcAft>
                  <a:defRPr/>
                </a:pPr>
                <a:r>
                  <a:rPr kumimoji="0" lang="zh-TW" altLang="en-US" sz="2000" b="1" kern="0" dirty="0">
                    <a:solidFill>
                      <a:srgbClr val="000000"/>
                    </a:solidFill>
                    <a:latin typeface="標楷體" pitchFamily="65" charset="-120"/>
                    <a:ea typeface="標楷體" pitchFamily="65" charset="-120"/>
                  </a:rPr>
                  <a:t>資 產 安 全</a:t>
                </a:r>
              </a:p>
            </p:txBody>
          </p:sp>
          <p:sp>
            <p:nvSpPr>
              <p:cNvPr id="334" name="文字方塊 14"/>
              <p:cNvSpPr txBox="1">
                <a:spLocks noChangeArrowheads="1"/>
              </p:cNvSpPr>
              <p:nvPr/>
            </p:nvSpPr>
            <p:spPr bwMode="auto">
              <a:xfrm rot="2532050">
                <a:off x="3933" y="717"/>
                <a:ext cx="364" cy="1695"/>
              </a:xfrm>
              <a:prstGeom prst="rect">
                <a:avLst/>
              </a:prstGeom>
              <a:noFill/>
              <a:ln w="9525">
                <a:noFill/>
                <a:miter lim="800000"/>
                <a:headEnd/>
                <a:tailEnd/>
              </a:ln>
            </p:spPr>
            <p:txBody>
              <a:bodyPr vert="eaVert">
                <a:spAutoFit/>
              </a:bodyPr>
              <a:lstStyle/>
              <a:p>
                <a:pPr algn="ctr" fontAlgn="auto">
                  <a:spcBef>
                    <a:spcPts val="0"/>
                  </a:spcBef>
                  <a:spcAft>
                    <a:spcPts val="0"/>
                  </a:spcAft>
                  <a:defRPr/>
                </a:pPr>
                <a:r>
                  <a:rPr kumimoji="0" lang="zh-TW" altLang="en-US" sz="2000" b="1" kern="0" dirty="0">
                    <a:solidFill>
                      <a:srgbClr val="000000"/>
                    </a:solidFill>
                    <a:latin typeface="標楷體" pitchFamily="65" charset="-120"/>
                    <a:ea typeface="標楷體" pitchFamily="65" charset="-120"/>
                  </a:rPr>
                  <a:t>可 靠 資 訊</a:t>
                </a:r>
              </a:p>
            </p:txBody>
          </p:sp>
          <p:sp>
            <p:nvSpPr>
              <p:cNvPr id="335" name="文字方塊 16"/>
              <p:cNvSpPr txBox="1">
                <a:spLocks noChangeArrowheads="1"/>
              </p:cNvSpPr>
              <p:nvPr/>
            </p:nvSpPr>
            <p:spPr bwMode="auto">
              <a:xfrm rot="2580000">
                <a:off x="3500" y="798"/>
                <a:ext cx="364" cy="1463"/>
              </a:xfrm>
              <a:prstGeom prst="rect">
                <a:avLst/>
              </a:prstGeom>
              <a:noFill/>
              <a:ln w="9525">
                <a:noFill/>
                <a:miter lim="800000"/>
                <a:headEnd/>
                <a:tailEnd/>
              </a:ln>
            </p:spPr>
            <p:txBody>
              <a:bodyPr vert="eaVert">
                <a:spAutoFit/>
              </a:bodyPr>
              <a:lstStyle/>
              <a:p>
                <a:pPr algn="ctr" fontAlgn="auto">
                  <a:spcBef>
                    <a:spcPts val="0"/>
                  </a:spcBef>
                  <a:spcAft>
                    <a:spcPts val="0"/>
                  </a:spcAft>
                  <a:defRPr/>
                </a:pPr>
                <a:r>
                  <a:rPr kumimoji="0" lang="zh-TW" altLang="en-US" sz="2000" b="1" kern="0">
                    <a:solidFill>
                      <a:srgbClr val="000000"/>
                    </a:solidFill>
                    <a:latin typeface="標楷體" pitchFamily="65" charset="-120"/>
                    <a:ea typeface="標楷體" pitchFamily="65" charset="-120"/>
                  </a:rPr>
                  <a:t>施 政 效 能</a:t>
                </a:r>
              </a:p>
            </p:txBody>
          </p:sp>
        </p:grpSp>
      </p:grpSp>
      <p:sp>
        <p:nvSpPr>
          <p:cNvPr id="438" name="左大括弧 437"/>
          <p:cNvSpPr/>
          <p:nvPr/>
        </p:nvSpPr>
        <p:spPr bwMode="auto">
          <a:xfrm>
            <a:off x="1647825" y="4149725"/>
            <a:ext cx="200025" cy="2087563"/>
          </a:xfrm>
          <a:prstGeom prst="leftBrace">
            <a:avLst>
              <a:gd name="adj1" fmla="val 18640"/>
              <a:gd name="adj2" fmla="val 49515"/>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kumimoji="0" lang="zh-TW" altLang="en-US">
              <a:latin typeface="Tahoma" pitchFamily="34" charset="0"/>
            </a:endParaRPr>
          </a:p>
        </p:txBody>
      </p:sp>
      <p:sp>
        <p:nvSpPr>
          <p:cNvPr id="29703" name="左大括弧 438"/>
          <p:cNvSpPr>
            <a:spLocks/>
          </p:cNvSpPr>
          <p:nvPr/>
        </p:nvSpPr>
        <p:spPr bwMode="auto">
          <a:xfrm rot="5400000">
            <a:off x="3830637" y="1655763"/>
            <a:ext cx="288925" cy="2393950"/>
          </a:xfrm>
          <a:prstGeom prst="leftBrace">
            <a:avLst>
              <a:gd name="adj1" fmla="val 18643"/>
              <a:gd name="adj2" fmla="val 52264"/>
            </a:avLst>
          </a:prstGeom>
          <a:noFill/>
          <a:ln w="38100" algn="ctr">
            <a:solidFill>
              <a:srgbClr val="000000"/>
            </a:solidFill>
            <a:round/>
            <a:headEnd/>
            <a:tailEnd/>
          </a:ln>
        </p:spPr>
        <p:txBody>
          <a:bodyPr/>
          <a:lstStyle/>
          <a:p>
            <a:endParaRPr kumimoji="0" lang="zh-TW" altLang="en-US">
              <a:latin typeface="Calibri" pitchFamily="34" charset="0"/>
            </a:endParaRPr>
          </a:p>
        </p:txBody>
      </p:sp>
      <p:sp>
        <p:nvSpPr>
          <p:cNvPr id="440" name="左大括弧 439"/>
          <p:cNvSpPr/>
          <p:nvPr/>
        </p:nvSpPr>
        <p:spPr bwMode="auto">
          <a:xfrm rot="13224952" flipV="1">
            <a:off x="4679950" y="4964113"/>
            <a:ext cx="282575" cy="1581150"/>
          </a:xfrm>
          <a:prstGeom prst="leftBrace">
            <a:avLst>
              <a:gd name="adj1" fmla="val 18640"/>
              <a:gd name="adj2" fmla="val 43965"/>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kumimoji="0" lang="zh-TW" altLang="en-US">
              <a:latin typeface="Tahoma" pitchFamily="34" charset="0"/>
            </a:endParaRPr>
          </a:p>
        </p:txBody>
      </p:sp>
      <p:cxnSp>
        <p:nvCxnSpPr>
          <p:cNvPr id="118" name="直線接點 117"/>
          <p:cNvCxnSpPr/>
          <p:nvPr/>
        </p:nvCxnSpPr>
        <p:spPr bwMode="auto">
          <a:xfrm>
            <a:off x="715963" y="836613"/>
            <a:ext cx="7643812"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20" name="直線單箭頭接點 119"/>
          <p:cNvCxnSpPr/>
          <p:nvPr/>
        </p:nvCxnSpPr>
        <p:spPr bwMode="auto">
          <a:xfrm>
            <a:off x="4837113" y="2420938"/>
            <a:ext cx="1328737" cy="0"/>
          </a:xfrm>
          <a:prstGeom prst="straightConnector1">
            <a:avLst/>
          </a:prstGeom>
          <a:ln>
            <a:headEnd type="none" w="med" len="med"/>
            <a:tailEnd type="arrow"/>
          </a:ln>
          <a:effectLst/>
        </p:spPr>
        <p:style>
          <a:lnRef idx="2">
            <a:schemeClr val="accent4"/>
          </a:lnRef>
          <a:fillRef idx="0">
            <a:schemeClr val="accent4"/>
          </a:fillRef>
          <a:effectRef idx="1">
            <a:schemeClr val="accent4"/>
          </a:effectRef>
          <a:fontRef idx="minor">
            <a:schemeClr val="tx1"/>
          </a:fontRef>
        </p:style>
      </p:cxnSp>
      <p:sp>
        <p:nvSpPr>
          <p:cNvPr id="122" name="投影片編號版面配置區 121"/>
          <p:cNvSpPr>
            <a:spLocks noGrp="1"/>
          </p:cNvSpPr>
          <p:nvPr>
            <p:ph type="sldNum" sz="quarter" idx="12"/>
          </p:nvPr>
        </p:nvSpPr>
        <p:spPr>
          <a:xfrm>
            <a:off x="6899275" y="6356350"/>
            <a:ext cx="2133600" cy="457200"/>
          </a:xfrm>
        </p:spPr>
        <p:txBody>
          <a:bodyPr/>
          <a:lstStyle/>
          <a:p>
            <a:pPr>
              <a:defRPr/>
            </a:pPr>
            <a:fld id="{1DB1A8D7-CEAD-46BF-BB2E-88174DF3FB4A}" type="slidenum">
              <a:rPr lang="zh-TW" altLang="en-US"/>
              <a:pPr>
                <a:defRPr/>
              </a:pPr>
              <a:t>5</a:t>
            </a:fld>
            <a:endParaRPr lang="en-US" altLang="zh-TW"/>
          </a:p>
        </p:txBody>
      </p:sp>
      <p:sp>
        <p:nvSpPr>
          <p:cNvPr id="29708" name="Text Box 38"/>
          <p:cNvSpPr txBox="1">
            <a:spLocks noChangeArrowheads="1"/>
          </p:cNvSpPr>
          <p:nvPr/>
        </p:nvSpPr>
        <p:spPr bwMode="auto">
          <a:xfrm>
            <a:off x="6300788" y="2368550"/>
            <a:ext cx="2392362" cy="3136900"/>
          </a:xfrm>
          <a:prstGeom prst="rect">
            <a:avLst/>
          </a:prstGeom>
          <a:noFill/>
          <a:ln w="12700">
            <a:solidFill>
              <a:srgbClr val="FF6600"/>
            </a:solidFill>
            <a:prstDash val="dash"/>
            <a:miter lim="800000"/>
            <a:headEnd/>
            <a:tailEnd/>
          </a:ln>
          <a:effectLst>
            <a:prstShdw prst="shdw17" dist="17961" dir="2700000">
              <a:srgbClr val="993D00"/>
            </a:prstShdw>
          </a:effectLst>
        </p:spPr>
        <p:txBody>
          <a:bodyPr>
            <a:spAutoFit/>
          </a:bodyPr>
          <a:lstStyle/>
          <a:p>
            <a:pPr indent="266700">
              <a:lnSpc>
                <a:spcPct val="90000"/>
              </a:lnSpc>
              <a:spcBef>
                <a:spcPct val="20000"/>
              </a:spcBef>
              <a:buClr>
                <a:srgbClr val="000099"/>
              </a:buClr>
              <a:buSzPct val="70000"/>
              <a:buFont typeface="Wingdings" pitchFamily="2" charset="2"/>
              <a:buChar char="p"/>
            </a:pPr>
            <a:r>
              <a:rPr lang="zh-TW" altLang="en-US" sz="2000" b="1">
                <a:solidFill>
                  <a:srgbClr val="000099"/>
                </a:solidFill>
                <a:latin typeface="Tahoma" pitchFamily="34" charset="0"/>
                <a:ea typeface="標楷體" pitchFamily="65" charset="-120"/>
              </a:rPr>
              <a:t>實現施政效能</a:t>
            </a:r>
          </a:p>
          <a:p>
            <a:pPr indent="266700">
              <a:lnSpc>
                <a:spcPct val="90000"/>
              </a:lnSpc>
              <a:spcBef>
                <a:spcPct val="20000"/>
              </a:spcBef>
              <a:buClr>
                <a:srgbClr val="000099"/>
              </a:buClr>
              <a:buSzPct val="70000"/>
              <a:buFont typeface="Wingdings" pitchFamily="2" charset="2"/>
              <a:buChar char="p"/>
            </a:pPr>
            <a:r>
              <a:rPr lang="zh-TW" altLang="en-US" sz="2000" b="1">
                <a:solidFill>
                  <a:srgbClr val="000099"/>
                </a:solidFill>
                <a:latin typeface="Tahoma" pitchFamily="34" charset="0"/>
                <a:ea typeface="標楷體" pitchFamily="65" charset="-120"/>
              </a:rPr>
              <a:t>提供可靠資訊</a:t>
            </a:r>
          </a:p>
          <a:p>
            <a:pPr indent="266700">
              <a:lnSpc>
                <a:spcPct val="90000"/>
              </a:lnSpc>
              <a:spcBef>
                <a:spcPct val="20000"/>
              </a:spcBef>
              <a:buClr>
                <a:srgbClr val="000099"/>
              </a:buClr>
              <a:buSzPct val="70000"/>
              <a:buFont typeface="Wingdings" pitchFamily="2" charset="2"/>
              <a:buChar char="p"/>
            </a:pPr>
            <a:r>
              <a:rPr lang="zh-TW" altLang="en-US" sz="2000" b="1">
                <a:solidFill>
                  <a:srgbClr val="000099"/>
                </a:solidFill>
                <a:latin typeface="Tahoma" pitchFamily="34" charset="0"/>
                <a:ea typeface="標楷體" pitchFamily="65" charset="-120"/>
              </a:rPr>
              <a:t>遵循法令規定</a:t>
            </a:r>
          </a:p>
          <a:p>
            <a:pPr marL="446088" lvl="1" indent="268288">
              <a:lnSpc>
                <a:spcPct val="90000"/>
              </a:lnSpc>
              <a:spcBef>
                <a:spcPct val="20000"/>
              </a:spcBef>
              <a:buClr>
                <a:srgbClr val="CC0000"/>
              </a:buClr>
              <a:buSzPct val="65000"/>
              <a:buFont typeface="Wingdings" pitchFamily="2" charset="2"/>
              <a:buChar char="u"/>
            </a:pPr>
            <a:r>
              <a:rPr lang="zh-TW" altLang="en-US" b="1">
                <a:solidFill>
                  <a:srgbClr val="CC0000"/>
                </a:solidFill>
                <a:latin typeface="Tahoma" pitchFamily="34" charset="0"/>
                <a:ea typeface="標楷體" pitchFamily="65" charset="-120"/>
              </a:rPr>
              <a:t>行政透明</a:t>
            </a:r>
          </a:p>
          <a:p>
            <a:pPr indent="266700">
              <a:lnSpc>
                <a:spcPct val="90000"/>
              </a:lnSpc>
              <a:spcBef>
                <a:spcPct val="20000"/>
              </a:spcBef>
              <a:buClr>
                <a:srgbClr val="000099"/>
              </a:buClr>
              <a:buSzPct val="70000"/>
              <a:buFont typeface="Wingdings" pitchFamily="2" charset="2"/>
              <a:buChar char="p"/>
            </a:pPr>
            <a:r>
              <a:rPr lang="zh-TW" altLang="en-US" sz="2000" b="1">
                <a:solidFill>
                  <a:srgbClr val="000099"/>
                </a:solidFill>
                <a:latin typeface="Tahoma" pitchFamily="34" charset="0"/>
                <a:ea typeface="標楷體" pitchFamily="65" charset="-120"/>
              </a:rPr>
              <a:t>保障資產安全</a:t>
            </a:r>
          </a:p>
          <a:p>
            <a:pPr indent="266700">
              <a:lnSpc>
                <a:spcPct val="90000"/>
              </a:lnSpc>
              <a:spcBef>
                <a:spcPct val="20000"/>
              </a:spcBef>
              <a:buClr>
                <a:srgbClr val="000099"/>
              </a:buClr>
              <a:buSzPct val="70000"/>
              <a:buFont typeface="Wingdings" pitchFamily="2" charset="2"/>
              <a:buNone/>
            </a:pPr>
            <a:r>
              <a:rPr lang="zh-TW" altLang="en-US" sz="2000" b="1">
                <a:latin typeface="Tahoma" pitchFamily="34" charset="0"/>
                <a:ea typeface="標楷體" pitchFamily="65" charset="-120"/>
              </a:rPr>
              <a:t>鑑於政府機關反貪腐係重要議題，將行政透明納為遵循法令規定之次目標</a:t>
            </a:r>
          </a:p>
        </p:txBody>
      </p:sp>
      <p:sp>
        <p:nvSpPr>
          <p:cNvPr id="29709" name="Rectangle 10"/>
          <p:cNvSpPr>
            <a:spLocks noChangeArrowheads="1"/>
          </p:cNvSpPr>
          <p:nvPr/>
        </p:nvSpPr>
        <p:spPr bwMode="auto">
          <a:xfrm>
            <a:off x="517525" y="981075"/>
            <a:ext cx="7908925" cy="1368425"/>
          </a:xfrm>
          <a:prstGeom prst="rect">
            <a:avLst/>
          </a:prstGeom>
          <a:noFill/>
          <a:ln w="9525">
            <a:noFill/>
            <a:miter lim="800000"/>
            <a:headEnd/>
            <a:tailEnd/>
          </a:ln>
        </p:spPr>
        <p:txBody>
          <a:bodyPr/>
          <a:lstStyle/>
          <a:p>
            <a:pPr marL="395288" indent="-395288" algn="just">
              <a:lnSpc>
                <a:spcPct val="110000"/>
              </a:lnSpc>
              <a:spcBef>
                <a:spcPct val="20000"/>
              </a:spcBef>
              <a:buClr>
                <a:srgbClr val="0070C0"/>
              </a:buClr>
              <a:buSzPct val="85000"/>
              <a:buFont typeface="Wingdings" pitchFamily="2" charset="2"/>
              <a:buChar char="Ø"/>
            </a:pPr>
            <a:r>
              <a:rPr lang="zh-TW" altLang="en-US" sz="2600">
                <a:latin typeface="Times New Roman" pitchFamily="18" charset="0"/>
                <a:ea typeface="標楷體" pitchFamily="65" charset="-120"/>
              </a:rPr>
              <a:t>由機關內部全體人員整合五項內部控制組成要素，共同參與設計及執行之管理過程，藉以合理確保達成四項內部控制目標。</a:t>
            </a:r>
          </a:p>
        </p:txBody>
      </p:sp>
      <p:sp>
        <p:nvSpPr>
          <p:cNvPr id="2" name="頁尾版面配置區 1"/>
          <p:cNvSpPr>
            <a:spLocks noGrp="1"/>
          </p:cNvSpPr>
          <p:nvPr>
            <p:ph type="ftr" sz="quarter" idx="11"/>
          </p:nvPr>
        </p:nvSpPr>
        <p:spPr/>
        <p:txBody>
          <a:bodyPr/>
          <a:lstStyle/>
          <a:p>
            <a:pPr>
              <a:defRPr/>
            </a:pPr>
            <a:r>
              <a:rPr lang="zh-TW" altLang="en-US"/>
              <a:t>內部控制教育訓練</a:t>
            </a:r>
          </a:p>
        </p:txBody>
      </p:sp>
    </p:spTree>
    <p:extLst>
      <p:ext uri="{BB962C8B-B14F-4D97-AF65-F5344CB8AC3E}">
        <p14:creationId xmlns:p14="http://schemas.microsoft.com/office/powerpoint/2010/main" val="178221048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自行評估計畫</a:t>
            </a:r>
          </a:p>
        </p:txBody>
      </p:sp>
      <p:sp>
        <p:nvSpPr>
          <p:cNvPr id="4" name="Rectangle 10"/>
          <p:cNvSpPr>
            <a:spLocks noGrp="1" noChangeArrowheads="1"/>
          </p:cNvSpPr>
          <p:nvPr>
            <p:ph idx="1"/>
          </p:nvPr>
        </p:nvSpPr>
        <p:spPr bwMode="auto">
          <a:prstGeom prst="rect">
            <a:avLst/>
          </a:prstGeom>
          <a:noFill/>
          <a:ln w="9525">
            <a:noFill/>
            <a:miter lim="800000"/>
            <a:headEnd/>
            <a:tailEnd/>
          </a:ln>
        </p:spPr>
        <p:txBody>
          <a:bodyPr/>
          <a:lstStyle/>
          <a:p>
            <a:pPr marL="342900" indent="-342900" algn="just">
              <a:lnSpc>
                <a:spcPct val="125000"/>
              </a:lnSpc>
              <a:spcBef>
                <a:spcPct val="20000"/>
              </a:spcBef>
              <a:buClr>
                <a:srgbClr val="CC0000"/>
              </a:buClr>
              <a:buSzPct val="85000"/>
              <a:buFont typeface="Wingdings" pitchFamily="2" charset="2"/>
              <a:buChar char="n"/>
            </a:pPr>
            <a:r>
              <a:rPr kumimoji="0" lang="zh-TW" altLang="en-US" sz="2600" dirty="0">
                <a:latin typeface="Tahoma" pitchFamily="34" charset="0"/>
                <a:ea typeface="標楷體" pitchFamily="65" charset="-120"/>
                <a:cs typeface="微軟正黑體"/>
              </a:rPr>
              <a:t>機關執行內部控制制度自行評估作業，應</a:t>
            </a:r>
            <a:r>
              <a:rPr kumimoji="0" lang="zh-TW" altLang="en-US" sz="2600" dirty="0" smtClean="0">
                <a:latin typeface="Tahoma" pitchFamily="34" charset="0"/>
                <a:ea typeface="標楷體" pitchFamily="65" charset="-120"/>
                <a:cs typeface="微軟正黑體"/>
              </a:rPr>
              <a:t>由</a:t>
            </a:r>
            <a:r>
              <a:rPr lang="zh-TW" altLang="en-US" sz="2600" dirty="0" smtClean="0">
                <a:solidFill>
                  <a:srgbClr val="FF0000"/>
                </a:solidFill>
                <a:latin typeface="Tahoma" pitchFamily="34" charset="0"/>
                <a:ea typeface="標楷體" pitchFamily="65" charset="-120"/>
                <a:cs typeface="微軟正黑體"/>
              </a:rPr>
              <a:t>研擬自行評估計畫單位</a:t>
            </a:r>
            <a:r>
              <a:rPr kumimoji="0" lang="zh-TW" altLang="en-US" sz="2600" dirty="0" smtClean="0">
                <a:latin typeface="Tahoma" pitchFamily="34" charset="0"/>
                <a:ea typeface="標楷體" pitchFamily="65" charset="-120"/>
                <a:cs typeface="微軟正黑體"/>
              </a:rPr>
              <a:t>事先</a:t>
            </a:r>
            <a:r>
              <a:rPr kumimoji="0" lang="zh-TW" altLang="en-US" sz="2600" dirty="0">
                <a:latin typeface="Tahoma" pitchFamily="34" charset="0"/>
                <a:ea typeface="標楷體" pitchFamily="65" charset="-120"/>
                <a:cs typeface="微軟正黑體"/>
              </a:rPr>
              <a:t>綜整內部各單位意見</a:t>
            </a:r>
            <a:r>
              <a:rPr kumimoji="0" lang="zh-TW" altLang="en-US" sz="2600" dirty="0">
                <a:solidFill>
                  <a:srgbClr val="FF0000"/>
                </a:solidFill>
                <a:latin typeface="Tahoma" pitchFamily="34" charset="0"/>
                <a:ea typeface="標楷體" pitchFamily="65" charset="-120"/>
                <a:cs typeface="微軟正黑體"/>
              </a:rPr>
              <a:t>研</a:t>
            </a:r>
            <a:r>
              <a:rPr kumimoji="0" lang="zh-TW" altLang="en-US" sz="2600" dirty="0" smtClean="0">
                <a:solidFill>
                  <a:srgbClr val="FF0000"/>
                </a:solidFill>
                <a:latin typeface="Tahoma" pitchFamily="34" charset="0"/>
                <a:ea typeface="標楷體" pitchFamily="65" charset="-120"/>
                <a:cs typeface="微軟正黑體"/>
              </a:rPr>
              <a:t>擬自行評估</a:t>
            </a:r>
            <a:r>
              <a:rPr kumimoji="0" lang="zh-TW" altLang="en-US" sz="2600" dirty="0">
                <a:solidFill>
                  <a:srgbClr val="FF0000"/>
                </a:solidFill>
                <a:latin typeface="Tahoma" pitchFamily="34" charset="0"/>
                <a:ea typeface="標楷體" pitchFamily="65" charset="-120"/>
                <a:cs typeface="微軟正黑體"/>
              </a:rPr>
              <a:t>計畫</a:t>
            </a:r>
            <a:r>
              <a:rPr kumimoji="0" lang="zh-TW" altLang="en-US" sz="2600" dirty="0">
                <a:latin typeface="Tahoma" pitchFamily="34" charset="0"/>
                <a:ea typeface="標楷體" pitchFamily="65" charset="-120"/>
                <a:cs typeface="微軟正黑體"/>
              </a:rPr>
              <a:t>，簽報機關首長核定，該計畫主要內容如下：</a:t>
            </a:r>
            <a:endParaRPr kumimoji="0" lang="zh-TW" altLang="en-US" sz="2600" dirty="0">
              <a:solidFill>
                <a:srgbClr val="0000FF"/>
              </a:solidFill>
              <a:latin typeface="標楷體" pitchFamily="65" charset="-120"/>
              <a:ea typeface="標楷體" pitchFamily="65" charset="-120"/>
              <a:cs typeface="微軟正黑體"/>
            </a:endParaRPr>
          </a:p>
          <a:p>
            <a:pPr marL="742950" lvl="1" indent="-285750" algn="just">
              <a:lnSpc>
                <a:spcPct val="120000"/>
              </a:lnSpc>
              <a:spcBef>
                <a:spcPct val="20000"/>
              </a:spcBef>
              <a:buClr>
                <a:srgbClr val="0000FF"/>
              </a:buClr>
              <a:buSzPct val="80000"/>
              <a:buFont typeface="Wingdings" pitchFamily="2" charset="2"/>
              <a:buChar char="p"/>
            </a:pPr>
            <a:r>
              <a:rPr kumimoji="0" lang="zh-TW" altLang="en-US" sz="2400" dirty="0">
                <a:latin typeface="標楷體" pitchFamily="65" charset="-120"/>
                <a:ea typeface="標楷體" pitchFamily="65" charset="-120"/>
                <a:cs typeface="微軟正黑體"/>
              </a:rPr>
              <a:t>評估依據</a:t>
            </a:r>
          </a:p>
          <a:p>
            <a:pPr marL="742950" lvl="1" indent="-285750" algn="just">
              <a:lnSpc>
                <a:spcPct val="120000"/>
              </a:lnSpc>
              <a:spcBef>
                <a:spcPct val="10000"/>
              </a:spcBef>
              <a:buClr>
                <a:srgbClr val="0000FF"/>
              </a:buClr>
              <a:buSzPct val="80000"/>
              <a:buFont typeface="Wingdings" pitchFamily="2" charset="2"/>
              <a:buChar char="p"/>
            </a:pPr>
            <a:r>
              <a:rPr kumimoji="0" lang="zh-TW" altLang="en-US" sz="2400" dirty="0">
                <a:latin typeface="標楷體" pitchFamily="65" charset="-120"/>
                <a:ea typeface="標楷體" pitchFamily="65" charset="-120"/>
                <a:cs typeface="微軟正黑體"/>
              </a:rPr>
              <a:t>評估目的</a:t>
            </a:r>
          </a:p>
          <a:p>
            <a:pPr marL="742950" lvl="1" indent="-285750" algn="just">
              <a:lnSpc>
                <a:spcPct val="120000"/>
              </a:lnSpc>
              <a:spcBef>
                <a:spcPct val="10000"/>
              </a:spcBef>
              <a:buClr>
                <a:srgbClr val="0000FF"/>
              </a:buClr>
              <a:buSzPct val="80000"/>
              <a:buFont typeface="Wingdings" pitchFamily="2" charset="2"/>
              <a:buChar char="p"/>
            </a:pPr>
            <a:r>
              <a:rPr kumimoji="0" lang="zh-TW" altLang="en-US" sz="2400" dirty="0">
                <a:latin typeface="標楷體" pitchFamily="65" charset="-120"/>
                <a:ea typeface="標楷體" pitchFamily="65" charset="-120"/>
                <a:cs typeface="微軟正黑體"/>
              </a:rPr>
              <a:t>評估期間</a:t>
            </a:r>
          </a:p>
          <a:p>
            <a:pPr marL="742950" lvl="1" indent="-285750" algn="just">
              <a:lnSpc>
                <a:spcPct val="120000"/>
              </a:lnSpc>
              <a:spcBef>
                <a:spcPct val="10000"/>
              </a:spcBef>
              <a:buClr>
                <a:srgbClr val="0000FF"/>
              </a:buClr>
              <a:buSzPct val="80000"/>
              <a:buFont typeface="Wingdings" pitchFamily="2" charset="2"/>
              <a:buChar char="p"/>
            </a:pPr>
            <a:r>
              <a:rPr kumimoji="0" lang="zh-TW" altLang="en-US" sz="2400" dirty="0">
                <a:latin typeface="標楷體" pitchFamily="65" charset="-120"/>
                <a:ea typeface="標楷體" pitchFamily="65" charset="-120"/>
                <a:cs typeface="微軟正黑體"/>
              </a:rPr>
              <a:t>評估範圍及項目</a:t>
            </a:r>
          </a:p>
          <a:p>
            <a:pPr marL="742950" lvl="1" indent="-285750" algn="just">
              <a:lnSpc>
                <a:spcPct val="120000"/>
              </a:lnSpc>
              <a:spcBef>
                <a:spcPct val="10000"/>
              </a:spcBef>
              <a:buClr>
                <a:srgbClr val="0000FF"/>
              </a:buClr>
              <a:buSzPct val="80000"/>
              <a:buFont typeface="Wingdings" pitchFamily="2" charset="2"/>
              <a:buChar char="p"/>
            </a:pPr>
            <a:r>
              <a:rPr kumimoji="0" lang="zh-TW" altLang="en-US" sz="2400" dirty="0">
                <a:latin typeface="標楷體" pitchFamily="65" charset="-120"/>
                <a:ea typeface="標楷體" pitchFamily="65" charset="-120"/>
                <a:cs typeface="微軟正黑體"/>
              </a:rPr>
              <a:t>評估方式</a:t>
            </a:r>
          </a:p>
          <a:p>
            <a:pPr marL="742950" lvl="1" indent="-285750" algn="just">
              <a:lnSpc>
                <a:spcPct val="120000"/>
              </a:lnSpc>
              <a:spcBef>
                <a:spcPct val="10000"/>
              </a:spcBef>
              <a:buClr>
                <a:srgbClr val="0000FF"/>
              </a:buClr>
              <a:buSzPct val="80000"/>
              <a:buFont typeface="Wingdings" pitchFamily="2" charset="2"/>
              <a:buChar char="p"/>
            </a:pPr>
            <a:r>
              <a:rPr kumimoji="0" lang="zh-TW" altLang="en-US" sz="2400" dirty="0">
                <a:latin typeface="標楷體" pitchFamily="65" charset="-120"/>
                <a:ea typeface="標楷體" pitchFamily="65" charset="-120"/>
                <a:cs typeface="微軟正黑體"/>
              </a:rPr>
              <a:t>評估流程</a:t>
            </a:r>
            <a:endParaRPr kumimoji="0" lang="en-US" altLang="zh-TW" sz="2400" dirty="0">
              <a:latin typeface="微軟正黑體"/>
              <a:ea typeface="標楷體" pitchFamily="65" charset="-120"/>
              <a:cs typeface="微軟正黑體"/>
            </a:endParaRPr>
          </a:p>
        </p:txBody>
      </p:sp>
    </p:spTree>
    <p:extLst>
      <p:ext uri="{BB962C8B-B14F-4D97-AF65-F5344CB8AC3E}">
        <p14:creationId xmlns:p14="http://schemas.microsoft.com/office/powerpoint/2010/main" val="3763403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4"/>
          <p:cNvSpPr>
            <a:spLocks noGrp="1"/>
          </p:cNvSpPr>
          <p:nvPr>
            <p:ph idx="1"/>
          </p:nvPr>
        </p:nvSpPr>
        <p:spPr>
          <a:xfrm>
            <a:off x="457200" y="764704"/>
            <a:ext cx="8229600" cy="5361459"/>
          </a:xfrm>
        </p:spPr>
        <p:txBody>
          <a:bodyPr>
            <a:normAutofit/>
          </a:bodyPr>
          <a:lstStyle/>
          <a:p>
            <a:pPr marL="0" indent="0">
              <a:buNone/>
            </a:pPr>
            <a:r>
              <a:rPr lang="zh-TW" altLang="zh-TW" sz="3600" b="1" dirty="0" smtClean="0">
                <a:ea typeface="標楷體" pitchFamily="65" charset="-120"/>
              </a:rPr>
              <a:t>評估</a:t>
            </a:r>
            <a:r>
              <a:rPr lang="zh-TW" altLang="zh-TW" sz="3600" b="1" dirty="0">
                <a:ea typeface="標楷體" pitchFamily="65" charset="-120"/>
              </a:rPr>
              <a:t>方式</a:t>
            </a:r>
            <a:r>
              <a:rPr lang="en-US" altLang="zh-TW" sz="3600" b="1" dirty="0">
                <a:ea typeface="標楷體" pitchFamily="65" charset="-120"/>
              </a:rPr>
              <a:t>:</a:t>
            </a:r>
          </a:p>
          <a:p>
            <a:pPr marL="0" indent="0">
              <a:buNone/>
            </a:pPr>
            <a:r>
              <a:rPr lang="en-US" altLang="zh-TW" sz="2800" dirty="0">
                <a:latin typeface="標楷體" panose="03000509000000000000" pitchFamily="65" charset="-120"/>
                <a:ea typeface="標楷體" panose="03000509000000000000" pitchFamily="65" charset="-120"/>
              </a:rPr>
              <a:t>1.</a:t>
            </a:r>
            <a:r>
              <a:rPr lang="zh-TW" altLang="en-US" sz="2800" dirty="0">
                <a:ea typeface="標楷體" pitchFamily="65" charset="-120"/>
              </a:rPr>
              <a:t>作業層級自行評估</a:t>
            </a:r>
            <a:endParaRPr lang="en-US" altLang="zh-TW" sz="2800" dirty="0"/>
          </a:p>
          <a:p>
            <a:pPr>
              <a:buFont typeface="Wingdings" panose="05000000000000000000" pitchFamily="2" charset="2"/>
              <a:buChar char="u"/>
            </a:pPr>
            <a:r>
              <a:rPr lang="zh-TW" altLang="zh-TW" sz="2600" dirty="0" smtClean="0">
                <a:latin typeface="標楷體" panose="03000509000000000000" pitchFamily="65" charset="-120"/>
                <a:ea typeface="標楷體" panose="03000509000000000000" pitchFamily="65" charset="-120"/>
              </a:rPr>
              <a:t>各</a:t>
            </a:r>
            <a:r>
              <a:rPr lang="zh-TW" altLang="en-US" sz="2600" dirty="0">
                <a:latin typeface="標楷體" panose="03000509000000000000" pitchFamily="65" charset="-120"/>
                <a:ea typeface="標楷體" panose="03000509000000000000" pitchFamily="65" charset="-120"/>
              </a:rPr>
              <a:t>課</a:t>
            </a:r>
            <a:r>
              <a:rPr lang="zh-TW" altLang="en-US" sz="2600" dirty="0" smtClean="0">
                <a:latin typeface="標楷體" panose="03000509000000000000" pitchFamily="65" charset="-120"/>
                <a:ea typeface="標楷體" panose="03000509000000000000" pitchFamily="65" charset="-120"/>
              </a:rPr>
              <a:t>室應</a:t>
            </a:r>
            <a:r>
              <a:rPr lang="zh-TW" altLang="en-US" sz="2600" dirty="0">
                <a:latin typeface="標楷體" pitchFamily="65" charset="-120"/>
                <a:ea typeface="標楷體" pitchFamily="65" charset="-120"/>
              </a:rPr>
              <a:t>依</a:t>
            </a:r>
            <a:r>
              <a:rPr lang="zh-TW" altLang="en-US" sz="2600" dirty="0" smtClean="0">
                <a:latin typeface="標楷體" pitchFamily="65" charset="-120"/>
                <a:ea typeface="標楷體" pitchFamily="65" charset="-120"/>
              </a:rPr>
              <a:t>其</a:t>
            </a:r>
            <a:r>
              <a:rPr lang="zh-TW" altLang="en-US" sz="2600" dirty="0" smtClean="0">
                <a:solidFill>
                  <a:srgbClr val="FF0000"/>
                </a:solidFill>
                <a:latin typeface="標楷體" pitchFamily="65" charset="-120"/>
                <a:ea typeface="標楷體" pitchFamily="65" charset="-120"/>
              </a:rPr>
              <a:t>例行</a:t>
            </a:r>
            <a:r>
              <a:rPr lang="zh-TW" altLang="en-US" sz="2600" dirty="0">
                <a:solidFill>
                  <a:srgbClr val="FF0000"/>
                </a:solidFill>
                <a:latin typeface="標楷體" pitchFamily="65" charset="-120"/>
                <a:ea typeface="標楷體" pitchFamily="65" charset="-120"/>
              </a:rPr>
              <a:t>監督機制</a:t>
            </a:r>
            <a:r>
              <a:rPr lang="zh-TW" altLang="en-US" sz="2600" dirty="0">
                <a:latin typeface="標楷體" pitchFamily="65" charset="-120"/>
                <a:ea typeface="標楷體" pitchFamily="65" charset="-120"/>
              </a:rPr>
              <a:t>及內部控制制度</a:t>
            </a:r>
            <a:r>
              <a:rPr lang="zh-TW" altLang="en-US" sz="2600" dirty="0">
                <a:solidFill>
                  <a:srgbClr val="FF0000"/>
                </a:solidFill>
                <a:latin typeface="標楷體" pitchFamily="65" charset="-120"/>
                <a:ea typeface="標楷體" pitchFamily="65" charset="-120"/>
              </a:rPr>
              <a:t>控制作業執行</a:t>
            </a:r>
            <a:r>
              <a:rPr lang="zh-TW" altLang="en-US" sz="2600" dirty="0" smtClean="0">
                <a:solidFill>
                  <a:srgbClr val="FF0000"/>
                </a:solidFill>
                <a:latin typeface="標楷體" pitchFamily="65" charset="-120"/>
                <a:ea typeface="標楷體" pitchFamily="65" charset="-120"/>
              </a:rPr>
              <a:t>情形</a:t>
            </a:r>
            <a:r>
              <a:rPr lang="zh-TW" altLang="en-US" sz="2600" dirty="0" smtClean="0">
                <a:latin typeface="標楷體" pitchFamily="65" charset="-120"/>
                <a:ea typeface="標楷體" pitchFamily="65" charset="-120"/>
              </a:rPr>
              <a:t>辦理</a:t>
            </a:r>
            <a:r>
              <a:rPr lang="zh-TW" altLang="en-US" sz="2600" dirty="0" smtClean="0">
                <a:solidFill>
                  <a:srgbClr val="FF0000"/>
                </a:solidFill>
                <a:latin typeface="標楷體" pitchFamily="65" charset="-120"/>
                <a:ea typeface="標楷體" pitchFamily="65" charset="-120"/>
              </a:rPr>
              <a:t>自行評估</a:t>
            </a:r>
            <a:r>
              <a:rPr lang="zh-TW" altLang="en-US" sz="2600" dirty="0" smtClean="0">
                <a:latin typeface="標楷體" pitchFamily="65" charset="-120"/>
                <a:ea typeface="標楷體" pitchFamily="65" charset="-120"/>
              </a:rPr>
              <a:t>，</a:t>
            </a:r>
            <a:r>
              <a:rPr lang="zh-TW" altLang="en-US" sz="2600" dirty="0">
                <a:latin typeface="標楷體" pitchFamily="65" charset="-120"/>
                <a:ea typeface="標楷體" pitchFamily="65" charset="-120"/>
              </a:rPr>
              <a:t>作成作業層級自行評估</a:t>
            </a:r>
            <a:r>
              <a:rPr lang="zh-TW" altLang="en-US" sz="2600" dirty="0" smtClean="0">
                <a:latin typeface="標楷體" pitchFamily="65" charset="-120"/>
                <a:ea typeface="標楷體" pitchFamily="65" charset="-120"/>
              </a:rPr>
              <a:t>表簽</a:t>
            </a:r>
            <a:r>
              <a:rPr lang="zh-TW" altLang="en-US" sz="2600" dirty="0">
                <a:latin typeface="標楷體" pitchFamily="65" charset="-120"/>
                <a:ea typeface="標楷體" pitchFamily="65" charset="-120"/>
              </a:rPr>
              <a:t>報單位主管簽章，另得檢附各項控制作業自行評估</a:t>
            </a:r>
            <a:r>
              <a:rPr lang="zh-TW" altLang="en-US" sz="2600" dirty="0" smtClean="0">
                <a:latin typeface="標楷體" pitchFamily="65" charset="-120"/>
                <a:ea typeface="標楷體" pitchFamily="65" charset="-120"/>
              </a:rPr>
              <a:t>表作為</a:t>
            </a:r>
            <a:r>
              <a:rPr lang="zh-TW" altLang="en-US" sz="2600" dirty="0">
                <a:latin typeface="標楷體" pitchFamily="65" charset="-120"/>
                <a:ea typeface="標楷體" pitchFamily="65" charset="-120"/>
              </a:rPr>
              <a:t>作業層級自行評估表第六項評估重點之佐證資料</a:t>
            </a:r>
            <a:r>
              <a:rPr lang="zh-TW" altLang="en-US" sz="2600" dirty="0" smtClean="0">
                <a:latin typeface="標楷體" pitchFamily="65" charset="-120"/>
                <a:ea typeface="標楷體" pitchFamily="65" charset="-120"/>
              </a:rPr>
              <a:t>。</a:t>
            </a:r>
            <a:endParaRPr lang="en-US" altLang="zh-TW" sz="2600" dirty="0" smtClean="0">
              <a:latin typeface="標楷體" pitchFamily="65" charset="-120"/>
              <a:ea typeface="標楷體" pitchFamily="65" charset="-120"/>
            </a:endParaRPr>
          </a:p>
          <a:p>
            <a:pPr>
              <a:buFont typeface="Wingdings" panose="05000000000000000000" pitchFamily="2" charset="2"/>
              <a:buChar char="u"/>
            </a:pPr>
            <a:r>
              <a:rPr lang="zh-TW" altLang="zh-TW" sz="2600" dirty="0" smtClean="0">
                <a:latin typeface="標楷體" panose="03000509000000000000" pitchFamily="65" charset="-120"/>
                <a:ea typeface="標楷體" panose="03000509000000000000" pitchFamily="65" charset="-120"/>
              </a:rPr>
              <a:t>各</a:t>
            </a:r>
            <a:r>
              <a:rPr lang="zh-TW" altLang="zh-TW" sz="2600" dirty="0">
                <a:latin typeface="標楷體" panose="03000509000000000000" pitchFamily="65" charset="-120"/>
                <a:ea typeface="標楷體" panose="03000509000000000000" pitchFamily="65" charset="-120"/>
              </a:rPr>
              <a:t>課室辦理作業層級自行評估時，應依照所設計之自行評估表，根據評估結果於自行評估情形欄勾選</a:t>
            </a:r>
            <a:r>
              <a:rPr lang="zh-TW" altLang="zh-TW" sz="2600" dirty="0" smtClean="0">
                <a:latin typeface="標楷體" panose="03000509000000000000" pitchFamily="65" charset="-120"/>
                <a:ea typeface="標楷體" panose="03000509000000000000" pitchFamily="65" charset="-120"/>
              </a:rPr>
              <a:t>「</a:t>
            </a:r>
            <a:r>
              <a:rPr lang="zh-TW" altLang="en-US" sz="2600" dirty="0" smtClean="0">
                <a:solidFill>
                  <a:srgbClr val="FF0000"/>
                </a:solidFill>
                <a:latin typeface="標楷體" panose="03000509000000000000" pitchFamily="65" charset="-120"/>
                <a:ea typeface="標楷體" panose="03000509000000000000" pitchFamily="65" charset="-120"/>
              </a:rPr>
              <a:t>落實</a:t>
            </a:r>
            <a:r>
              <a:rPr lang="zh-TW" altLang="zh-TW" sz="2600" dirty="0" smtClean="0">
                <a:latin typeface="標楷體" panose="03000509000000000000" pitchFamily="65" charset="-120"/>
                <a:ea typeface="標楷體" panose="03000509000000000000" pitchFamily="65" charset="-120"/>
              </a:rPr>
              <a:t>」、 </a:t>
            </a:r>
            <a:r>
              <a:rPr lang="zh-TW" altLang="zh-TW" sz="2600" dirty="0" smtClean="0">
                <a:solidFill>
                  <a:srgbClr val="FF0000"/>
                </a:solidFill>
                <a:latin typeface="標楷體" panose="03000509000000000000" pitchFamily="65" charset="-120"/>
                <a:ea typeface="標楷體" panose="03000509000000000000" pitchFamily="65" charset="-120"/>
              </a:rPr>
              <a:t>「</a:t>
            </a:r>
            <a:r>
              <a:rPr lang="zh-TW" altLang="en-US" sz="2600" dirty="0" smtClean="0">
                <a:solidFill>
                  <a:srgbClr val="FF0000"/>
                </a:solidFill>
                <a:latin typeface="標楷體" panose="03000509000000000000" pitchFamily="65" charset="-120"/>
                <a:ea typeface="標楷體" panose="03000509000000000000" pitchFamily="65" charset="-120"/>
              </a:rPr>
              <a:t>部份落實</a:t>
            </a:r>
            <a:r>
              <a:rPr lang="zh-TW" altLang="zh-TW" sz="2600" dirty="0" smtClean="0">
                <a:solidFill>
                  <a:srgbClr val="FF0000"/>
                </a:solidFill>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a:t>
            </a:r>
            <a:r>
              <a:rPr lang="zh-TW" altLang="zh-TW" sz="2600" dirty="0">
                <a:solidFill>
                  <a:srgbClr val="FF0000"/>
                </a:solidFill>
                <a:latin typeface="標楷體" panose="03000509000000000000" pitchFamily="65" charset="-120"/>
                <a:ea typeface="標楷體" panose="03000509000000000000" pitchFamily="65" charset="-120"/>
              </a:rPr>
              <a:t>「</a:t>
            </a:r>
            <a:r>
              <a:rPr lang="zh-TW" altLang="zh-TW" sz="2600" dirty="0" smtClean="0">
                <a:solidFill>
                  <a:srgbClr val="FF0000"/>
                </a:solidFill>
                <a:latin typeface="標楷體" panose="03000509000000000000" pitchFamily="65" charset="-120"/>
                <a:ea typeface="標楷體" panose="03000509000000000000" pitchFamily="65" charset="-120"/>
              </a:rPr>
              <a:t>未</a:t>
            </a:r>
            <a:r>
              <a:rPr lang="zh-TW" altLang="en-US" sz="2600" dirty="0">
                <a:solidFill>
                  <a:srgbClr val="FF0000"/>
                </a:solidFill>
                <a:latin typeface="標楷體" panose="03000509000000000000" pitchFamily="65" charset="-120"/>
                <a:ea typeface="標楷體" panose="03000509000000000000" pitchFamily="65" charset="-120"/>
              </a:rPr>
              <a:t>落實</a:t>
            </a:r>
            <a:r>
              <a:rPr lang="zh-TW" altLang="zh-TW" sz="2600" dirty="0" smtClean="0">
                <a:solidFill>
                  <a:srgbClr val="FF0000"/>
                </a:solidFill>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a:t>
            </a:r>
            <a:r>
              <a:rPr lang="zh-TW" altLang="zh-TW" sz="2600" dirty="0" smtClean="0">
                <a:solidFill>
                  <a:srgbClr val="FF0000"/>
                </a:solidFill>
                <a:latin typeface="標楷體" panose="03000509000000000000" pitchFamily="65" charset="-120"/>
                <a:ea typeface="標楷體" panose="03000509000000000000" pitchFamily="65" charset="-120"/>
              </a:rPr>
              <a:t>「</a:t>
            </a:r>
            <a:r>
              <a:rPr lang="zh-TW" altLang="en-US" sz="2600" dirty="0" smtClean="0">
                <a:solidFill>
                  <a:srgbClr val="FF0000"/>
                </a:solidFill>
                <a:latin typeface="標楷體" panose="03000509000000000000" pitchFamily="65" charset="-120"/>
                <a:ea typeface="標楷體" panose="03000509000000000000" pitchFamily="65" charset="-120"/>
              </a:rPr>
              <a:t>其他</a:t>
            </a:r>
            <a:r>
              <a:rPr lang="zh-TW" altLang="zh-TW" sz="2600" dirty="0" smtClean="0">
                <a:solidFill>
                  <a:srgbClr val="FF0000"/>
                </a:solidFill>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或</a:t>
            </a:r>
            <a:r>
              <a:rPr lang="zh-TW" altLang="zh-TW" sz="2600" dirty="0" smtClean="0">
                <a:solidFill>
                  <a:srgbClr val="FF0000"/>
                </a:solidFill>
                <a:latin typeface="標楷體" panose="03000509000000000000" pitchFamily="65" charset="-120"/>
                <a:ea typeface="標楷體" panose="03000509000000000000" pitchFamily="65" charset="-120"/>
              </a:rPr>
              <a:t>「不適用</a:t>
            </a:r>
            <a:r>
              <a:rPr lang="zh-TW" altLang="zh-TW" sz="2600" dirty="0">
                <a:solidFill>
                  <a:srgbClr val="FF0000"/>
                </a:solidFill>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a:t>
            </a:r>
            <a:endParaRPr lang="zh-TW" altLang="en-US" sz="26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312369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395536" y="1052736"/>
            <a:ext cx="8229600" cy="4525963"/>
          </a:xfrm>
        </p:spPr>
        <p:txBody>
          <a:bodyPr>
            <a:normAutofit fontScale="92500" lnSpcReduction="20000"/>
          </a:bodyPr>
          <a:lstStyle/>
          <a:p>
            <a:pPr marL="0" indent="0">
              <a:buNone/>
            </a:pPr>
            <a:r>
              <a:rPr lang="en-US" altLang="zh-TW" b="1" dirty="0" smtClean="0">
                <a:latin typeface="標楷體" panose="03000509000000000000" pitchFamily="65" charset="-120"/>
                <a:ea typeface="標楷體" panose="03000509000000000000" pitchFamily="65" charset="-120"/>
              </a:rPr>
              <a:t>2.</a:t>
            </a:r>
            <a:r>
              <a:rPr lang="zh-TW" altLang="zh-TW" b="1" dirty="0">
                <a:latin typeface="標楷體" panose="03000509000000000000" pitchFamily="65" charset="-120"/>
                <a:ea typeface="標楷體" panose="03000509000000000000" pitchFamily="65" charset="-120"/>
              </a:rPr>
              <a:t>整體層級自行</a:t>
            </a:r>
            <a:r>
              <a:rPr lang="zh-TW" altLang="zh-TW" b="1" dirty="0" smtClean="0">
                <a:latin typeface="標楷體" panose="03000509000000000000" pitchFamily="65" charset="-120"/>
                <a:ea typeface="標楷體" panose="03000509000000000000" pitchFamily="65" charset="-120"/>
              </a:rPr>
              <a:t>評估</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800" dirty="0" smtClean="0">
                <a:latin typeface="標楷體" panose="03000509000000000000" pitchFamily="65" charset="-120"/>
                <a:ea typeface="標楷體" panose="03000509000000000000" pitchFamily="65" charset="-120"/>
              </a:rPr>
              <a:t>按控制環境、風險評估、控制作業、資訊與溝通、監督五要素，</a:t>
            </a:r>
            <a:r>
              <a:rPr lang="zh-TW" altLang="zh-TW" sz="2800" dirty="0">
                <a:latin typeface="標楷體" panose="03000509000000000000" pitchFamily="65" charset="-120"/>
                <a:ea typeface="標楷體" panose="03000509000000000000" pitchFamily="65" charset="-120"/>
              </a:rPr>
              <a:t>由下而上</a:t>
            </a:r>
            <a:r>
              <a:rPr lang="zh-TW" altLang="zh-TW" sz="2800" dirty="0" smtClean="0">
                <a:latin typeface="標楷體" panose="03000509000000000000" pitchFamily="65" charset="-120"/>
                <a:ea typeface="標楷體" panose="03000509000000000000" pitchFamily="65" charset="-120"/>
              </a:rPr>
              <a:t>評估內部</a:t>
            </a:r>
            <a:r>
              <a:rPr lang="zh-TW" altLang="zh-TW" sz="2800" dirty="0">
                <a:latin typeface="標楷體" panose="03000509000000000000" pitchFamily="65" charset="-120"/>
                <a:ea typeface="標楷體" panose="03000509000000000000" pitchFamily="65" charset="-120"/>
              </a:rPr>
              <a:t>控制制度</a:t>
            </a:r>
            <a:r>
              <a:rPr lang="zh-TW" altLang="zh-TW" sz="2800" dirty="0" smtClean="0">
                <a:latin typeface="標楷體" panose="03000509000000000000" pitchFamily="65" charset="-120"/>
                <a:ea typeface="標楷體" panose="03000509000000000000" pitchFamily="65" charset="-120"/>
              </a:rPr>
              <a:t>之</a:t>
            </a:r>
            <a:r>
              <a:rPr lang="zh-TW" altLang="en-US" sz="2800" dirty="0" smtClean="0">
                <a:latin typeface="標楷體" panose="03000509000000000000" pitchFamily="65" charset="-120"/>
                <a:ea typeface="標楷體" panose="03000509000000000000" pitchFamily="65" charset="-120"/>
              </a:rPr>
              <a:t>有效程度</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2800" dirty="0">
                <a:latin typeface="標楷體" pitchFamily="65" charset="-120"/>
                <a:ea typeface="標楷體" pitchFamily="65" charset="-120"/>
              </a:rPr>
              <a:t>各機關辦理整體層級自行評估，應依整體層級自行評估總</a:t>
            </a:r>
            <a:r>
              <a:rPr lang="zh-TW" altLang="en-US" sz="2800" dirty="0" smtClean="0">
                <a:latin typeface="標楷體" pitchFamily="65" charset="-120"/>
                <a:ea typeface="標楷體" pitchFamily="65" charset="-120"/>
              </a:rPr>
              <a:t>表及</a:t>
            </a:r>
            <a:r>
              <a:rPr lang="zh-TW" altLang="en-US" sz="2800" dirty="0">
                <a:latin typeface="標楷體" pitchFamily="65" charset="-120"/>
                <a:ea typeface="標楷體" pitchFamily="65" charset="-120"/>
              </a:rPr>
              <a:t>明細</a:t>
            </a:r>
            <a:r>
              <a:rPr lang="zh-TW" altLang="en-US" sz="2800" dirty="0" smtClean="0">
                <a:latin typeface="標楷體" pitchFamily="65" charset="-120"/>
                <a:ea typeface="標楷體" pitchFamily="65" charset="-120"/>
              </a:rPr>
              <a:t>表提出</a:t>
            </a:r>
            <a:r>
              <a:rPr lang="zh-TW" altLang="en-US" sz="2800" dirty="0">
                <a:latin typeface="標楷體" pitchFamily="65" charset="-120"/>
                <a:ea typeface="標楷體" pitchFamily="65" charset="-120"/>
              </a:rPr>
              <a:t>評估結果，其中各明細表得依業務性質或管理需要，增減調整適用之判斷項目</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a:buFont typeface="Wingdings" panose="05000000000000000000" pitchFamily="2" charset="2"/>
              <a:buChar char="u"/>
            </a:pPr>
            <a:r>
              <a:rPr lang="zh-TW" altLang="en-US" sz="2800" dirty="0" smtClean="0">
                <a:latin typeface="標楷體" pitchFamily="65" charset="-120"/>
                <a:ea typeface="標楷體" pitchFamily="65" charset="-120"/>
              </a:rPr>
              <a:t>例子</a:t>
            </a:r>
            <a:r>
              <a:rPr lang="en-US" altLang="zh-TW" sz="2800" dirty="0" smtClean="0">
                <a:latin typeface="標楷體" pitchFamily="65" charset="-120"/>
                <a:ea typeface="標楷體" pitchFamily="65" charset="-120"/>
              </a:rPr>
              <a:t>:</a:t>
            </a:r>
            <a:r>
              <a:rPr lang="zh-TW" altLang="zh-TW" sz="2800" dirty="0" smtClean="0">
                <a:latin typeface="標楷體" panose="03000509000000000000" pitchFamily="65" charset="-120"/>
                <a:ea typeface="標楷體" panose="03000509000000000000" pitchFamily="65" charset="-120"/>
              </a:rPr>
              <a:t>市府</a:t>
            </a:r>
            <a:r>
              <a:rPr lang="zh-TW" altLang="zh-TW" sz="2800" dirty="0">
                <a:latin typeface="標楷體" panose="03000509000000000000" pitchFamily="65" charset="-120"/>
                <a:ea typeface="標楷體" panose="03000509000000000000" pitchFamily="65" charset="-120"/>
              </a:rPr>
              <a:t>訂頒之「各機關內部控制制度整體層級有效性</a:t>
            </a:r>
            <a:r>
              <a:rPr lang="zh-TW" altLang="zh-TW" sz="2800" dirty="0">
                <a:solidFill>
                  <a:srgbClr val="C00000"/>
                </a:solidFill>
                <a:latin typeface="標楷體" panose="03000509000000000000" pitchFamily="65" charset="-120"/>
                <a:ea typeface="標楷體" panose="03000509000000000000" pitchFamily="65" charset="-120"/>
              </a:rPr>
              <a:t>判斷參考項目</a:t>
            </a:r>
            <a:r>
              <a:rPr lang="zh-TW" altLang="zh-TW" sz="2800" dirty="0">
                <a:latin typeface="標楷體" panose="03000509000000000000" pitchFamily="65" charset="-120"/>
                <a:ea typeface="標楷體" panose="03000509000000000000" pitchFamily="65" charset="-120"/>
              </a:rPr>
              <a:t>」</a:t>
            </a:r>
            <a:r>
              <a:rPr lang="zh-TW" altLang="zh-TW" sz="2800" b="1" dirty="0">
                <a:solidFill>
                  <a:srgbClr val="FF00FF"/>
                </a:solidFill>
                <a:latin typeface="標楷體" panose="03000509000000000000" pitchFamily="65" charset="-120"/>
                <a:ea typeface="標楷體" panose="03000509000000000000" pitchFamily="65" charset="-120"/>
              </a:rPr>
              <a:t>全數</a:t>
            </a:r>
            <a:r>
              <a:rPr lang="zh-TW" altLang="zh-TW" sz="2800" dirty="0">
                <a:latin typeface="標楷體" panose="03000509000000000000" pitchFamily="65" charset="-120"/>
                <a:ea typeface="標楷體" panose="03000509000000000000" pitchFamily="65" charset="-120"/>
              </a:rPr>
              <a:t>納</a:t>
            </a:r>
            <a:r>
              <a:rPr lang="zh-TW" altLang="zh-TW" sz="2800" dirty="0" smtClean="0">
                <a:latin typeface="標楷體" panose="03000509000000000000" pitchFamily="65" charset="-120"/>
                <a:ea typeface="標楷體" panose="03000509000000000000" pitchFamily="65" charset="-120"/>
              </a:rPr>
              <a:t>為本年度</a:t>
            </a:r>
            <a:r>
              <a:rPr lang="zh-TW" altLang="zh-TW" sz="2800" dirty="0">
                <a:latin typeface="標楷體" panose="03000509000000000000" pitchFamily="65" charset="-120"/>
                <a:ea typeface="標楷體" panose="03000509000000000000" pitchFamily="65" charset="-120"/>
              </a:rPr>
              <a:t>辦理整體層級評估之判斷</a:t>
            </a:r>
            <a:r>
              <a:rPr lang="zh-TW" altLang="zh-TW" sz="2800" dirty="0" smtClean="0">
                <a:latin typeface="標楷體" panose="03000509000000000000" pitchFamily="65" charset="-120"/>
                <a:ea typeface="標楷體" panose="03000509000000000000" pitchFamily="65" charset="-120"/>
              </a:rPr>
              <a:t>項目</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zh-TW" sz="2800" dirty="0">
                <a:latin typeface="標楷體" panose="03000509000000000000" pitchFamily="65" charset="-120"/>
                <a:ea typeface="標楷體" panose="03000509000000000000" pitchFamily="65" charset="-120"/>
              </a:rPr>
              <a:t>各評估單位應就所負責之判斷項目</a:t>
            </a:r>
            <a:r>
              <a:rPr lang="zh-TW" altLang="zh-TW" sz="2800" dirty="0">
                <a:solidFill>
                  <a:srgbClr val="7030A0"/>
                </a:solidFill>
                <a:latin typeface="標楷體" panose="03000509000000000000" pitchFamily="65" charset="-120"/>
                <a:ea typeface="標楷體" panose="03000509000000000000" pitchFamily="65" charset="-120"/>
              </a:rPr>
              <a:t>蒐集足夠之佐證資料</a:t>
            </a:r>
            <a:r>
              <a:rPr lang="zh-TW" altLang="zh-TW" sz="2800" dirty="0">
                <a:latin typeface="標楷體" panose="03000509000000000000" pitchFamily="65" charset="-120"/>
                <a:ea typeface="標楷體" panose="03000509000000000000" pitchFamily="65" charset="-120"/>
              </a:rPr>
              <a:t>，俾作為勾選評估結果、填列</a:t>
            </a:r>
            <a:r>
              <a:rPr lang="zh-TW" altLang="zh-TW" sz="2800" b="1" dirty="0">
                <a:solidFill>
                  <a:srgbClr val="00B050"/>
                </a:solidFill>
                <a:latin typeface="標楷體" panose="03000509000000000000" pitchFamily="65" charset="-120"/>
                <a:ea typeface="標楷體" panose="03000509000000000000" pitchFamily="65" charset="-120"/>
              </a:rPr>
              <a:t>佐證資料清單</a:t>
            </a:r>
            <a:r>
              <a:rPr lang="zh-TW" altLang="zh-TW" sz="2800" dirty="0">
                <a:latin typeface="標楷體" panose="03000509000000000000" pitchFamily="65" charset="-120"/>
                <a:ea typeface="標楷體" panose="03000509000000000000" pitchFamily="65" charset="-120"/>
              </a:rPr>
              <a:t>、</a:t>
            </a:r>
            <a:r>
              <a:rPr lang="zh-TW" altLang="zh-TW" sz="2800" b="1" dirty="0">
                <a:solidFill>
                  <a:srgbClr val="006600"/>
                </a:solidFill>
                <a:latin typeface="標楷體" panose="03000509000000000000" pitchFamily="65" charset="-120"/>
                <a:ea typeface="標楷體" panose="03000509000000000000" pitchFamily="65" charset="-120"/>
              </a:rPr>
              <a:t>評估情形說明</a:t>
            </a:r>
            <a:r>
              <a:rPr lang="zh-TW" altLang="zh-TW" sz="2800" dirty="0">
                <a:latin typeface="標楷體" panose="03000509000000000000" pitchFamily="65" charset="-120"/>
                <a:ea typeface="標楷體" panose="03000509000000000000" pitchFamily="65" charset="-120"/>
              </a:rPr>
              <a:t>、</a:t>
            </a:r>
            <a:r>
              <a:rPr lang="zh-TW" altLang="zh-TW" sz="2800" b="1" dirty="0">
                <a:solidFill>
                  <a:srgbClr val="09A732"/>
                </a:solidFill>
                <a:latin typeface="標楷體" panose="03000509000000000000" pitchFamily="65" charset="-120"/>
                <a:ea typeface="標楷體" panose="03000509000000000000" pitchFamily="65" charset="-120"/>
              </a:rPr>
              <a:t>改善措施</a:t>
            </a:r>
            <a:r>
              <a:rPr lang="zh-TW" altLang="zh-TW" sz="2800" dirty="0">
                <a:latin typeface="標楷體" panose="03000509000000000000" pitchFamily="65" charset="-120"/>
                <a:ea typeface="標楷體" panose="03000509000000000000" pitchFamily="65" charset="-120"/>
              </a:rPr>
              <a:t>或</a:t>
            </a:r>
            <a:r>
              <a:rPr lang="zh-TW" altLang="zh-TW" sz="2800" b="1" dirty="0">
                <a:solidFill>
                  <a:srgbClr val="339933"/>
                </a:solidFill>
                <a:latin typeface="標楷體" panose="03000509000000000000" pitchFamily="65" charset="-120"/>
                <a:ea typeface="標楷體" panose="03000509000000000000" pitchFamily="65" charset="-120"/>
              </a:rPr>
              <a:t>具體興革建議</a:t>
            </a:r>
            <a:r>
              <a:rPr lang="zh-TW" altLang="zh-TW" sz="2800" dirty="0">
                <a:latin typeface="標楷體" panose="03000509000000000000" pitchFamily="65" charset="-120"/>
                <a:ea typeface="標楷體" panose="03000509000000000000" pitchFamily="65" charset="-120"/>
              </a:rPr>
              <a:t>之依據。</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28063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4"/>
          <p:cNvSpPr>
            <a:spLocks noGrp="1"/>
          </p:cNvSpPr>
          <p:nvPr>
            <p:ph idx="1"/>
          </p:nvPr>
        </p:nvSpPr>
        <p:spPr>
          <a:xfrm>
            <a:off x="395536" y="1268760"/>
            <a:ext cx="8229600" cy="4525963"/>
          </a:xfrm>
        </p:spPr>
        <p:txBody>
          <a:bodyPr/>
          <a:lstStyle/>
          <a:p>
            <a:pPr marL="0" indent="0">
              <a:buNone/>
            </a:pPr>
            <a:r>
              <a:rPr lang="en-US" altLang="zh-TW" sz="3000" dirty="0" smtClean="0">
                <a:latin typeface="標楷體" pitchFamily="65" charset="-120"/>
                <a:ea typeface="標楷體" pitchFamily="65" charset="-120"/>
              </a:rPr>
              <a:t>3.</a:t>
            </a:r>
            <a:r>
              <a:rPr lang="zh-TW" altLang="en-US" sz="3000" dirty="0" smtClean="0">
                <a:latin typeface="標楷體" pitchFamily="65" charset="-120"/>
                <a:ea typeface="標楷體" pitchFamily="65" charset="-120"/>
              </a:rPr>
              <a:t>審計機關重要審核意見</a:t>
            </a:r>
            <a:r>
              <a:rPr lang="en-US" altLang="zh-TW" sz="3000" dirty="0" smtClean="0">
                <a:latin typeface="標楷體" pitchFamily="65" charset="-120"/>
                <a:ea typeface="標楷體" pitchFamily="65" charset="-120"/>
              </a:rPr>
              <a:t>:</a:t>
            </a:r>
          </a:p>
          <a:p>
            <a:pPr marL="449263" indent="0">
              <a:buNone/>
            </a:pPr>
            <a:r>
              <a:rPr lang="zh-TW" altLang="en-US" sz="2800" dirty="0" smtClean="0">
                <a:latin typeface="標楷體" pitchFamily="65" charset="-120"/>
                <a:ea typeface="標楷體" pitchFamily="65" charset="-120"/>
              </a:rPr>
              <a:t>辦</a:t>
            </a:r>
            <a:r>
              <a:rPr lang="zh-TW" altLang="zh-TW" sz="2800" dirty="0" smtClean="0">
                <a:latin typeface="標楷體" pitchFamily="65" charset="-120"/>
                <a:ea typeface="標楷體" pitchFamily="65" charset="-120"/>
              </a:rPr>
              <a:t>理</a:t>
            </a:r>
            <a:r>
              <a:rPr lang="zh-TW" altLang="zh-TW" sz="2800" dirty="0">
                <a:latin typeface="標楷體" pitchFamily="65" charset="-120"/>
                <a:ea typeface="標楷體" pitchFamily="65" charset="-120"/>
              </a:rPr>
              <a:t>自行評估時，審計部臺中市審計處（以下簡稱審計處）年度審核通知或臺中市地方總決算審核報告所列重要審核意見如提出機關內部控制機制未發揮應有效能等意見，應納入自行評估之重要參據。</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3094956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4"/>
          <p:cNvSpPr>
            <a:spLocks noGrp="1"/>
          </p:cNvSpPr>
          <p:nvPr>
            <p:ph idx="1"/>
          </p:nvPr>
        </p:nvSpPr>
        <p:spPr>
          <a:xfrm>
            <a:off x="457200" y="692696"/>
            <a:ext cx="8229600" cy="5433467"/>
          </a:xfrm>
        </p:spPr>
        <p:txBody>
          <a:bodyPr>
            <a:normAutofit fontScale="92500"/>
          </a:bodyPr>
          <a:lstStyle/>
          <a:p>
            <a:pPr marL="0" indent="0">
              <a:buNone/>
            </a:pPr>
            <a:r>
              <a:rPr lang="zh-TW" altLang="en-US" sz="3900" b="1" dirty="0" smtClean="0">
                <a:latin typeface="標楷體" pitchFamily="65" charset="-120"/>
                <a:ea typeface="標楷體" pitchFamily="65" charset="-120"/>
              </a:rPr>
              <a:t>自行</a:t>
            </a:r>
            <a:r>
              <a:rPr lang="zh-TW" altLang="en-US" sz="3900" b="1" dirty="0">
                <a:latin typeface="標楷體" pitchFamily="65" charset="-120"/>
                <a:ea typeface="標楷體" pitchFamily="65" charset="-120"/>
              </a:rPr>
              <a:t>評估作業之流程與期</a:t>
            </a:r>
            <a:r>
              <a:rPr lang="zh-TW" altLang="en-US" sz="3900" b="1" dirty="0" smtClean="0">
                <a:latin typeface="標楷體" pitchFamily="65" charset="-120"/>
                <a:ea typeface="標楷體" pitchFamily="65" charset="-120"/>
              </a:rPr>
              <a:t>程</a:t>
            </a:r>
            <a:endParaRPr lang="en-US" altLang="zh-TW" sz="3900" b="1" dirty="0" smtClean="0">
              <a:latin typeface="標楷體" pitchFamily="65" charset="-120"/>
              <a:ea typeface="標楷體" pitchFamily="65" charset="-120"/>
            </a:endParaRPr>
          </a:p>
          <a:p>
            <a:pPr marL="449263" indent="0">
              <a:buNone/>
            </a:pPr>
            <a:r>
              <a:rPr lang="en-US" altLang="zh-TW" sz="2600" dirty="0" smtClean="0">
                <a:latin typeface="標楷體" pitchFamily="65" charset="-120"/>
                <a:ea typeface="標楷體" pitchFamily="65" charset="-120"/>
              </a:rPr>
              <a:t>1.</a:t>
            </a:r>
            <a:r>
              <a:rPr lang="zh-TW" altLang="zh-TW" sz="2600" dirty="0">
                <a:latin typeface="標楷體" pitchFamily="65" charset="-120"/>
                <a:ea typeface="標楷體" pitchFamily="65" charset="-120"/>
              </a:rPr>
              <a:t>作業層級自行評估部分</a:t>
            </a:r>
          </a:p>
          <a:p>
            <a:pPr marL="804863" indent="0">
              <a:buNone/>
            </a:pPr>
            <a:r>
              <a:rPr lang="zh-TW" altLang="en-US" sz="2600" dirty="0" smtClean="0">
                <a:latin typeface="標楷體" pitchFamily="65" charset="-120"/>
                <a:ea typeface="標楷體" pitchFamily="65" charset="-120"/>
              </a:rPr>
              <a:t>各處室就</a:t>
            </a:r>
            <a:r>
              <a:rPr lang="zh-TW" altLang="zh-TW" sz="2600" dirty="0" smtClean="0">
                <a:latin typeface="標楷體" pitchFamily="65" charset="-120"/>
                <a:ea typeface="標楷體" pitchFamily="65" charset="-120"/>
              </a:rPr>
              <a:t>負責</a:t>
            </a:r>
            <a:r>
              <a:rPr lang="zh-TW" altLang="zh-TW" sz="2600" dirty="0">
                <a:latin typeface="標楷體" pitchFamily="65" charset="-120"/>
                <a:ea typeface="標楷體" pitchFamily="65" charset="-120"/>
              </a:rPr>
              <a:t>業務逐一評估與檢視作業層級自行評估表評估重點項目</a:t>
            </a:r>
            <a:r>
              <a:rPr lang="zh-TW"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於限定期限前</a:t>
            </a:r>
            <a:r>
              <a:rPr lang="zh-TW" altLang="zh-TW" sz="2600" dirty="0" smtClean="0">
                <a:latin typeface="標楷體" pitchFamily="65" charset="-120"/>
                <a:ea typeface="標楷體" pitchFamily="65" charset="-120"/>
              </a:rPr>
              <a:t>將</a:t>
            </a:r>
            <a:r>
              <a:rPr lang="zh-TW" altLang="zh-TW" sz="2600" dirty="0">
                <a:latin typeface="標楷體" pitchFamily="65" charset="-120"/>
                <a:ea typeface="標楷體" pitchFamily="65" charset="-120"/>
              </a:rPr>
              <a:t>評估結果填寫於自行評估表後連同相關佐證</a:t>
            </a:r>
            <a:r>
              <a:rPr lang="zh-TW" altLang="zh-TW" sz="2600" dirty="0" smtClean="0">
                <a:latin typeface="標楷體" pitchFamily="65" charset="-120"/>
                <a:ea typeface="標楷體" pitchFamily="65" charset="-120"/>
              </a:rPr>
              <a:t>資料</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內部控制作業自行評估表</a:t>
            </a:r>
            <a:r>
              <a:rPr lang="en-US" altLang="zh-TW" sz="2600" dirty="0" smtClean="0">
                <a:latin typeface="標楷體" pitchFamily="65" charset="-120"/>
                <a:ea typeface="標楷體" pitchFamily="65" charset="-120"/>
              </a:rPr>
              <a:t>)</a:t>
            </a:r>
            <a:r>
              <a:rPr lang="zh-TW" altLang="zh-TW" sz="2600" dirty="0" smtClean="0">
                <a:latin typeface="標楷體" pitchFamily="65" charset="-120"/>
                <a:ea typeface="標楷體" pitchFamily="65" charset="-120"/>
              </a:rPr>
              <a:t>，送</a:t>
            </a:r>
            <a:r>
              <a:rPr lang="zh-TW" altLang="zh-TW" sz="2600" dirty="0" smtClean="0">
                <a:solidFill>
                  <a:srgbClr val="FF0000"/>
                </a:solidFill>
                <a:latin typeface="標楷體" pitchFamily="65" charset="-120"/>
                <a:ea typeface="標楷體" pitchFamily="65" charset="-120"/>
              </a:rPr>
              <a:t>內部</a:t>
            </a:r>
            <a:r>
              <a:rPr lang="zh-TW" altLang="zh-TW" sz="2600" dirty="0">
                <a:solidFill>
                  <a:srgbClr val="FF0000"/>
                </a:solidFill>
                <a:latin typeface="標楷體" pitchFamily="65" charset="-120"/>
                <a:ea typeface="標楷體" pitchFamily="65" charset="-120"/>
              </a:rPr>
              <a:t>控制專案小組幕僚</a:t>
            </a:r>
            <a:r>
              <a:rPr lang="zh-TW" altLang="zh-TW" sz="2600" dirty="0" smtClean="0">
                <a:solidFill>
                  <a:srgbClr val="FF0000"/>
                </a:solidFill>
                <a:latin typeface="標楷體" pitchFamily="65" charset="-120"/>
                <a:ea typeface="標楷體" pitchFamily="65" charset="-120"/>
              </a:rPr>
              <a:t>單位彙整</a:t>
            </a:r>
            <a:r>
              <a:rPr lang="zh-TW" altLang="en-US" sz="2600" dirty="0" smtClean="0">
                <a:solidFill>
                  <a:srgbClr val="FF0000"/>
                </a:solidFill>
                <a:latin typeface="標楷體" pitchFamily="65" charset="-120"/>
                <a:ea typeface="標楷體" pitchFamily="65" charset="-120"/>
              </a:rPr>
              <a:t>「自行評估統計表」及「部份落實</a:t>
            </a:r>
            <a:r>
              <a:rPr lang="en-US" altLang="zh-TW" sz="2600" dirty="0" smtClean="0">
                <a:solidFill>
                  <a:srgbClr val="FF0000"/>
                </a:solidFill>
                <a:latin typeface="標楷體" pitchFamily="65" charset="-120"/>
                <a:ea typeface="標楷體" pitchFamily="65" charset="-120"/>
              </a:rPr>
              <a:t>/</a:t>
            </a:r>
            <a:r>
              <a:rPr lang="zh-TW" altLang="en-US" sz="2600" dirty="0" smtClean="0">
                <a:solidFill>
                  <a:srgbClr val="FF0000"/>
                </a:solidFill>
                <a:latin typeface="標楷體" pitchFamily="65" charset="-120"/>
                <a:ea typeface="標楷體" pitchFamily="65" charset="-120"/>
              </a:rPr>
              <a:t>未落實一覽表」</a:t>
            </a:r>
            <a:r>
              <a:rPr lang="zh-TW" altLang="zh-TW" sz="2600" dirty="0" smtClean="0">
                <a:latin typeface="標楷體" pitchFamily="65" charset="-120"/>
                <a:ea typeface="標楷體" pitchFamily="65" charset="-120"/>
              </a:rPr>
              <a:t>。</a:t>
            </a:r>
            <a:endParaRPr lang="en-US" altLang="zh-TW" sz="2600" dirty="0" smtClean="0">
              <a:latin typeface="標楷體" pitchFamily="65" charset="-120"/>
              <a:ea typeface="標楷體" pitchFamily="65" charset="-120"/>
            </a:endParaRPr>
          </a:p>
          <a:p>
            <a:pPr marL="449263" indent="0">
              <a:buNone/>
            </a:pPr>
            <a:r>
              <a:rPr lang="en-US" altLang="zh-TW" sz="2600" dirty="0" smtClean="0">
                <a:latin typeface="標楷體" pitchFamily="65" charset="-120"/>
                <a:ea typeface="標楷體" pitchFamily="65" charset="-120"/>
              </a:rPr>
              <a:t>2.</a:t>
            </a:r>
            <a:r>
              <a:rPr lang="zh-TW" altLang="zh-TW" sz="2600" dirty="0">
                <a:latin typeface="標楷體" pitchFamily="65" charset="-120"/>
                <a:ea typeface="標楷體" pitchFamily="65" charset="-120"/>
              </a:rPr>
              <a:t>整體層級評估作業</a:t>
            </a:r>
            <a:r>
              <a:rPr lang="zh-TW" altLang="zh-TW" sz="2600" dirty="0" smtClean="0">
                <a:latin typeface="標楷體" pitchFamily="65" charset="-120"/>
                <a:ea typeface="標楷體" pitchFamily="65" charset="-120"/>
              </a:rPr>
              <a:t>部分</a:t>
            </a:r>
            <a:endParaRPr lang="en-US" altLang="zh-TW" sz="2600" dirty="0" smtClean="0">
              <a:latin typeface="標楷體" pitchFamily="65" charset="-120"/>
              <a:ea typeface="標楷體" pitchFamily="65" charset="-120"/>
            </a:endParaRPr>
          </a:p>
          <a:p>
            <a:pPr marL="804863" indent="0" defTabSz="804863">
              <a:buNone/>
            </a:pPr>
            <a:r>
              <a:rPr lang="zh-TW" altLang="en-US" sz="2600" dirty="0">
                <a:latin typeface="標楷體" pitchFamily="65" charset="-120"/>
                <a:ea typeface="標楷體" pitchFamily="65" charset="-120"/>
              </a:rPr>
              <a:t>各機關首長應針對整體層級各組成要素判斷項目指派適任之評估單位</a:t>
            </a:r>
            <a:r>
              <a:rPr lang="zh-TW" altLang="en-US" sz="2600" dirty="0" smtClean="0">
                <a:latin typeface="標楷體" pitchFamily="65" charset="-120"/>
                <a:ea typeface="標楷體" pitchFamily="65" charset="-120"/>
              </a:rPr>
              <a:t>。</a:t>
            </a:r>
            <a:r>
              <a:rPr lang="zh-TW" altLang="zh-TW" sz="2600" dirty="0" smtClean="0">
                <a:latin typeface="標楷體" pitchFamily="65" charset="-120"/>
                <a:ea typeface="標楷體" pitchFamily="65" charset="-120"/>
              </a:rPr>
              <a:t>由</a:t>
            </a:r>
            <a:r>
              <a:rPr lang="zh-TW" altLang="zh-TW" sz="2600" dirty="0">
                <a:latin typeface="標楷體" pitchFamily="65" charset="-120"/>
                <a:ea typeface="標楷體" pitchFamily="65" charset="-120"/>
              </a:rPr>
              <a:t>負責各判斷項目及組成要素之評估</a:t>
            </a:r>
            <a:r>
              <a:rPr lang="zh-TW" altLang="zh-TW" sz="2600" dirty="0" smtClean="0">
                <a:latin typeface="標楷體" pitchFamily="65" charset="-120"/>
                <a:ea typeface="標楷體" pitchFamily="65" charset="-120"/>
              </a:rPr>
              <a:t>單位進行</a:t>
            </a:r>
            <a:r>
              <a:rPr lang="zh-TW" altLang="zh-TW" sz="2600" dirty="0">
                <a:latin typeface="標楷體" pitchFamily="65" charset="-120"/>
                <a:ea typeface="標楷體" pitchFamily="65" charset="-120"/>
              </a:rPr>
              <a:t>評估，</a:t>
            </a:r>
            <a:r>
              <a:rPr lang="zh-TW" altLang="zh-TW" sz="2600" dirty="0" smtClean="0">
                <a:latin typeface="標楷體" pitchFamily="65" charset="-120"/>
                <a:ea typeface="標楷體" pitchFamily="65" charset="-120"/>
              </a:rPr>
              <a:t>於</a:t>
            </a:r>
            <a:r>
              <a:rPr lang="zh-TW" altLang="en-US" sz="2600" dirty="0">
                <a:latin typeface="標楷體" pitchFamily="65" charset="-120"/>
                <a:ea typeface="標楷體" pitchFamily="65" charset="-120"/>
              </a:rPr>
              <a:t>限定期限前</a:t>
            </a:r>
            <a:r>
              <a:rPr lang="zh-TW" altLang="zh-TW" sz="2600" dirty="0" smtClean="0">
                <a:latin typeface="標楷體" pitchFamily="65" charset="-120"/>
                <a:ea typeface="標楷體" pitchFamily="65" charset="-120"/>
              </a:rPr>
              <a:t>，</a:t>
            </a:r>
            <a:r>
              <a:rPr lang="zh-TW" altLang="zh-TW" sz="2600" dirty="0">
                <a:latin typeface="標楷體" pitchFamily="65" charset="-120"/>
                <a:ea typeface="標楷體" pitchFamily="65" charset="-120"/>
              </a:rPr>
              <a:t>將評估意見填寫於評估明細表後連同相關佐證資料，送</a:t>
            </a:r>
            <a:r>
              <a:rPr lang="zh-TW" altLang="zh-TW" sz="2600" dirty="0">
                <a:solidFill>
                  <a:srgbClr val="FF0000"/>
                </a:solidFill>
                <a:latin typeface="標楷體" pitchFamily="65" charset="-120"/>
                <a:ea typeface="標楷體" pitchFamily="65" charset="-120"/>
              </a:rPr>
              <a:t>研擬自行評估計畫</a:t>
            </a:r>
            <a:r>
              <a:rPr lang="zh-TW" altLang="zh-TW" sz="2600" dirty="0" smtClean="0">
                <a:solidFill>
                  <a:srgbClr val="FF0000"/>
                </a:solidFill>
                <a:latin typeface="標楷體" pitchFamily="65" charset="-120"/>
                <a:ea typeface="標楷體" pitchFamily="65" charset="-120"/>
              </a:rPr>
              <a:t>單位彙</a:t>
            </a:r>
            <a:r>
              <a:rPr lang="zh-TW" altLang="zh-TW" sz="2600" dirty="0">
                <a:solidFill>
                  <a:srgbClr val="FF0000"/>
                </a:solidFill>
                <a:latin typeface="標楷體" pitchFamily="65" charset="-120"/>
                <a:ea typeface="標楷體" pitchFamily="65" charset="-120"/>
              </a:rPr>
              <a:t>整</a:t>
            </a:r>
            <a:r>
              <a:rPr lang="zh-TW" altLang="zh-TW" sz="2600" dirty="0" smtClean="0">
                <a:latin typeface="標楷體" pitchFamily="65" charset="-120"/>
                <a:ea typeface="標楷體" pitchFamily="65" charset="-120"/>
              </a:rPr>
              <a:t>。</a:t>
            </a:r>
            <a:endParaRPr lang="zh-TW" altLang="zh-TW" sz="2600" dirty="0">
              <a:latin typeface="標楷體" pitchFamily="65" charset="-120"/>
              <a:ea typeface="標楷體" pitchFamily="65" charset="-120"/>
            </a:endParaRPr>
          </a:p>
          <a:p>
            <a:pPr marL="0" indent="0">
              <a:buNone/>
            </a:pPr>
            <a:endParaRPr lang="zh-TW" altLang="zh-TW" sz="2800" dirty="0">
              <a:latin typeface="標楷體" pitchFamily="65" charset="-120"/>
              <a:ea typeface="標楷體" pitchFamily="65" charset="-120"/>
            </a:endParaRPr>
          </a:p>
          <a:p>
            <a:pPr marL="0" indent="0">
              <a:buNone/>
            </a:pPr>
            <a:endParaRPr lang="zh-TW" altLang="en-US" sz="2600" dirty="0">
              <a:latin typeface="標楷體" pitchFamily="65" charset="-120"/>
              <a:ea typeface="標楷體" pitchFamily="65" charset="-120"/>
            </a:endParaRPr>
          </a:p>
          <a:p>
            <a:pPr marL="0" indent="0">
              <a:buNone/>
            </a:pPr>
            <a:endParaRPr lang="zh-TW" altLang="en-US" sz="2600" dirty="0">
              <a:latin typeface="標楷體" pitchFamily="65" charset="-120"/>
              <a:ea typeface="標楷體" pitchFamily="65" charset="-120"/>
            </a:endParaRPr>
          </a:p>
        </p:txBody>
      </p:sp>
    </p:spTree>
    <p:extLst>
      <p:ext uri="{BB962C8B-B14F-4D97-AF65-F5344CB8AC3E}">
        <p14:creationId xmlns:p14="http://schemas.microsoft.com/office/powerpoint/2010/main" val="1630467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258" y="620688"/>
            <a:ext cx="6325483" cy="5616623"/>
          </a:xfrm>
          <a:prstGeom prst="rect">
            <a:avLst/>
          </a:prstGeom>
        </p:spPr>
      </p:pic>
      <p:sp>
        <p:nvSpPr>
          <p:cNvPr id="3" name="文字方塊 2"/>
          <p:cNvSpPr txBox="1"/>
          <p:nvPr/>
        </p:nvSpPr>
        <p:spPr>
          <a:xfrm>
            <a:off x="695209" y="692696"/>
            <a:ext cx="492443" cy="4752528"/>
          </a:xfrm>
          <a:prstGeom prst="rect">
            <a:avLst/>
          </a:prstGeom>
          <a:noFill/>
        </p:spPr>
        <p:txBody>
          <a:bodyPr vert="eaVert" wrap="square" rtlCol="0">
            <a:spAutoFit/>
          </a:bodyPr>
          <a:lstStyle/>
          <a:p>
            <a:r>
              <a:rPr lang="zh-TW" altLang="en-US" sz="2000" b="1" dirty="0" smtClean="0">
                <a:solidFill>
                  <a:srgbClr val="FF0000"/>
                </a:solidFill>
                <a:latin typeface="標楷體" panose="03000509000000000000" pitchFamily="65" charset="-120"/>
                <a:ea typeface="標楷體" panose="03000509000000000000" pitchFamily="65" charset="-120"/>
              </a:rPr>
              <a:t>自行評估作業流程</a:t>
            </a:r>
            <a:endParaRPr lang="zh-TW" altLang="en-US" sz="2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128443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自行評估表</a:t>
            </a:r>
            <a:endParaRPr lang="zh-TW" altLang="en-US" dirty="0"/>
          </a:p>
        </p:txBody>
      </p:sp>
      <p:sp>
        <p:nvSpPr>
          <p:cNvPr id="4" name="內容版面配置區 4"/>
          <p:cNvSpPr>
            <a:spLocks noGrp="1"/>
          </p:cNvSpPr>
          <p:nvPr>
            <p:ph idx="1"/>
          </p:nvPr>
        </p:nvSpPr>
        <p:spPr/>
        <p:txBody>
          <a:bodyPr>
            <a:normAutofit/>
          </a:bodyPr>
          <a:lstStyle/>
          <a:p>
            <a:pPr marL="0" indent="0">
              <a:buNone/>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作業層級自行評估</a:t>
            </a:r>
            <a:endParaRPr lang="en-US" altLang="zh-TW" dirty="0" smtClean="0">
              <a:latin typeface="標楷體" pitchFamily="65" charset="-120"/>
              <a:ea typeface="標楷體" pitchFamily="65" charset="-120"/>
            </a:endParaRPr>
          </a:p>
          <a:p>
            <a:pPr marL="808038">
              <a:buFont typeface="Wingdings" pitchFamily="2" charset="2"/>
              <a:buChar char="u"/>
            </a:pPr>
            <a:r>
              <a:rPr lang="zh-TW" altLang="en-US" sz="2800" dirty="0" smtClean="0">
                <a:latin typeface="標楷體" pitchFamily="65" charset="-120"/>
                <a:ea typeface="標楷體" pitchFamily="65" charset="-120"/>
              </a:rPr>
              <a:t>各處室</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作業層級自行評估表、</a:t>
            </a:r>
            <a:r>
              <a:rPr lang="zh-TW" altLang="zh-TW" sz="2800" dirty="0">
                <a:latin typeface="標楷體" pitchFamily="65" charset="-120"/>
                <a:ea typeface="標楷體" pitchFamily="65" charset="-120"/>
              </a:rPr>
              <a:t>內部控制制度控制作業自行評估</a:t>
            </a:r>
            <a:r>
              <a:rPr lang="zh-TW" altLang="zh-TW" sz="2800" dirty="0" smtClean="0">
                <a:latin typeface="標楷體" pitchFamily="65" charset="-120"/>
                <a:ea typeface="標楷體" pitchFamily="65" charset="-120"/>
              </a:rPr>
              <a:t>表</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808038">
              <a:buFont typeface="Wingdings" pitchFamily="2" charset="2"/>
              <a:buChar char="u"/>
            </a:pPr>
            <a:r>
              <a:rPr lang="zh-TW" altLang="en-US" sz="2800" dirty="0" smtClean="0">
                <a:latin typeface="標楷體" pitchFamily="65" charset="-120"/>
                <a:ea typeface="標楷體" pitchFamily="65" charset="-120"/>
              </a:rPr>
              <a:t>自行評估計畫單位</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作業層級自行評估統計表、</a:t>
            </a:r>
            <a:r>
              <a:rPr lang="zh-TW" altLang="zh-TW" sz="2800" kern="0" dirty="0">
                <a:latin typeface="標楷體" pitchFamily="65" charset="-120"/>
                <a:ea typeface="標楷體" pitchFamily="65" charset="-120"/>
              </a:rPr>
              <a:t>作業層級自行評估部分落實</a:t>
            </a:r>
            <a:r>
              <a:rPr lang="en-US" altLang="zh-TW" sz="2800" kern="0" dirty="0">
                <a:latin typeface="標楷體" pitchFamily="65" charset="-120"/>
                <a:ea typeface="標楷體" pitchFamily="65" charset="-120"/>
              </a:rPr>
              <a:t>/</a:t>
            </a:r>
            <a:r>
              <a:rPr lang="zh-TW" altLang="zh-TW" sz="2800" kern="0" dirty="0">
                <a:latin typeface="標楷體" pitchFamily="65" charset="-120"/>
                <a:ea typeface="標楷體" pitchFamily="65" charset="-120"/>
              </a:rPr>
              <a:t>未落實項目</a:t>
            </a:r>
            <a:r>
              <a:rPr lang="zh-TW" altLang="zh-TW" sz="2800" kern="0" dirty="0" smtClean="0">
                <a:latin typeface="標楷體" pitchFamily="65" charset="-120"/>
                <a:ea typeface="標楷體" pitchFamily="65" charset="-120"/>
              </a:rPr>
              <a:t>一覽表</a:t>
            </a:r>
            <a:r>
              <a:rPr lang="zh-TW" altLang="en-US" sz="2800" kern="0" dirty="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2924726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692696"/>
            <a:ext cx="7416824" cy="1261884"/>
          </a:xfrm>
          <a:prstGeom prst="rect">
            <a:avLst/>
          </a:prstGeom>
        </p:spPr>
        <p:txBody>
          <a:bodyPr wrap="square">
            <a:spAutoFit/>
          </a:bodyPr>
          <a:lstStyle/>
          <a:p>
            <a:pPr algn="ctr"/>
            <a:r>
              <a:rPr lang="zh-TW" altLang="en-US" sz="1400" b="1" dirty="0"/>
              <a:t>○○機關作業層級自行評估表</a:t>
            </a:r>
          </a:p>
          <a:p>
            <a:pPr algn="ctr"/>
            <a:r>
              <a:rPr lang="zh-TW" altLang="en-US" sz="1400" b="1" dirty="0"/>
              <a:t>○○年度</a:t>
            </a:r>
          </a:p>
          <a:p>
            <a:r>
              <a:rPr lang="zh-TW" altLang="en-US" sz="1200" dirty="0">
                <a:latin typeface="+mn-ea"/>
              </a:rPr>
              <a:t>評估單位：○○</a:t>
            </a:r>
          </a:p>
          <a:p>
            <a:r>
              <a:rPr lang="zh-TW" altLang="en-US" sz="1200" dirty="0">
                <a:latin typeface="+mn-ea"/>
              </a:rPr>
              <a:t>評估期間：○○年○○月○○日至○○年○○月○○日</a:t>
            </a:r>
          </a:p>
          <a:p>
            <a:r>
              <a:rPr lang="zh-TW" altLang="en-US" sz="1200" dirty="0">
                <a:latin typeface="+mn-ea"/>
              </a:rPr>
              <a:t>評估日期：   年   月   日</a:t>
            </a:r>
          </a:p>
          <a:p>
            <a:r>
              <a:rPr lang="zh-TW" altLang="en-US" sz="1200" dirty="0">
                <a:latin typeface="+mn-ea"/>
              </a:rPr>
              <a:t>本單位職掌業務例行監督及控制作業</a:t>
            </a:r>
            <a:r>
              <a:rPr lang="en-US" altLang="zh-TW" sz="1200" dirty="0">
                <a:latin typeface="+mn-ea"/>
              </a:rPr>
              <a:t>(</a:t>
            </a:r>
            <a:r>
              <a:rPr lang="zh-TW" altLang="en-US" sz="1200" dirty="0">
                <a:latin typeface="+mn-ea"/>
              </a:rPr>
              <a:t>包括○○○等○項控制作業</a:t>
            </a:r>
            <a:r>
              <a:rPr lang="en-US" altLang="zh-TW" sz="1200" dirty="0">
                <a:latin typeface="+mn-ea"/>
              </a:rPr>
              <a:t>)</a:t>
            </a:r>
            <a:r>
              <a:rPr lang="zh-TW" altLang="en-US" sz="1200" dirty="0">
                <a:latin typeface="+mn-ea"/>
              </a:rPr>
              <a:t>，其自行評估結果如下表：</a:t>
            </a:r>
          </a:p>
        </p:txBody>
      </p:sp>
      <p:graphicFrame>
        <p:nvGraphicFramePr>
          <p:cNvPr id="3" name="表格 2"/>
          <p:cNvGraphicFramePr>
            <a:graphicFrameLocks noGrp="1"/>
          </p:cNvGraphicFramePr>
          <p:nvPr>
            <p:extLst>
              <p:ext uri="{D42A27DB-BD31-4B8C-83A1-F6EECF244321}">
                <p14:modId xmlns:p14="http://schemas.microsoft.com/office/powerpoint/2010/main" val="2180604681"/>
              </p:ext>
            </p:extLst>
          </p:nvPr>
        </p:nvGraphicFramePr>
        <p:xfrm>
          <a:off x="1259631" y="2060849"/>
          <a:ext cx="6840760" cy="4653811"/>
        </p:xfrm>
        <a:graphic>
          <a:graphicData uri="http://schemas.openxmlformats.org/drawingml/2006/table">
            <a:tbl>
              <a:tblPr>
                <a:tableStyleId>{5C22544A-7EE6-4342-B048-85BDC9FD1C3A}</a:tableStyleId>
              </a:tblPr>
              <a:tblGrid>
                <a:gridCol w="2966968"/>
                <a:gridCol w="408656"/>
                <a:gridCol w="408656"/>
                <a:gridCol w="408007"/>
                <a:gridCol w="437844"/>
                <a:gridCol w="437844"/>
                <a:gridCol w="1033313"/>
                <a:gridCol w="739472"/>
              </a:tblGrid>
              <a:tr h="236920">
                <a:tc rowSpan="2">
                  <a:txBody>
                    <a:bodyPr/>
                    <a:lstStyle/>
                    <a:p>
                      <a:pPr algn="ctr">
                        <a:lnSpc>
                          <a:spcPts val="2000"/>
                        </a:lnSpc>
                        <a:spcAft>
                          <a:spcPts val="0"/>
                        </a:spcAft>
                      </a:pPr>
                      <a:r>
                        <a:rPr lang="zh-TW" sz="1200" kern="0" dirty="0">
                          <a:effectLst/>
                        </a:rPr>
                        <a:t>評估重點</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lnSpc>
                          <a:spcPts val="2000"/>
                        </a:lnSpc>
                        <a:spcAft>
                          <a:spcPts val="0"/>
                        </a:spcAft>
                      </a:pPr>
                      <a:r>
                        <a:rPr lang="zh-TW" sz="1200" kern="0" dirty="0">
                          <a:effectLst/>
                        </a:rPr>
                        <a:t>評估情形</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部分落實</a:t>
                      </a:r>
                      <a:r>
                        <a:rPr lang="en-US" sz="1200" kern="0">
                          <a:effectLst/>
                        </a:rPr>
                        <a:t>/</a:t>
                      </a:r>
                      <a:r>
                        <a:rPr lang="zh-TW" sz="1200" kern="0">
                          <a:effectLst/>
                        </a:rPr>
                        <a:t>未落實</a:t>
                      </a:r>
                      <a:r>
                        <a:rPr lang="en-US" sz="1200" kern="0">
                          <a:effectLst/>
                        </a:rPr>
                        <a:t>/</a:t>
                      </a:r>
                      <a:r>
                        <a:rPr lang="zh-TW" sz="1200" kern="0">
                          <a:effectLst/>
                        </a:rPr>
                        <a:t>不適用情形說明</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zh-TW" sz="1200" kern="0">
                          <a:effectLst/>
                        </a:rPr>
                        <a:t>改善措施</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840">
                <a:tc vMerge="1">
                  <a:txBody>
                    <a:bodyPr/>
                    <a:lstStyle/>
                    <a:p>
                      <a:endParaRPr lang="zh-TW" altLang="en-US"/>
                    </a:p>
                  </a:txBody>
                  <a:tcPr/>
                </a:tc>
                <a:tc>
                  <a:txBody>
                    <a:bodyPr/>
                    <a:lstStyle/>
                    <a:p>
                      <a:pPr algn="ctr">
                        <a:lnSpc>
                          <a:spcPts val="2000"/>
                        </a:lnSpc>
                        <a:spcAft>
                          <a:spcPts val="0"/>
                        </a:spcAft>
                      </a:pPr>
                      <a:r>
                        <a:rPr lang="zh-TW" sz="1200" kern="0" dirty="0">
                          <a:effectLst/>
                        </a:rPr>
                        <a:t>落實</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dirty="0">
                          <a:effectLst/>
                        </a:rPr>
                        <a:t>部分落實</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dirty="0">
                          <a:effectLst/>
                        </a:rPr>
                        <a:t>未落實</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dirty="0">
                          <a:effectLst/>
                        </a:rPr>
                        <a:t>不適用</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dirty="0">
                          <a:effectLst/>
                        </a:rPr>
                        <a:t>其他</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r>
              <a:tr h="767611">
                <a:tc>
                  <a:txBody>
                    <a:bodyPr/>
                    <a:lstStyle/>
                    <a:p>
                      <a:pPr marL="330200" indent="-330200" algn="just">
                        <a:lnSpc>
                          <a:spcPts val="1800"/>
                        </a:lnSpc>
                        <a:spcAft>
                          <a:spcPts val="0"/>
                        </a:spcAft>
                      </a:pPr>
                      <a:r>
                        <a:rPr lang="zh-TW" sz="1200" kern="100" dirty="0">
                          <a:effectLst/>
                        </a:rPr>
                        <a:t>一、依據業務性質與時俱進檢討不合時宜之控制作業及作業流程，適度精簡、增刪或修訂，使其更臻具體、明確及可用。</a:t>
                      </a:r>
                      <a:endParaRPr lang="zh-TW" sz="1100" kern="100" dirty="0">
                        <a:effectLst/>
                        <a:latin typeface="Times New Roman"/>
                        <a:ea typeface="新細明體"/>
                      </a:endParaRPr>
                    </a:p>
                  </a:txBody>
                  <a:tcPr marL="16137" marR="16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000"/>
                        </a:lnSpc>
                        <a:spcAft>
                          <a:spcPts val="0"/>
                        </a:spcAft>
                      </a:pPr>
                      <a:r>
                        <a:rPr lang="en-US" sz="9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1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684">
                <a:tc>
                  <a:txBody>
                    <a:bodyPr/>
                    <a:lstStyle/>
                    <a:p>
                      <a:pPr marL="330200" indent="-330200" algn="just">
                        <a:lnSpc>
                          <a:spcPts val="1800"/>
                        </a:lnSpc>
                        <a:spcAft>
                          <a:spcPts val="0"/>
                        </a:spcAft>
                      </a:pPr>
                      <a:r>
                        <a:rPr lang="zh-TW" sz="1200" kern="100" dirty="0">
                          <a:effectLst/>
                        </a:rPr>
                        <a:t>二、針對涉及人民權利義務之主管業務建立適當之檢核、審查、追蹤、管制或考核等管理機制，並落實執行。</a:t>
                      </a:r>
                      <a:endParaRPr lang="zh-TW" sz="1100" kern="100" dirty="0">
                        <a:effectLst/>
                        <a:latin typeface="Times New Roman"/>
                        <a:ea typeface="新細明體"/>
                      </a:endParaRPr>
                    </a:p>
                  </a:txBody>
                  <a:tcPr marL="16137" marR="16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1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684">
                <a:tc>
                  <a:txBody>
                    <a:bodyPr/>
                    <a:lstStyle/>
                    <a:p>
                      <a:pPr marL="330200" indent="-330200" algn="just">
                        <a:lnSpc>
                          <a:spcPts val="1800"/>
                        </a:lnSpc>
                        <a:spcAft>
                          <a:spcPts val="0"/>
                        </a:spcAft>
                      </a:pPr>
                      <a:r>
                        <a:rPr lang="zh-TW" sz="1200" kern="100">
                          <a:effectLst/>
                        </a:rPr>
                        <a:t>三、建立檢討主管法令規定機制，並針對外界意見或執行缺失部分即時檢討相關法令規定。</a:t>
                      </a:r>
                      <a:endParaRPr lang="zh-TW" sz="1100" kern="100">
                        <a:effectLst/>
                        <a:latin typeface="Times New Roman"/>
                        <a:ea typeface="新細明體"/>
                      </a:endParaRPr>
                    </a:p>
                  </a:txBody>
                  <a:tcPr marL="16137" marR="16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1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920">
                <a:tc>
                  <a:txBody>
                    <a:bodyPr/>
                    <a:lstStyle/>
                    <a:p>
                      <a:pPr marL="330200" indent="-330200" algn="just">
                        <a:lnSpc>
                          <a:spcPts val="1800"/>
                        </a:lnSpc>
                        <a:spcAft>
                          <a:spcPts val="0"/>
                        </a:spcAft>
                      </a:pPr>
                      <a:r>
                        <a:rPr lang="zh-TW" sz="1200" kern="100">
                          <a:effectLst/>
                        </a:rPr>
                        <a:t>四、遵循相關法令規定或契約。</a:t>
                      </a:r>
                      <a:endParaRPr lang="zh-TW" sz="1100" kern="100">
                        <a:effectLst/>
                        <a:latin typeface="Times New Roman"/>
                        <a:ea typeface="新細明體"/>
                      </a:endParaRPr>
                    </a:p>
                  </a:txBody>
                  <a:tcPr marL="16137" marR="16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1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456">
                <a:tc>
                  <a:txBody>
                    <a:bodyPr/>
                    <a:lstStyle/>
                    <a:p>
                      <a:pPr marL="297180" indent="-297180" algn="just">
                        <a:lnSpc>
                          <a:spcPts val="1800"/>
                        </a:lnSpc>
                        <a:spcAft>
                          <a:spcPts val="0"/>
                        </a:spcAft>
                      </a:pPr>
                      <a:r>
                        <a:rPr lang="zh-TW" sz="1200" kern="100">
                          <a:effectLst/>
                        </a:rPr>
                        <a:t>五、就主管業務對相關機關或單位善盡監理、督導或輔導等責任。</a:t>
                      </a:r>
                      <a:endParaRPr lang="zh-TW" sz="1100" kern="100">
                        <a:effectLst/>
                        <a:latin typeface="Times New Roman"/>
                        <a:ea typeface="新細明體"/>
                      </a:endParaRPr>
                    </a:p>
                  </a:txBody>
                  <a:tcPr marL="16137" marR="16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1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920">
                <a:tc>
                  <a:txBody>
                    <a:bodyPr/>
                    <a:lstStyle/>
                    <a:p>
                      <a:pPr marL="297180" indent="-297180" algn="just">
                        <a:lnSpc>
                          <a:spcPts val="1800"/>
                        </a:lnSpc>
                        <a:spcAft>
                          <a:spcPts val="0"/>
                        </a:spcAft>
                      </a:pPr>
                      <a:r>
                        <a:rPr lang="zh-TW" sz="1200" kern="100">
                          <a:effectLst/>
                        </a:rPr>
                        <a:t>六、執行內部控制制度之各項控制作業。</a:t>
                      </a:r>
                      <a:endParaRPr lang="zh-TW" sz="1100" kern="100">
                        <a:effectLst/>
                        <a:latin typeface="Times New Roman"/>
                        <a:ea typeface="新細明體"/>
                      </a:endParaRPr>
                    </a:p>
                  </a:txBody>
                  <a:tcPr marL="16137" marR="16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1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532">
                <a:tc>
                  <a:txBody>
                    <a:bodyPr/>
                    <a:lstStyle/>
                    <a:p>
                      <a:pPr algn="ctr">
                        <a:lnSpc>
                          <a:spcPts val="1400"/>
                        </a:lnSpc>
                        <a:spcAft>
                          <a:spcPts val="0"/>
                        </a:spcAft>
                      </a:pPr>
                      <a:r>
                        <a:rPr lang="en-US" sz="1100" kern="100">
                          <a:effectLst/>
                        </a:rPr>
                        <a:t>.</a:t>
                      </a:r>
                      <a:endParaRPr lang="zh-TW" sz="1100" kern="100">
                        <a:effectLst/>
                      </a:endParaRPr>
                    </a:p>
                    <a:p>
                      <a:pPr algn="ctr">
                        <a:lnSpc>
                          <a:spcPts val="1400"/>
                        </a:lnSpc>
                        <a:spcAft>
                          <a:spcPts val="0"/>
                        </a:spcAft>
                      </a:pPr>
                      <a:r>
                        <a:rPr lang="en-US" sz="1100" kern="100">
                          <a:effectLst/>
                        </a:rPr>
                        <a:t>.</a:t>
                      </a:r>
                      <a:endParaRPr lang="zh-TW" sz="1100" kern="100">
                        <a:effectLst/>
                      </a:endParaRPr>
                    </a:p>
                    <a:p>
                      <a:pPr algn="ctr">
                        <a:lnSpc>
                          <a:spcPts val="1400"/>
                        </a:lnSpc>
                        <a:spcAft>
                          <a:spcPts val="0"/>
                        </a:spcAft>
                      </a:pPr>
                      <a:r>
                        <a:rPr lang="en-US" sz="1100" kern="100">
                          <a:effectLst/>
                        </a:rPr>
                        <a:t>.</a:t>
                      </a:r>
                      <a:endParaRPr lang="zh-TW" sz="1100" kern="100">
                        <a:effectLst/>
                        <a:latin typeface="Times New Roman"/>
                        <a:ea typeface="新細明體"/>
                      </a:endParaRPr>
                    </a:p>
                  </a:txBody>
                  <a:tcPr marL="16137" marR="16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900" kern="0">
                          <a:effectLst/>
                        </a:rPr>
                        <a:t> </a:t>
                      </a:r>
                      <a:endParaRPr lang="zh-TW" sz="1100" kern="10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100" kern="0" dirty="0">
                          <a:effectLst/>
                        </a:rPr>
                        <a:t> </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920">
                <a:tc gridSpan="8">
                  <a:txBody>
                    <a:bodyPr/>
                    <a:lstStyle/>
                    <a:p>
                      <a:pPr algn="just">
                        <a:lnSpc>
                          <a:spcPts val="2000"/>
                        </a:lnSpc>
                        <a:spcAft>
                          <a:spcPts val="0"/>
                        </a:spcAft>
                      </a:pPr>
                      <a:r>
                        <a:rPr lang="zh-TW" sz="1200" kern="100" dirty="0">
                          <a:effectLst/>
                        </a:rPr>
                        <a:t>填表人：</a:t>
                      </a:r>
                      <a:r>
                        <a:rPr lang="en-US" sz="1200" kern="100" dirty="0">
                          <a:effectLst/>
                        </a:rPr>
                        <a:t>               </a:t>
                      </a:r>
                      <a:r>
                        <a:rPr lang="zh-TW" sz="1200" kern="100" dirty="0">
                          <a:effectLst/>
                        </a:rPr>
                        <a:t>複核：</a:t>
                      </a:r>
                      <a:r>
                        <a:rPr lang="en-US" sz="1200" kern="100" dirty="0">
                          <a:effectLst/>
                        </a:rPr>
                        <a:t>                  </a:t>
                      </a:r>
                      <a:r>
                        <a:rPr lang="zh-TW" sz="1200" kern="100" dirty="0">
                          <a:effectLst/>
                        </a:rPr>
                        <a:t>單位主管：</a:t>
                      </a:r>
                      <a:endParaRPr lang="zh-TW" sz="1100" kern="100" dirty="0">
                        <a:effectLst/>
                        <a:latin typeface="Times New Roman"/>
                        <a:ea typeface="新細明體"/>
                      </a:endParaRPr>
                    </a:p>
                  </a:txBody>
                  <a:tcPr marL="16137" marR="16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4" name="文字方塊 3"/>
          <p:cNvSpPr txBox="1"/>
          <p:nvPr/>
        </p:nvSpPr>
        <p:spPr>
          <a:xfrm>
            <a:off x="971600" y="332656"/>
            <a:ext cx="2520280" cy="400110"/>
          </a:xfrm>
          <a:prstGeom prst="rect">
            <a:avLst/>
          </a:prstGeom>
          <a:noFill/>
          <a:ln w="19050">
            <a:solidFill>
              <a:srgbClr val="0070C0"/>
            </a:solidFill>
          </a:ln>
        </p:spPr>
        <p:txBody>
          <a:bodyPr wrap="square" rtlCol="0">
            <a:spAutoFit/>
          </a:bodyPr>
          <a:lstStyle/>
          <a:p>
            <a:r>
              <a:rPr lang="zh-TW" altLang="en-US" sz="2000" b="1" dirty="0" smtClean="0">
                <a:solidFill>
                  <a:srgbClr val="FF0000"/>
                </a:solidFill>
                <a:latin typeface="標楷體" panose="03000509000000000000" pitchFamily="65" charset="-120"/>
                <a:ea typeface="標楷體" panose="03000509000000000000" pitchFamily="65" charset="-120"/>
              </a:rPr>
              <a:t>作業層級自行評估</a:t>
            </a:r>
            <a:endParaRPr lang="zh-TW" altLang="en-US" sz="2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108764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09025" y="908720"/>
            <a:ext cx="6984776" cy="1261884"/>
          </a:xfrm>
          <a:prstGeom prst="rect">
            <a:avLst/>
          </a:prstGeom>
        </p:spPr>
        <p:txBody>
          <a:bodyPr wrap="square">
            <a:spAutoFit/>
          </a:bodyPr>
          <a:lstStyle/>
          <a:p>
            <a:pPr algn="ctr"/>
            <a:r>
              <a:rPr lang="zh-TW" altLang="zh-TW" sz="1400" b="1" dirty="0"/>
              <a:t>○○機關內部控制制度控制作業自行評估表</a:t>
            </a:r>
            <a:endParaRPr lang="zh-TW" altLang="zh-TW" sz="1400" dirty="0"/>
          </a:p>
          <a:p>
            <a:pPr algn="ctr"/>
            <a:r>
              <a:rPr lang="en-US" altLang="zh-TW" sz="1400" dirty="0"/>
              <a:t>    </a:t>
            </a:r>
            <a:r>
              <a:rPr lang="zh-TW" altLang="zh-TW" sz="1400" dirty="0"/>
              <a:t>○○年度</a:t>
            </a:r>
          </a:p>
          <a:p>
            <a:r>
              <a:rPr lang="zh-TW" altLang="zh-TW" sz="1200" dirty="0"/>
              <a:t>評估單位</a:t>
            </a:r>
            <a:r>
              <a:rPr lang="zh-TW" altLang="zh-TW" sz="1200" dirty="0" smtClean="0"/>
              <a:t>：</a:t>
            </a:r>
            <a:r>
              <a:rPr lang="en-US" altLang="zh-TW" sz="1200" dirty="0" err="1" smtClean="0"/>
              <a:t>oo</a:t>
            </a:r>
            <a:r>
              <a:rPr lang="zh-TW" altLang="en-US" sz="1200" dirty="0" smtClean="0"/>
              <a:t>課</a:t>
            </a:r>
            <a:endParaRPr lang="en-US" altLang="zh-TW" sz="1200" dirty="0" smtClean="0"/>
          </a:p>
          <a:p>
            <a:r>
              <a:rPr lang="zh-TW" altLang="zh-TW" sz="1200" dirty="0" smtClean="0"/>
              <a:t>作業</a:t>
            </a:r>
            <a:r>
              <a:rPr lang="zh-TW" altLang="zh-TW" sz="1200" dirty="0"/>
              <a:t>類別</a:t>
            </a:r>
            <a:r>
              <a:rPr lang="en-US" altLang="zh-TW" sz="1200" dirty="0"/>
              <a:t>(</a:t>
            </a:r>
            <a:r>
              <a:rPr lang="zh-TW" altLang="zh-TW" sz="1200" dirty="0"/>
              <a:t>項目</a:t>
            </a:r>
            <a:r>
              <a:rPr lang="en-US" altLang="zh-TW" sz="1200" dirty="0"/>
              <a:t>)</a:t>
            </a:r>
            <a:r>
              <a:rPr lang="zh-TW" altLang="zh-TW" sz="1200" dirty="0"/>
              <a:t>：○○作業</a:t>
            </a:r>
          </a:p>
          <a:p>
            <a:r>
              <a:rPr lang="zh-TW" altLang="zh-TW" sz="1200" dirty="0"/>
              <a:t>評估期間：○○年○○月○○日至○○年○○月○○日</a:t>
            </a:r>
          </a:p>
          <a:p>
            <a:r>
              <a:rPr lang="en-US" altLang="zh-TW" sz="1200" dirty="0"/>
              <a:t>  </a:t>
            </a:r>
            <a:r>
              <a:rPr lang="zh-TW" altLang="en-US" sz="1200" dirty="0" smtClean="0"/>
              <a:t>                                                                                                                                                      </a:t>
            </a:r>
            <a:r>
              <a:rPr lang="zh-TW" altLang="zh-TW" sz="1200" dirty="0" smtClean="0"/>
              <a:t>評估</a:t>
            </a:r>
            <a:r>
              <a:rPr lang="zh-TW" altLang="zh-TW" sz="1200" dirty="0"/>
              <a:t>日期：</a:t>
            </a:r>
            <a:r>
              <a:rPr lang="en-US" altLang="zh-TW" sz="1200" dirty="0"/>
              <a:t>  </a:t>
            </a:r>
            <a:r>
              <a:rPr lang="zh-TW" altLang="zh-TW" sz="1200" dirty="0"/>
              <a:t>年</a:t>
            </a:r>
            <a:r>
              <a:rPr lang="en-US" altLang="zh-TW" sz="1200" dirty="0"/>
              <a:t>  </a:t>
            </a:r>
            <a:r>
              <a:rPr lang="zh-TW" altLang="zh-TW" sz="1200" dirty="0"/>
              <a:t>月  日</a:t>
            </a:r>
          </a:p>
        </p:txBody>
      </p:sp>
      <p:graphicFrame>
        <p:nvGraphicFramePr>
          <p:cNvPr id="6" name="表格 5"/>
          <p:cNvGraphicFramePr>
            <a:graphicFrameLocks noGrp="1"/>
          </p:cNvGraphicFramePr>
          <p:nvPr>
            <p:extLst>
              <p:ext uri="{D42A27DB-BD31-4B8C-83A1-F6EECF244321}">
                <p14:modId xmlns:p14="http://schemas.microsoft.com/office/powerpoint/2010/main" val="3308328215"/>
              </p:ext>
            </p:extLst>
          </p:nvPr>
        </p:nvGraphicFramePr>
        <p:xfrm>
          <a:off x="1259632" y="2276871"/>
          <a:ext cx="6624736" cy="3744417"/>
        </p:xfrm>
        <a:graphic>
          <a:graphicData uri="http://schemas.openxmlformats.org/drawingml/2006/table">
            <a:tbl>
              <a:tblPr firstRow="1" firstCol="1" lastRow="1" lastCol="1" bandRow="1" bandCol="1">
                <a:tableStyleId>{5C22544A-7EE6-4342-B048-85BDC9FD1C3A}</a:tableStyleId>
              </a:tblPr>
              <a:tblGrid>
                <a:gridCol w="2332653"/>
                <a:gridCol w="583164"/>
                <a:gridCol w="673230"/>
                <a:gridCol w="673230"/>
                <a:gridCol w="656383"/>
                <a:gridCol w="656383"/>
                <a:gridCol w="1049693"/>
              </a:tblGrid>
              <a:tr h="287959">
                <a:tc rowSpan="2">
                  <a:txBody>
                    <a:bodyPr/>
                    <a:lstStyle/>
                    <a:p>
                      <a:pPr algn="ctr">
                        <a:lnSpc>
                          <a:spcPts val="2200"/>
                        </a:lnSpc>
                        <a:spcAft>
                          <a:spcPts val="0"/>
                        </a:spcAft>
                      </a:pPr>
                      <a:r>
                        <a:rPr lang="zh-TW" sz="1000" kern="100" dirty="0" smtClean="0">
                          <a:solidFill>
                            <a:schemeClr val="tx1"/>
                          </a:solidFill>
                          <a:effectLst/>
                        </a:rPr>
                        <a:t>控</a:t>
                      </a:r>
                      <a:r>
                        <a:rPr lang="zh-TW" altLang="en-US" sz="1000" kern="100" dirty="0" smtClean="0">
                          <a:solidFill>
                            <a:schemeClr val="tx1"/>
                          </a:solidFill>
                          <a:effectLst/>
                        </a:rPr>
                        <a:t> </a:t>
                      </a:r>
                      <a:r>
                        <a:rPr lang="zh-TW" sz="1000" kern="100" dirty="0" smtClean="0">
                          <a:solidFill>
                            <a:schemeClr val="tx1"/>
                          </a:solidFill>
                          <a:effectLst/>
                        </a:rPr>
                        <a:t>制</a:t>
                      </a:r>
                      <a:r>
                        <a:rPr lang="zh-TW" altLang="en-US" sz="1000" kern="100" dirty="0" smtClean="0">
                          <a:solidFill>
                            <a:schemeClr val="tx1"/>
                          </a:solidFill>
                          <a:effectLst/>
                        </a:rPr>
                        <a:t> </a:t>
                      </a:r>
                      <a:r>
                        <a:rPr lang="zh-TW" sz="1000" kern="100" dirty="0" smtClean="0">
                          <a:solidFill>
                            <a:schemeClr val="tx1"/>
                          </a:solidFill>
                          <a:effectLst/>
                        </a:rPr>
                        <a:t>重</a:t>
                      </a:r>
                      <a:r>
                        <a:rPr lang="zh-TW" altLang="en-US" sz="1000" kern="100" dirty="0" smtClean="0">
                          <a:solidFill>
                            <a:schemeClr val="tx1"/>
                          </a:solidFill>
                          <a:effectLst/>
                        </a:rPr>
                        <a:t> </a:t>
                      </a:r>
                      <a:r>
                        <a:rPr lang="zh-TW" sz="1000" kern="100" dirty="0" smtClean="0">
                          <a:solidFill>
                            <a:schemeClr val="tx1"/>
                          </a:solidFill>
                          <a:effectLst/>
                        </a:rPr>
                        <a:t>點</a:t>
                      </a:r>
                      <a:endParaRPr lang="zh-TW" sz="700" dirty="0">
                        <a:solidFill>
                          <a:schemeClr val="tx1"/>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lnSpc>
                          <a:spcPts val="2200"/>
                        </a:lnSpc>
                        <a:spcAft>
                          <a:spcPts val="0"/>
                        </a:spcAft>
                      </a:pPr>
                      <a:r>
                        <a:rPr lang="zh-TW" sz="1000" kern="100" dirty="0">
                          <a:effectLst/>
                        </a:rPr>
                        <a:t>評估情形</a:t>
                      </a:r>
                      <a:endParaRPr lang="zh-TW" sz="700" dirty="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lnSpc>
                          <a:spcPts val="2200"/>
                        </a:lnSpc>
                        <a:spcAft>
                          <a:spcPts val="0"/>
                        </a:spcAft>
                      </a:pPr>
                      <a:r>
                        <a:rPr lang="zh-TW" sz="1000" kern="100" dirty="0">
                          <a:effectLst/>
                        </a:rPr>
                        <a:t>改善措施</a:t>
                      </a:r>
                      <a:endParaRPr lang="zh-TW" sz="700" dirty="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446">
                <a:tc vMerge="1">
                  <a:txBody>
                    <a:bodyPr/>
                    <a:lstStyle/>
                    <a:p>
                      <a:endParaRPr lang="zh-TW" altLang="en-US"/>
                    </a:p>
                  </a:txBody>
                  <a:tcPr/>
                </a:tc>
                <a:tc>
                  <a:txBody>
                    <a:bodyPr/>
                    <a:lstStyle/>
                    <a:p>
                      <a:pPr algn="ctr">
                        <a:lnSpc>
                          <a:spcPts val="2000"/>
                        </a:lnSpc>
                        <a:spcAft>
                          <a:spcPts val="0"/>
                        </a:spcAft>
                      </a:pPr>
                      <a:r>
                        <a:rPr lang="zh-TW" sz="1000" kern="0">
                          <a:effectLst/>
                        </a:rPr>
                        <a:t>落實</a:t>
                      </a:r>
                      <a:endParaRPr lang="zh-TW" sz="900" kern="100">
                        <a:solidFill>
                          <a:srgbClr val="666666"/>
                        </a:solidFill>
                        <a:effectLst/>
                        <a:latin typeface="Times New Roman"/>
                        <a:ea typeface="新細明體"/>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000"/>
                        </a:lnSpc>
                        <a:spcAft>
                          <a:spcPts val="0"/>
                        </a:spcAft>
                      </a:pPr>
                      <a:r>
                        <a:rPr lang="zh-TW" sz="1000" kern="0">
                          <a:effectLst/>
                        </a:rPr>
                        <a:t>部分落實</a:t>
                      </a:r>
                      <a:endParaRPr lang="zh-TW" sz="900" kern="100">
                        <a:solidFill>
                          <a:srgbClr val="666666"/>
                        </a:solidFill>
                        <a:effectLst/>
                        <a:latin typeface="Times New Roman"/>
                        <a:ea typeface="新細明體"/>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000"/>
                        </a:lnSpc>
                        <a:spcAft>
                          <a:spcPts val="0"/>
                        </a:spcAft>
                      </a:pPr>
                      <a:r>
                        <a:rPr lang="zh-TW" sz="1000" kern="0">
                          <a:effectLst/>
                        </a:rPr>
                        <a:t>未落實</a:t>
                      </a:r>
                      <a:endParaRPr lang="zh-TW" sz="900" kern="100">
                        <a:solidFill>
                          <a:srgbClr val="666666"/>
                        </a:solidFill>
                        <a:effectLst/>
                        <a:latin typeface="Times New Roman"/>
                        <a:ea typeface="新細明體"/>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200"/>
                        </a:lnSpc>
                        <a:spcAft>
                          <a:spcPts val="0"/>
                        </a:spcAft>
                      </a:pPr>
                      <a:r>
                        <a:rPr lang="zh-TW" sz="1000" kern="100">
                          <a:effectLst/>
                        </a:rPr>
                        <a:t>不適用</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200"/>
                        </a:lnSpc>
                        <a:spcAft>
                          <a:spcPts val="0"/>
                        </a:spcAft>
                      </a:pPr>
                      <a:r>
                        <a:rPr lang="zh-TW" sz="1000" kern="100">
                          <a:effectLst/>
                        </a:rPr>
                        <a:t>其他</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r>
              <a:tr h="387724">
                <a:tc>
                  <a:txBody>
                    <a:bodyPr/>
                    <a:lstStyle/>
                    <a:p>
                      <a:pPr marL="297180" indent="-297180" algn="just">
                        <a:lnSpc>
                          <a:spcPts val="1600"/>
                        </a:lnSpc>
                        <a:spcAft>
                          <a:spcPts val="0"/>
                        </a:spcAft>
                      </a:pPr>
                      <a:r>
                        <a:rPr lang="en-US" sz="1000" kern="100" dirty="0">
                          <a:effectLst/>
                        </a:rPr>
                        <a:t> </a:t>
                      </a:r>
                      <a:endParaRPr lang="zh-TW" sz="700" dirty="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40">
                <a:tc>
                  <a:txBody>
                    <a:bodyPr/>
                    <a:lstStyle/>
                    <a:p>
                      <a:pPr marL="330200" indent="-330200"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40">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40">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2048">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dirty="0">
                          <a:effectLst/>
                        </a:rPr>
                        <a:t> </a:t>
                      </a:r>
                      <a:endParaRPr lang="zh-TW" sz="700" dirty="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sz="1000" kern="100">
                          <a:effectLst/>
                        </a:rPr>
                        <a:t> </a:t>
                      </a:r>
                      <a:endParaRPr lang="zh-TW" sz="700">
                        <a:solidFill>
                          <a:srgbClr val="666666"/>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8072">
                <a:tc gridSpan="7">
                  <a:txBody>
                    <a:bodyPr/>
                    <a:lstStyle/>
                    <a:p>
                      <a:pPr algn="just">
                        <a:lnSpc>
                          <a:spcPts val="1600"/>
                        </a:lnSpc>
                        <a:spcAft>
                          <a:spcPts val="0"/>
                        </a:spcAft>
                      </a:pPr>
                      <a:r>
                        <a:rPr lang="zh-TW" sz="1200" dirty="0" smtClean="0">
                          <a:effectLst/>
                        </a:rPr>
                        <a:t>填表</a:t>
                      </a:r>
                      <a:r>
                        <a:rPr lang="zh-TW" altLang="zh-TW" sz="1200" b="1" kern="1200" dirty="0" smtClean="0">
                          <a:solidFill>
                            <a:schemeClr val="tx1"/>
                          </a:solidFill>
                          <a:effectLst/>
                          <a:latin typeface="+mn-lt"/>
                          <a:ea typeface="+mn-ea"/>
                          <a:cs typeface="+mn-cs"/>
                        </a:rPr>
                        <a:t>填表人：</a:t>
                      </a:r>
                      <a:r>
                        <a:rPr lang="en-US" altLang="zh-TW" sz="1200" b="1" kern="1200" dirty="0" smtClean="0">
                          <a:solidFill>
                            <a:schemeClr val="tx1"/>
                          </a:solidFill>
                          <a:effectLst/>
                          <a:latin typeface="+mn-lt"/>
                          <a:ea typeface="+mn-ea"/>
                          <a:cs typeface="+mn-cs"/>
                        </a:rPr>
                        <a:t>               </a:t>
                      </a:r>
                      <a:r>
                        <a:rPr lang="zh-TW" altLang="zh-TW" sz="1200" b="1" kern="1200" dirty="0" smtClean="0">
                          <a:solidFill>
                            <a:schemeClr val="tx1"/>
                          </a:solidFill>
                          <a:effectLst/>
                          <a:latin typeface="+mn-lt"/>
                          <a:ea typeface="+mn-ea"/>
                          <a:cs typeface="+mn-cs"/>
                        </a:rPr>
                        <a:t>複核：</a:t>
                      </a:r>
                      <a:endParaRPr lang="zh-TW" sz="1200" dirty="0">
                        <a:solidFill>
                          <a:schemeClr val="tx1"/>
                        </a:solidFill>
                        <a:effectLst/>
                        <a:latin typeface="Times New Roman"/>
                        <a:cs typeface="新細明體"/>
                      </a:endParaRPr>
                    </a:p>
                  </a:txBody>
                  <a:tcPr marL="51114" marR="511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7" name="文字方塊 6"/>
          <p:cNvSpPr txBox="1"/>
          <p:nvPr/>
        </p:nvSpPr>
        <p:spPr>
          <a:xfrm>
            <a:off x="683568" y="508610"/>
            <a:ext cx="2520280" cy="400110"/>
          </a:xfrm>
          <a:prstGeom prst="rect">
            <a:avLst/>
          </a:prstGeom>
          <a:noFill/>
          <a:ln w="19050">
            <a:solidFill>
              <a:srgbClr val="0070C0"/>
            </a:solidFill>
          </a:ln>
        </p:spPr>
        <p:txBody>
          <a:bodyPr wrap="square" rtlCol="0">
            <a:spAutoFit/>
          </a:bodyPr>
          <a:lstStyle/>
          <a:p>
            <a:r>
              <a:rPr lang="zh-TW" altLang="en-US" sz="2000" b="1" dirty="0" smtClean="0">
                <a:solidFill>
                  <a:srgbClr val="FF0000"/>
                </a:solidFill>
                <a:latin typeface="標楷體" panose="03000509000000000000" pitchFamily="65" charset="-120"/>
                <a:ea typeface="標楷體" panose="03000509000000000000" pitchFamily="65" charset="-120"/>
              </a:rPr>
              <a:t>作業層級自行評估</a:t>
            </a:r>
            <a:endParaRPr lang="zh-TW" altLang="en-US" sz="2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62668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4"/>
          <p:cNvSpPr txBox="1">
            <a:spLocks/>
          </p:cNvSpPr>
          <p:nvPr/>
        </p:nvSpPr>
        <p:spPr>
          <a:xfrm>
            <a:off x="467544" y="548680"/>
            <a:ext cx="8281169" cy="554414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標楷體" panose="03000509000000000000" pitchFamily="65" charset="-120"/>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p"/>
            </a:pPr>
            <a:r>
              <a:rPr lang="zh-TW" altLang="en-US" dirty="0">
                <a:solidFill>
                  <a:srgbClr val="FF0000"/>
                </a:solidFill>
              </a:rPr>
              <a:t>作業層級自行評估表之勾選</a:t>
            </a:r>
            <a:endParaRPr lang="en-US" altLang="zh-TW" dirty="0" smtClean="0">
              <a:solidFill>
                <a:srgbClr val="FF0000"/>
              </a:solidFill>
            </a:endParaRPr>
          </a:p>
          <a:p>
            <a:r>
              <a:rPr lang="zh-TW" altLang="en-US" sz="2600" dirty="0" smtClean="0">
                <a:solidFill>
                  <a:srgbClr val="FF0000"/>
                </a:solidFill>
              </a:rPr>
              <a:t>「落實」</a:t>
            </a:r>
            <a:r>
              <a:rPr lang="en-US" altLang="zh-TW" sz="2600" dirty="0" smtClean="0"/>
              <a:t>:</a:t>
            </a:r>
            <a:r>
              <a:rPr lang="zh-TW" altLang="en-US" sz="2600" dirty="0" smtClean="0"/>
              <a:t>評估情形全部或大部份</a:t>
            </a:r>
            <a:r>
              <a:rPr lang="zh-TW" altLang="en-US" sz="2600" dirty="0" smtClean="0">
                <a:solidFill>
                  <a:srgbClr val="FF0000"/>
                </a:solidFill>
              </a:rPr>
              <a:t>「落實」，亦即</a:t>
            </a:r>
            <a:r>
              <a:rPr lang="zh-TW" altLang="en-US" sz="2600" dirty="0" smtClean="0"/>
              <a:t>所有或大部份控制</a:t>
            </a:r>
            <a:r>
              <a:rPr lang="en-US" altLang="zh-TW" sz="2600" dirty="0" smtClean="0"/>
              <a:t>(</a:t>
            </a:r>
            <a:r>
              <a:rPr lang="zh-TW" altLang="en-US" sz="2600" dirty="0" smtClean="0"/>
              <a:t>評估</a:t>
            </a:r>
            <a:r>
              <a:rPr lang="en-US" altLang="zh-TW" sz="2600" dirty="0" smtClean="0"/>
              <a:t>)</a:t>
            </a:r>
            <a:r>
              <a:rPr lang="zh-TW" altLang="en-US" sz="2600" dirty="0" smtClean="0"/>
              <a:t>重點</a:t>
            </a:r>
            <a:r>
              <a:rPr lang="zh-TW" altLang="en-US" sz="2600" dirty="0" smtClean="0">
                <a:solidFill>
                  <a:srgbClr val="FF0000"/>
                </a:solidFill>
              </a:rPr>
              <a:t>皆己執行</a:t>
            </a:r>
            <a:r>
              <a:rPr lang="zh-TW" altLang="en-US" sz="2600" dirty="0" smtClean="0"/>
              <a:t>。</a:t>
            </a:r>
            <a:endParaRPr lang="en-US" altLang="zh-TW" sz="2600" dirty="0" smtClean="0"/>
          </a:p>
          <a:p>
            <a:r>
              <a:rPr lang="zh-TW" altLang="en-US" sz="2600" dirty="0" smtClean="0">
                <a:solidFill>
                  <a:srgbClr val="FF0000"/>
                </a:solidFill>
              </a:rPr>
              <a:t>「部份落實」</a:t>
            </a:r>
            <a:r>
              <a:rPr lang="en-US" altLang="zh-TW" sz="2600" dirty="0" smtClean="0"/>
              <a:t>:</a:t>
            </a:r>
            <a:r>
              <a:rPr lang="zh-TW" altLang="en-US" sz="2600" dirty="0" smtClean="0"/>
              <a:t>評估情形全部或大部份</a:t>
            </a:r>
            <a:r>
              <a:rPr lang="zh-TW" altLang="en-US" sz="2600" dirty="0" smtClean="0">
                <a:solidFill>
                  <a:srgbClr val="FF0000"/>
                </a:solidFill>
              </a:rPr>
              <a:t>「部份落實」，亦即部份</a:t>
            </a:r>
            <a:r>
              <a:rPr lang="zh-TW" altLang="en-US" sz="2600" dirty="0" smtClean="0"/>
              <a:t>控制</a:t>
            </a:r>
            <a:r>
              <a:rPr lang="en-US" altLang="zh-TW" sz="2600" dirty="0" smtClean="0"/>
              <a:t>(</a:t>
            </a:r>
            <a:r>
              <a:rPr lang="zh-TW" altLang="en-US" sz="2600" dirty="0" smtClean="0"/>
              <a:t>評估</a:t>
            </a:r>
            <a:r>
              <a:rPr lang="en-US" altLang="zh-TW" sz="2600" dirty="0" smtClean="0"/>
              <a:t>)</a:t>
            </a:r>
            <a:r>
              <a:rPr lang="zh-TW" altLang="en-US" sz="2600" dirty="0" smtClean="0"/>
              <a:t>重點</a:t>
            </a:r>
            <a:r>
              <a:rPr lang="zh-TW" altLang="en-US" sz="2600" dirty="0" smtClean="0">
                <a:solidFill>
                  <a:srgbClr val="FF0000"/>
                </a:solidFill>
              </a:rPr>
              <a:t>未執行</a:t>
            </a:r>
            <a:r>
              <a:rPr lang="zh-TW" altLang="en-US" sz="2600" dirty="0" smtClean="0"/>
              <a:t>，雖屬主觀判斷，惟各課室在判斷時仍需依控制</a:t>
            </a:r>
            <a:r>
              <a:rPr lang="en-US" altLang="zh-TW" sz="2600" dirty="0" smtClean="0"/>
              <a:t>(</a:t>
            </a:r>
            <a:r>
              <a:rPr lang="zh-TW" altLang="en-US" sz="2600" dirty="0" smtClean="0"/>
              <a:t>評估</a:t>
            </a:r>
            <a:r>
              <a:rPr lang="en-US" altLang="zh-TW" sz="2600" dirty="0" smtClean="0"/>
              <a:t>)</a:t>
            </a:r>
            <a:r>
              <a:rPr lang="zh-TW" altLang="en-US" sz="2600" dirty="0" smtClean="0"/>
              <a:t>重點之重要性，採取一致的標準，如百分比。</a:t>
            </a:r>
            <a:endParaRPr lang="en-US" altLang="zh-TW" sz="2600" dirty="0" smtClean="0"/>
          </a:p>
          <a:p>
            <a:r>
              <a:rPr lang="zh-TW" altLang="en-US" sz="2600" dirty="0" smtClean="0">
                <a:solidFill>
                  <a:srgbClr val="FF0000"/>
                </a:solidFill>
              </a:rPr>
              <a:t>「未落實」</a:t>
            </a:r>
            <a:r>
              <a:rPr lang="en-US" altLang="zh-TW" sz="2600" dirty="0" smtClean="0"/>
              <a:t>:</a:t>
            </a:r>
            <a:r>
              <a:rPr lang="zh-TW" altLang="en-US" sz="2600" dirty="0" smtClean="0"/>
              <a:t>評估情形全部或大部份</a:t>
            </a:r>
            <a:r>
              <a:rPr lang="zh-TW" altLang="en-US" sz="2600" dirty="0" smtClean="0">
                <a:solidFill>
                  <a:srgbClr val="FF0000"/>
                </a:solidFill>
              </a:rPr>
              <a:t>「部份落實」，亦即</a:t>
            </a:r>
            <a:r>
              <a:rPr lang="zh-TW" altLang="en-US" sz="2600" dirty="0" smtClean="0"/>
              <a:t>所有或大部份控制</a:t>
            </a:r>
            <a:r>
              <a:rPr lang="en-US" altLang="zh-TW" sz="2600" dirty="0" smtClean="0"/>
              <a:t>(</a:t>
            </a:r>
            <a:r>
              <a:rPr lang="zh-TW" altLang="en-US" sz="2600" dirty="0" smtClean="0"/>
              <a:t>評估</a:t>
            </a:r>
            <a:r>
              <a:rPr lang="en-US" altLang="zh-TW" sz="2600" dirty="0" smtClean="0"/>
              <a:t>)</a:t>
            </a:r>
            <a:r>
              <a:rPr lang="zh-TW" altLang="en-US" sz="2600" dirty="0" smtClean="0"/>
              <a:t>重點皆</a:t>
            </a:r>
            <a:r>
              <a:rPr lang="zh-TW" altLang="en-US" sz="2600" dirty="0" smtClean="0">
                <a:solidFill>
                  <a:srgbClr val="FF0000"/>
                </a:solidFill>
              </a:rPr>
              <a:t>未執行</a:t>
            </a:r>
            <a:r>
              <a:rPr lang="zh-TW" altLang="en-US" sz="2600" dirty="0" smtClean="0"/>
              <a:t>。</a:t>
            </a:r>
            <a:endParaRPr lang="en-US" altLang="zh-TW" sz="2600" dirty="0" smtClean="0"/>
          </a:p>
          <a:p>
            <a:r>
              <a:rPr lang="zh-TW" altLang="en-US" sz="2600" dirty="0" smtClean="0">
                <a:solidFill>
                  <a:srgbClr val="FF0000"/>
                </a:solidFill>
              </a:rPr>
              <a:t>「不適用」</a:t>
            </a:r>
            <a:r>
              <a:rPr lang="en-US" altLang="zh-TW" sz="2600" dirty="0" smtClean="0">
                <a:solidFill>
                  <a:srgbClr val="FF0000"/>
                </a:solidFill>
              </a:rPr>
              <a:t>:</a:t>
            </a:r>
            <a:r>
              <a:rPr lang="zh-TW" altLang="en-US" sz="2600" dirty="0" smtClean="0"/>
              <a:t>係指評估期間</a:t>
            </a:r>
            <a:r>
              <a:rPr lang="zh-TW" altLang="en-US" sz="2600" dirty="0" smtClean="0">
                <a:solidFill>
                  <a:srgbClr val="FF0000"/>
                </a:solidFill>
              </a:rPr>
              <a:t>法令規定或作法已修正</a:t>
            </a:r>
            <a:r>
              <a:rPr lang="zh-TW" altLang="en-US" sz="2600" dirty="0" smtClean="0"/>
              <a:t>，但控制重點</a:t>
            </a:r>
            <a:r>
              <a:rPr lang="zh-TW" altLang="en-US" sz="2600" dirty="0" smtClean="0">
                <a:solidFill>
                  <a:srgbClr val="FF0000"/>
                </a:solidFill>
              </a:rPr>
              <a:t>未及配合修正者</a:t>
            </a:r>
            <a:r>
              <a:rPr lang="zh-TW" altLang="en-US" sz="2600" dirty="0" smtClean="0"/>
              <a:t>。 </a:t>
            </a:r>
            <a:endParaRPr lang="en-US" altLang="zh-TW" sz="2600" dirty="0" smtClean="0"/>
          </a:p>
          <a:p>
            <a:r>
              <a:rPr lang="zh-TW" altLang="en-US" sz="2600" dirty="0" smtClean="0">
                <a:solidFill>
                  <a:srgbClr val="FF0000"/>
                </a:solidFill>
              </a:rPr>
              <a:t>「其他」</a:t>
            </a:r>
            <a:r>
              <a:rPr lang="en-US" altLang="zh-TW" sz="2600" dirty="0" smtClean="0">
                <a:solidFill>
                  <a:srgbClr val="FF0000"/>
                </a:solidFill>
              </a:rPr>
              <a:t>:</a:t>
            </a:r>
            <a:r>
              <a:rPr lang="zh-TW" altLang="en-US" sz="2600" dirty="0" smtClean="0"/>
              <a:t>係指評估期間</a:t>
            </a:r>
            <a:r>
              <a:rPr lang="zh-TW" altLang="en-US" sz="2600" dirty="0" smtClean="0">
                <a:solidFill>
                  <a:srgbClr val="FF0000"/>
                </a:solidFill>
              </a:rPr>
              <a:t>未發生控制重點所規範情形</a:t>
            </a:r>
            <a:r>
              <a:rPr lang="zh-TW" altLang="en-US" sz="2600" dirty="0" smtClean="0"/>
              <a:t>等，致</a:t>
            </a:r>
            <a:r>
              <a:rPr lang="zh-TW" altLang="en-US" sz="2600" dirty="0" smtClean="0">
                <a:solidFill>
                  <a:srgbClr val="FF0000"/>
                </a:solidFill>
              </a:rPr>
              <a:t>無法評估</a:t>
            </a:r>
            <a:r>
              <a:rPr lang="zh-TW" altLang="en-US" sz="2600" dirty="0" smtClean="0"/>
              <a:t>者。 </a:t>
            </a:r>
            <a:endParaRPr lang="en-US" altLang="zh-TW" sz="2600" dirty="0" smtClean="0"/>
          </a:p>
          <a:p>
            <a:endParaRPr lang="zh-TW" altLang="en-US" dirty="0"/>
          </a:p>
        </p:txBody>
      </p:sp>
    </p:spTree>
    <p:extLst>
      <p:ext uri="{BB962C8B-B14F-4D97-AF65-F5344CB8AC3E}">
        <p14:creationId xmlns:p14="http://schemas.microsoft.com/office/powerpoint/2010/main" val="349823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2"/>
            <a:ext cx="8229600" cy="4525963"/>
          </a:xfrm>
        </p:spPr>
        <p:txBody>
          <a:bodyPr>
            <a:normAutofit/>
          </a:bodyPr>
          <a:lstStyle/>
          <a:p>
            <a:pPr marL="0" indent="0">
              <a:buNone/>
            </a:pPr>
            <a:endParaRPr lang="en-US" altLang="zh-TW" sz="40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endParaRPr>
          </a:p>
          <a:p>
            <a:pPr marL="0" indent="0">
              <a:buNone/>
            </a:pPr>
            <a:endParaRPr lang="en-US" altLang="zh-TW" sz="40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a:p>
            <a:pPr marL="0" indent="0" algn="ctr">
              <a:buNone/>
            </a:pPr>
            <a:r>
              <a:rPr lang="zh-TW" altLang="en-US" sz="40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風險管理</a:t>
            </a:r>
            <a:endParaRPr lang="zh-TW" altLang="en-US" sz="40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Tree>
    <p:extLst>
      <p:ext uri="{BB962C8B-B14F-4D97-AF65-F5344CB8AC3E}">
        <p14:creationId xmlns:p14="http://schemas.microsoft.com/office/powerpoint/2010/main" val="2168345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059173224"/>
              </p:ext>
            </p:extLst>
          </p:nvPr>
        </p:nvGraphicFramePr>
        <p:xfrm>
          <a:off x="1331640" y="1700808"/>
          <a:ext cx="6410325" cy="964565"/>
        </p:xfrm>
        <a:graphic>
          <a:graphicData uri="http://schemas.openxmlformats.org/drawingml/2006/table">
            <a:tbl>
              <a:tblPr>
                <a:tableStyleId>{5C22544A-7EE6-4342-B048-85BDC9FD1C3A}</a:tableStyleId>
              </a:tblPr>
              <a:tblGrid>
                <a:gridCol w="6410325"/>
              </a:tblGrid>
              <a:tr h="381000">
                <a:tc>
                  <a:txBody>
                    <a:bodyPr/>
                    <a:lstStyle/>
                    <a:p>
                      <a:pPr algn="ctr">
                        <a:lnSpc>
                          <a:spcPts val="2000"/>
                        </a:lnSpc>
                        <a:spcAft>
                          <a:spcPts val="0"/>
                        </a:spcAft>
                      </a:pPr>
                      <a:r>
                        <a:rPr lang="zh-TW" sz="1400" kern="100" dirty="0">
                          <a:effectLst/>
                        </a:rPr>
                        <a:t>○○機關</a:t>
                      </a:r>
                      <a:r>
                        <a:rPr lang="zh-TW" sz="1400" kern="0" dirty="0">
                          <a:effectLst/>
                        </a:rPr>
                        <a:t>作業層級自行評估統計表【範例】</a:t>
                      </a:r>
                      <a:endParaRPr lang="zh-TW" sz="1400" kern="100" dirty="0">
                        <a:effectLst/>
                        <a:latin typeface="Times New Roman"/>
                        <a:ea typeface="新細明體"/>
                      </a:endParaRPr>
                    </a:p>
                  </a:txBody>
                  <a:tcPr marL="17780" marR="17780" marT="0" marB="0" anchor="ctr"/>
                </a:tc>
              </a:tr>
              <a:tr h="266700">
                <a:tc>
                  <a:txBody>
                    <a:bodyPr/>
                    <a:lstStyle/>
                    <a:p>
                      <a:pPr algn="ctr">
                        <a:lnSpc>
                          <a:spcPts val="2000"/>
                        </a:lnSpc>
                        <a:spcAft>
                          <a:spcPts val="0"/>
                        </a:spcAft>
                      </a:pPr>
                      <a:r>
                        <a:rPr lang="zh-TW" sz="1400" kern="100" dirty="0">
                          <a:effectLst/>
                        </a:rPr>
                        <a:t>○○年度</a:t>
                      </a:r>
                      <a:endParaRPr lang="zh-TW" sz="1400" kern="100" dirty="0">
                        <a:effectLst/>
                        <a:latin typeface="Times New Roman"/>
                        <a:ea typeface="新細明體"/>
                      </a:endParaRPr>
                    </a:p>
                  </a:txBody>
                  <a:tcPr marL="17780" marR="17780" marT="0" marB="0" anchor="ctr"/>
                </a:tc>
              </a:tr>
              <a:tr h="316865">
                <a:tc>
                  <a:txBody>
                    <a:bodyPr/>
                    <a:lstStyle/>
                    <a:p>
                      <a:pPr>
                        <a:lnSpc>
                          <a:spcPts val="2000"/>
                        </a:lnSpc>
                        <a:spcAft>
                          <a:spcPts val="0"/>
                        </a:spcAft>
                      </a:pPr>
                      <a:r>
                        <a:rPr lang="zh-TW" sz="1200" kern="0" dirty="0">
                          <a:effectLst/>
                        </a:rPr>
                        <a:t>評估期間：○○年○○月○○日至○○年○○月○○日</a:t>
                      </a:r>
                      <a:endParaRPr lang="zh-TW" sz="1200" kern="100" dirty="0">
                        <a:effectLst/>
                        <a:latin typeface="Times New Roman"/>
                        <a:ea typeface="新細明體"/>
                      </a:endParaRPr>
                    </a:p>
                  </a:txBody>
                  <a:tcPr marL="17780" marR="17780" marT="0" marB="0" anchor="ct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617387228"/>
              </p:ext>
            </p:extLst>
          </p:nvPr>
        </p:nvGraphicFramePr>
        <p:xfrm>
          <a:off x="1115616" y="2708919"/>
          <a:ext cx="6840758" cy="3494911"/>
        </p:xfrm>
        <a:graphic>
          <a:graphicData uri="http://schemas.openxmlformats.org/drawingml/2006/table">
            <a:tbl>
              <a:tblPr>
                <a:tableStyleId>{5C22544A-7EE6-4342-B048-85BDC9FD1C3A}</a:tableStyleId>
              </a:tblPr>
              <a:tblGrid>
                <a:gridCol w="2047233"/>
                <a:gridCol w="958705"/>
                <a:gridCol w="958705"/>
                <a:gridCol w="958705"/>
                <a:gridCol w="958705"/>
                <a:gridCol w="958705"/>
              </a:tblGrid>
              <a:tr h="357840">
                <a:tc rowSpan="2">
                  <a:txBody>
                    <a:bodyPr/>
                    <a:lstStyle/>
                    <a:p>
                      <a:pPr algn="ctr">
                        <a:lnSpc>
                          <a:spcPts val="2000"/>
                        </a:lnSpc>
                        <a:spcAft>
                          <a:spcPts val="0"/>
                        </a:spcAft>
                      </a:pPr>
                      <a:r>
                        <a:rPr lang="zh-TW" sz="1200" kern="0" dirty="0">
                          <a:effectLst/>
                        </a:rPr>
                        <a:t>評估單位</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lnSpc>
                          <a:spcPts val="2000"/>
                        </a:lnSpc>
                        <a:spcAft>
                          <a:spcPts val="0"/>
                        </a:spcAft>
                      </a:pPr>
                      <a:r>
                        <a:rPr lang="zh-TW" sz="1200" kern="0" dirty="0">
                          <a:effectLst/>
                        </a:rPr>
                        <a:t>各項評估重點之評估情形</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02289">
                <a:tc vMerge="1">
                  <a:txBody>
                    <a:bodyPr/>
                    <a:lstStyle/>
                    <a:p>
                      <a:endParaRPr lang="zh-TW" altLang="en-US"/>
                    </a:p>
                  </a:txBody>
                  <a:tcPr/>
                </a:tc>
                <a:tc>
                  <a:txBody>
                    <a:bodyPr/>
                    <a:lstStyle/>
                    <a:p>
                      <a:pPr algn="ctr">
                        <a:lnSpc>
                          <a:spcPts val="2000"/>
                        </a:lnSpc>
                        <a:spcAft>
                          <a:spcPts val="0"/>
                        </a:spcAft>
                      </a:pPr>
                      <a:r>
                        <a:rPr lang="zh-TW" sz="1200" kern="0">
                          <a:effectLst/>
                        </a:rPr>
                        <a:t>落實</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dirty="0">
                          <a:effectLst/>
                        </a:rPr>
                        <a:t>部分落實</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dirty="0">
                          <a:effectLst/>
                        </a:rPr>
                        <a:t>未落實</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a:effectLst/>
                        </a:rPr>
                        <a:t>不適用</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a:effectLst/>
                        </a:rPr>
                        <a:t>其他</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475">
                <a:tc>
                  <a:txBody>
                    <a:bodyPr/>
                    <a:lstStyle/>
                    <a:p>
                      <a:pPr algn="ctr">
                        <a:lnSpc>
                          <a:spcPts val="2000"/>
                        </a:lnSpc>
                        <a:spcAft>
                          <a:spcPts val="0"/>
                        </a:spcAft>
                      </a:pPr>
                      <a:r>
                        <a:rPr lang="zh-TW" sz="1200" kern="0">
                          <a:effectLst/>
                        </a:rPr>
                        <a:t>秘書室</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10</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 </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313">
                <a:tc>
                  <a:txBody>
                    <a:bodyPr/>
                    <a:lstStyle/>
                    <a:p>
                      <a:pPr algn="ctr">
                        <a:lnSpc>
                          <a:spcPts val="2000"/>
                        </a:lnSpc>
                        <a:spcAft>
                          <a:spcPts val="0"/>
                        </a:spcAft>
                      </a:pPr>
                      <a:r>
                        <a:rPr lang="zh-TW" sz="1200" kern="0">
                          <a:effectLst/>
                        </a:rPr>
                        <a:t>人事處</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7</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 </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 </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5994">
                <a:tc>
                  <a:txBody>
                    <a:bodyPr/>
                    <a:lstStyle/>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200" kern="100" dirty="0">
                          <a:effectLst/>
                        </a:rPr>
                        <a:t>.</a:t>
                      </a:r>
                      <a:endParaRPr lang="zh-TW" sz="1200" kern="100" dirty="0">
                        <a:effectLst/>
                      </a:endParaRPr>
                    </a:p>
                    <a:p>
                      <a:pPr algn="ctr">
                        <a:lnSpc>
                          <a:spcPts val="1200"/>
                        </a:lnSpc>
                        <a:spcAft>
                          <a:spcPts val="0"/>
                        </a:spcAft>
                      </a:pPr>
                      <a:r>
                        <a:rPr lang="en-US" sz="1200" kern="100" dirty="0">
                          <a:effectLst/>
                        </a:rPr>
                        <a:t>.</a:t>
                      </a:r>
                      <a:endParaRPr lang="zh-TW" sz="1200" kern="100" dirty="0">
                        <a:effectLst/>
                      </a:endParaRPr>
                    </a:p>
                    <a:p>
                      <a:pPr algn="ctr">
                        <a:lnSpc>
                          <a:spcPts val="1200"/>
                        </a:lnSpc>
                        <a:spcAft>
                          <a:spcPts val="0"/>
                        </a:spcAft>
                      </a:pPr>
                      <a:r>
                        <a:rPr lang="en-US" sz="1200" kern="100" dirty="0">
                          <a:effectLst/>
                        </a:rPr>
                        <a:t>.</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474">
                <a:tc>
                  <a:txBody>
                    <a:bodyPr/>
                    <a:lstStyle/>
                    <a:p>
                      <a:pPr algn="ctr">
                        <a:lnSpc>
                          <a:spcPts val="2000"/>
                        </a:lnSpc>
                        <a:spcAft>
                          <a:spcPts val="0"/>
                        </a:spcAft>
                      </a:pPr>
                      <a:r>
                        <a:rPr lang="zh-TW" sz="1200" kern="0" dirty="0">
                          <a:effectLst/>
                        </a:rPr>
                        <a:t>總計</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130(96%)</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5(4%)</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0(0%)</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0(0%)</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0(0%)</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2"/>
          <p:cNvSpPr txBox="1">
            <a:spLocks/>
          </p:cNvSpPr>
          <p:nvPr/>
        </p:nvSpPr>
        <p:spPr>
          <a:xfrm>
            <a:off x="1475656" y="967086"/>
            <a:ext cx="6408712" cy="7064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dirty="0" smtClean="0">
                <a:solidFill>
                  <a:schemeClr val="accent2"/>
                </a:solidFill>
                <a:ea typeface="標楷體" pitchFamily="65" charset="-120"/>
                <a:cs typeface="Arial" charset="0"/>
              </a:rPr>
              <a:t>彙整自行評估統計表</a:t>
            </a:r>
          </a:p>
        </p:txBody>
      </p:sp>
      <p:sp>
        <p:nvSpPr>
          <p:cNvPr id="5" name="文字方塊 4"/>
          <p:cNvSpPr txBox="1"/>
          <p:nvPr/>
        </p:nvSpPr>
        <p:spPr>
          <a:xfrm>
            <a:off x="683568" y="508610"/>
            <a:ext cx="2520280" cy="400110"/>
          </a:xfrm>
          <a:prstGeom prst="rect">
            <a:avLst/>
          </a:prstGeom>
          <a:noFill/>
          <a:ln w="19050">
            <a:solidFill>
              <a:srgbClr val="0070C0"/>
            </a:solidFill>
          </a:ln>
        </p:spPr>
        <p:txBody>
          <a:bodyPr wrap="square" rtlCol="0">
            <a:spAutoFit/>
          </a:bodyPr>
          <a:lstStyle/>
          <a:p>
            <a:r>
              <a:rPr lang="zh-TW" altLang="en-US" sz="2000" b="1" dirty="0" smtClean="0">
                <a:solidFill>
                  <a:srgbClr val="FF0000"/>
                </a:solidFill>
                <a:latin typeface="標楷體" panose="03000509000000000000" pitchFamily="65" charset="-120"/>
                <a:ea typeface="標楷體" panose="03000509000000000000" pitchFamily="65" charset="-120"/>
              </a:rPr>
              <a:t>作業層級自行評估</a:t>
            </a:r>
            <a:endParaRPr lang="zh-TW" altLang="en-US" sz="2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537108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955638373"/>
              </p:ext>
            </p:extLst>
          </p:nvPr>
        </p:nvGraphicFramePr>
        <p:xfrm>
          <a:off x="971600" y="1556792"/>
          <a:ext cx="7128792" cy="964565"/>
        </p:xfrm>
        <a:graphic>
          <a:graphicData uri="http://schemas.openxmlformats.org/drawingml/2006/table">
            <a:tbl>
              <a:tblPr>
                <a:tableStyleId>{5C22544A-7EE6-4342-B048-85BDC9FD1C3A}</a:tableStyleId>
              </a:tblPr>
              <a:tblGrid>
                <a:gridCol w="7128792"/>
              </a:tblGrid>
              <a:tr h="381000">
                <a:tc>
                  <a:txBody>
                    <a:bodyPr/>
                    <a:lstStyle/>
                    <a:p>
                      <a:pPr algn="ctr">
                        <a:lnSpc>
                          <a:spcPts val="2000"/>
                        </a:lnSpc>
                        <a:spcAft>
                          <a:spcPts val="0"/>
                        </a:spcAft>
                      </a:pPr>
                      <a:r>
                        <a:rPr lang="zh-TW" sz="1400" b="1" kern="100" dirty="0">
                          <a:effectLst/>
                        </a:rPr>
                        <a:t>○○機關</a:t>
                      </a:r>
                      <a:r>
                        <a:rPr lang="zh-TW" sz="1400" b="1" kern="0" dirty="0">
                          <a:effectLst/>
                        </a:rPr>
                        <a:t>作業層級自行評估部分落實</a:t>
                      </a:r>
                      <a:r>
                        <a:rPr lang="en-US" sz="1400" b="1" kern="0" dirty="0">
                          <a:effectLst/>
                        </a:rPr>
                        <a:t>/</a:t>
                      </a:r>
                      <a:r>
                        <a:rPr lang="zh-TW" sz="1400" b="1" kern="0" dirty="0">
                          <a:effectLst/>
                        </a:rPr>
                        <a:t>未落實項目一覽表【範例】</a:t>
                      </a:r>
                      <a:endParaRPr lang="zh-TW" sz="1400" b="1" kern="100" dirty="0">
                        <a:effectLst/>
                        <a:latin typeface="Times New Roman"/>
                        <a:ea typeface="新細明體"/>
                      </a:endParaRPr>
                    </a:p>
                  </a:txBody>
                  <a:tcPr marL="17780" marR="17780" marT="0" marB="0" anchor="ctr"/>
                </a:tc>
              </a:tr>
              <a:tr h="266700">
                <a:tc>
                  <a:txBody>
                    <a:bodyPr/>
                    <a:lstStyle/>
                    <a:p>
                      <a:pPr algn="ctr">
                        <a:lnSpc>
                          <a:spcPts val="2000"/>
                        </a:lnSpc>
                        <a:spcAft>
                          <a:spcPts val="0"/>
                        </a:spcAft>
                      </a:pPr>
                      <a:r>
                        <a:rPr lang="zh-TW" sz="1400" b="1" kern="100" dirty="0">
                          <a:effectLst/>
                        </a:rPr>
                        <a:t>○○年度</a:t>
                      </a:r>
                      <a:endParaRPr lang="zh-TW" sz="1400" b="1" kern="100" dirty="0">
                        <a:effectLst/>
                        <a:latin typeface="Times New Roman"/>
                        <a:ea typeface="新細明體"/>
                      </a:endParaRPr>
                    </a:p>
                  </a:txBody>
                  <a:tcPr marL="17780" marR="17780" marT="0" marB="0" anchor="ctr"/>
                </a:tc>
              </a:tr>
              <a:tr h="316865">
                <a:tc>
                  <a:txBody>
                    <a:bodyPr/>
                    <a:lstStyle/>
                    <a:p>
                      <a:pPr>
                        <a:lnSpc>
                          <a:spcPts val="2000"/>
                        </a:lnSpc>
                        <a:spcAft>
                          <a:spcPts val="0"/>
                        </a:spcAft>
                      </a:pPr>
                      <a:r>
                        <a:rPr lang="zh-TW" sz="1200" kern="0" dirty="0">
                          <a:effectLst/>
                        </a:rPr>
                        <a:t>評估期間：○○年○○月○○日至○○年○○月○○日</a:t>
                      </a:r>
                      <a:endParaRPr lang="zh-TW" sz="1200" kern="100" dirty="0">
                        <a:effectLst/>
                        <a:latin typeface="Times New Roman"/>
                        <a:ea typeface="新細明體"/>
                      </a:endParaRPr>
                    </a:p>
                  </a:txBody>
                  <a:tcPr marL="17780" marR="17780" marT="0" marB="0" anchor="ct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558185259"/>
              </p:ext>
            </p:extLst>
          </p:nvPr>
        </p:nvGraphicFramePr>
        <p:xfrm>
          <a:off x="899592" y="2604514"/>
          <a:ext cx="7200799" cy="3410782"/>
        </p:xfrm>
        <a:graphic>
          <a:graphicData uri="http://schemas.openxmlformats.org/drawingml/2006/table">
            <a:tbl>
              <a:tblPr>
                <a:tableStyleId>{5C22544A-7EE6-4342-B048-85BDC9FD1C3A}</a:tableStyleId>
              </a:tblPr>
              <a:tblGrid>
                <a:gridCol w="952487"/>
                <a:gridCol w="1882561"/>
                <a:gridCol w="2554906"/>
                <a:gridCol w="1810845"/>
              </a:tblGrid>
              <a:tr h="835920">
                <a:tc>
                  <a:txBody>
                    <a:bodyPr/>
                    <a:lstStyle/>
                    <a:p>
                      <a:pPr algn="ctr">
                        <a:lnSpc>
                          <a:spcPts val="2000"/>
                        </a:lnSpc>
                        <a:spcAft>
                          <a:spcPts val="0"/>
                        </a:spcAft>
                      </a:pPr>
                      <a:r>
                        <a:rPr lang="zh-TW" sz="1100" kern="0" dirty="0">
                          <a:effectLst/>
                        </a:rPr>
                        <a:t>評估單位</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100" kern="0" dirty="0">
                          <a:effectLst/>
                        </a:rPr>
                        <a:t>評估重點</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100" kern="0">
                          <a:effectLst/>
                        </a:rPr>
                        <a:t>部分落實</a:t>
                      </a:r>
                      <a:r>
                        <a:rPr lang="en-US" sz="1100" kern="0">
                          <a:effectLst/>
                        </a:rPr>
                        <a:t>/</a:t>
                      </a:r>
                      <a:r>
                        <a:rPr lang="zh-TW" sz="1100" kern="0">
                          <a:effectLst/>
                        </a:rPr>
                        <a:t>未落實</a:t>
                      </a:r>
                      <a:endParaRPr lang="zh-TW" sz="1000" kern="100">
                        <a:effectLst/>
                      </a:endParaRPr>
                    </a:p>
                    <a:p>
                      <a:pPr algn="ctr">
                        <a:lnSpc>
                          <a:spcPts val="2000"/>
                        </a:lnSpc>
                        <a:spcAft>
                          <a:spcPts val="0"/>
                        </a:spcAft>
                      </a:pPr>
                      <a:r>
                        <a:rPr lang="zh-TW" sz="1100" kern="0">
                          <a:effectLst/>
                        </a:rPr>
                        <a:t>情形說明</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100" kern="0">
                          <a:effectLst/>
                        </a:rPr>
                        <a:t>改善措施</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5366">
                <a:tc>
                  <a:txBody>
                    <a:bodyPr/>
                    <a:lstStyle/>
                    <a:p>
                      <a:pPr algn="ctr">
                        <a:lnSpc>
                          <a:spcPts val="2000"/>
                        </a:lnSpc>
                        <a:spcAft>
                          <a:spcPts val="0"/>
                        </a:spcAft>
                      </a:pPr>
                      <a:r>
                        <a:rPr lang="zh-TW" sz="1100" kern="0">
                          <a:effectLst/>
                        </a:rPr>
                        <a:t>資訊處</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2000"/>
                        </a:lnSpc>
                        <a:spcAft>
                          <a:spcPts val="0"/>
                        </a:spcAft>
                      </a:pPr>
                      <a:r>
                        <a:rPr lang="zh-TW" sz="1100" kern="100">
                          <a:effectLst/>
                        </a:rPr>
                        <a:t>執行內部控制制度之各項控制作業。</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2000"/>
                        </a:lnSpc>
                        <a:spcAft>
                          <a:spcPts val="0"/>
                        </a:spcAft>
                      </a:pPr>
                      <a:r>
                        <a:rPr lang="zh-TW" sz="1100" kern="0" dirty="0">
                          <a:effectLst/>
                        </a:rPr>
                        <a:t>應用系統上線及變更管理作業於評估期間共發生</a:t>
                      </a:r>
                      <a:r>
                        <a:rPr lang="en-US" sz="1100" kern="0" dirty="0">
                          <a:effectLst/>
                        </a:rPr>
                        <a:t>810</a:t>
                      </a:r>
                      <a:r>
                        <a:rPr lang="zh-TW" sz="1100" kern="0" dirty="0">
                          <a:effectLst/>
                        </a:rPr>
                        <a:t>筆系統維護申請作業，大多為常態性變更或維護，部分僅由單人維護的小型系統較難滿足資訊安全內部控制職能分工之規範。</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2000"/>
                        </a:lnSpc>
                        <a:spcAft>
                          <a:spcPts val="0"/>
                        </a:spcAft>
                      </a:pPr>
                      <a:r>
                        <a:rPr lang="zh-TW" sz="1100" kern="0" dirty="0">
                          <a:effectLst/>
                        </a:rPr>
                        <a:t>請各科協調人力相互支援，以落實執行系統維護人員及系統管理人員由不同人員擔任之規範。</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2296">
                <a:tc>
                  <a:txBody>
                    <a:bodyPr/>
                    <a:lstStyle/>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endParaRPr>
                    </a:p>
                    <a:p>
                      <a:pPr algn="ctr">
                        <a:lnSpc>
                          <a:spcPts val="2000"/>
                        </a:lnSpc>
                        <a:spcAft>
                          <a:spcPts val="0"/>
                        </a:spcAft>
                      </a:pPr>
                      <a:r>
                        <a:rPr lang="en-US" sz="1000" kern="100" dirty="0">
                          <a:effectLst/>
                        </a:rPr>
                        <a:t>.</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803">
                <a:tc>
                  <a:txBody>
                    <a:bodyPr/>
                    <a:lstStyle/>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矩形 3"/>
          <p:cNvSpPr/>
          <p:nvPr/>
        </p:nvSpPr>
        <p:spPr>
          <a:xfrm>
            <a:off x="1115616" y="6231648"/>
            <a:ext cx="6624736" cy="307777"/>
          </a:xfrm>
          <a:prstGeom prst="rect">
            <a:avLst/>
          </a:prstGeom>
        </p:spPr>
        <p:txBody>
          <a:bodyPr wrap="square">
            <a:spAutoFit/>
          </a:bodyPr>
          <a:lstStyle/>
          <a:p>
            <a:r>
              <a:rPr lang="zh-TW" altLang="zh-TW" sz="1400" b="1" dirty="0"/>
              <a:t>註：本表由內部控制小組幕僚單位彙整後交由內部稽核單位追蹤後續改善情形。</a:t>
            </a:r>
            <a:endParaRPr lang="zh-TW" altLang="en-US" sz="1400" b="1" dirty="0"/>
          </a:p>
        </p:txBody>
      </p:sp>
      <p:sp>
        <p:nvSpPr>
          <p:cNvPr id="5" name="Rectangle 2"/>
          <p:cNvSpPr txBox="1">
            <a:spLocks/>
          </p:cNvSpPr>
          <p:nvPr/>
        </p:nvSpPr>
        <p:spPr>
          <a:xfrm>
            <a:off x="914400" y="909638"/>
            <a:ext cx="7185992" cy="6489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500" b="1" dirty="0" smtClean="0">
                <a:solidFill>
                  <a:schemeClr val="accent2"/>
                </a:solidFill>
                <a:latin typeface="標楷體" panose="03000509000000000000" pitchFamily="65" charset="-120"/>
                <a:ea typeface="標楷體" panose="03000509000000000000" pitchFamily="65" charset="-120"/>
                <a:cs typeface="Arial" charset="0"/>
              </a:rPr>
              <a:t>彙整部份落實</a:t>
            </a:r>
            <a:r>
              <a:rPr lang="en-US" altLang="zh-TW" sz="3500" b="1" dirty="0" smtClean="0">
                <a:solidFill>
                  <a:schemeClr val="accent2"/>
                </a:solidFill>
                <a:latin typeface="標楷體" panose="03000509000000000000" pitchFamily="65" charset="-120"/>
                <a:ea typeface="標楷體" panose="03000509000000000000" pitchFamily="65" charset="-120"/>
                <a:cs typeface="Arial" charset="0"/>
              </a:rPr>
              <a:t>/</a:t>
            </a:r>
            <a:r>
              <a:rPr lang="zh-TW" altLang="en-US" sz="3500" b="1" dirty="0" smtClean="0">
                <a:solidFill>
                  <a:schemeClr val="accent2"/>
                </a:solidFill>
                <a:latin typeface="標楷體" panose="03000509000000000000" pitchFamily="65" charset="-120"/>
                <a:ea typeface="標楷體" panose="03000509000000000000" pitchFamily="65" charset="-120"/>
                <a:cs typeface="Arial" charset="0"/>
              </a:rPr>
              <a:t>未落實項目一覽表</a:t>
            </a:r>
          </a:p>
        </p:txBody>
      </p:sp>
      <p:sp>
        <p:nvSpPr>
          <p:cNvPr id="6" name="文字方塊 5"/>
          <p:cNvSpPr txBox="1"/>
          <p:nvPr/>
        </p:nvSpPr>
        <p:spPr>
          <a:xfrm>
            <a:off x="683568" y="508610"/>
            <a:ext cx="2520280" cy="400110"/>
          </a:xfrm>
          <a:prstGeom prst="rect">
            <a:avLst/>
          </a:prstGeom>
          <a:noFill/>
          <a:ln w="19050">
            <a:solidFill>
              <a:srgbClr val="0070C0"/>
            </a:solidFill>
          </a:ln>
        </p:spPr>
        <p:txBody>
          <a:bodyPr wrap="square" rtlCol="0">
            <a:spAutoFit/>
          </a:bodyPr>
          <a:lstStyle/>
          <a:p>
            <a:r>
              <a:rPr lang="zh-TW" altLang="en-US" sz="2000" b="1" dirty="0" smtClean="0">
                <a:solidFill>
                  <a:srgbClr val="FF0000"/>
                </a:solidFill>
                <a:latin typeface="標楷體" panose="03000509000000000000" pitchFamily="65" charset="-120"/>
                <a:ea typeface="標楷體" panose="03000509000000000000" pitchFamily="65" charset="-120"/>
              </a:rPr>
              <a:t>作業層級自行評估</a:t>
            </a:r>
            <a:endParaRPr lang="zh-TW" altLang="en-US" sz="2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928376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4"/>
          <p:cNvSpPr>
            <a:spLocks noGrp="1"/>
          </p:cNvSpPr>
          <p:nvPr>
            <p:ph idx="1"/>
          </p:nvPr>
        </p:nvSpPr>
        <p:spPr>
          <a:xfrm>
            <a:off x="457200" y="836712"/>
            <a:ext cx="8229600" cy="5289451"/>
          </a:xfrm>
        </p:spPr>
        <p:txBody>
          <a:bodyPr>
            <a:normAutofit/>
          </a:bodyPr>
          <a:lstStyle/>
          <a:p>
            <a:pPr marL="0" indent="0">
              <a:buNone/>
            </a:pPr>
            <a:r>
              <a:rPr lang="en-US" altLang="zh-TW" dirty="0" smtClean="0">
                <a:latin typeface="標楷體" pitchFamily="65" charset="-120"/>
                <a:ea typeface="標楷體" pitchFamily="65" charset="-120"/>
              </a:rPr>
              <a:t>2.</a:t>
            </a:r>
            <a:r>
              <a:rPr lang="zh-TW" altLang="zh-TW" b="1" dirty="0">
                <a:latin typeface="標楷體" panose="03000509000000000000" pitchFamily="65" charset="-120"/>
                <a:ea typeface="標楷體" panose="03000509000000000000" pitchFamily="65" charset="-120"/>
              </a:rPr>
              <a:t>整體層級自行</a:t>
            </a:r>
            <a:r>
              <a:rPr lang="zh-TW" altLang="zh-TW" b="1" dirty="0" smtClean="0">
                <a:latin typeface="標楷體" panose="03000509000000000000" pitchFamily="65" charset="-120"/>
                <a:ea typeface="標楷體" panose="03000509000000000000" pitchFamily="65" charset="-120"/>
              </a:rPr>
              <a:t>評估</a:t>
            </a:r>
            <a:endParaRPr lang="en-US" altLang="zh-TW" b="1" dirty="0" smtClean="0">
              <a:latin typeface="標楷體" panose="03000509000000000000" pitchFamily="65" charset="-120"/>
              <a:ea typeface="標楷體" panose="03000509000000000000" pitchFamily="65" charset="-120"/>
            </a:endParaRPr>
          </a:p>
          <a:p>
            <a:pPr marL="722313">
              <a:buFont typeface="Wingdings" pitchFamily="2" charset="2"/>
              <a:buChar char="u"/>
            </a:pPr>
            <a:r>
              <a:rPr lang="zh-TW" altLang="en-US" sz="2800" dirty="0" smtClean="0">
                <a:latin typeface="標楷體" panose="03000509000000000000" pitchFamily="65" charset="-120"/>
                <a:ea typeface="標楷體" panose="03000509000000000000" pitchFamily="65" charset="-120"/>
              </a:rPr>
              <a:t>整體層級自行評估明細表</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各</a:t>
            </a:r>
            <a:r>
              <a:rPr lang="zh-TW" altLang="zh-TW" sz="2800" dirty="0">
                <a:latin typeface="標楷體" panose="03000509000000000000" pitchFamily="65" charset="-120"/>
                <a:ea typeface="標楷體" panose="03000509000000000000" pitchFamily="65" charset="-120"/>
              </a:rPr>
              <a:t>評估單位應就所負責之判斷項目</a:t>
            </a:r>
            <a:r>
              <a:rPr lang="zh-TW" altLang="zh-TW" sz="2800" dirty="0">
                <a:solidFill>
                  <a:srgbClr val="7030A0"/>
                </a:solidFill>
                <a:latin typeface="標楷體" panose="03000509000000000000" pitchFamily="65" charset="-120"/>
                <a:ea typeface="標楷體" panose="03000509000000000000" pitchFamily="65" charset="-120"/>
              </a:rPr>
              <a:t>蒐集足夠之佐證資料</a:t>
            </a:r>
            <a:r>
              <a:rPr lang="zh-TW" altLang="zh-TW" sz="2800" dirty="0">
                <a:latin typeface="標楷體" panose="03000509000000000000" pitchFamily="65" charset="-120"/>
                <a:ea typeface="標楷體" panose="03000509000000000000" pitchFamily="65" charset="-120"/>
              </a:rPr>
              <a:t>，俾作為勾選評估結果、填列</a:t>
            </a:r>
            <a:r>
              <a:rPr lang="zh-TW" altLang="zh-TW" sz="2800" b="1" dirty="0">
                <a:solidFill>
                  <a:srgbClr val="00B050"/>
                </a:solidFill>
                <a:latin typeface="標楷體" panose="03000509000000000000" pitchFamily="65" charset="-120"/>
                <a:ea typeface="標楷體" panose="03000509000000000000" pitchFamily="65" charset="-120"/>
              </a:rPr>
              <a:t>佐證資料清單</a:t>
            </a:r>
            <a:r>
              <a:rPr lang="zh-TW" altLang="zh-TW" sz="2800" dirty="0">
                <a:latin typeface="標楷體" panose="03000509000000000000" pitchFamily="65" charset="-120"/>
                <a:ea typeface="標楷體" panose="03000509000000000000" pitchFamily="65" charset="-120"/>
              </a:rPr>
              <a:t>、</a:t>
            </a:r>
            <a:r>
              <a:rPr lang="zh-TW" altLang="zh-TW" sz="2800" b="1" dirty="0">
                <a:solidFill>
                  <a:srgbClr val="006600"/>
                </a:solidFill>
                <a:latin typeface="標楷體" panose="03000509000000000000" pitchFamily="65" charset="-120"/>
                <a:ea typeface="標楷體" panose="03000509000000000000" pitchFamily="65" charset="-120"/>
              </a:rPr>
              <a:t>評估情形說明</a:t>
            </a:r>
            <a:r>
              <a:rPr lang="zh-TW" altLang="zh-TW" sz="2800" dirty="0">
                <a:latin typeface="標楷體" panose="03000509000000000000" pitchFamily="65" charset="-120"/>
                <a:ea typeface="標楷體" panose="03000509000000000000" pitchFamily="65" charset="-120"/>
              </a:rPr>
              <a:t>、</a:t>
            </a:r>
            <a:r>
              <a:rPr lang="zh-TW" altLang="zh-TW" sz="2800" b="1" dirty="0">
                <a:solidFill>
                  <a:srgbClr val="09A732"/>
                </a:solidFill>
                <a:latin typeface="標楷體" panose="03000509000000000000" pitchFamily="65" charset="-120"/>
                <a:ea typeface="標楷體" panose="03000509000000000000" pitchFamily="65" charset="-120"/>
              </a:rPr>
              <a:t>改善措施</a:t>
            </a:r>
            <a:r>
              <a:rPr lang="zh-TW" altLang="zh-TW" sz="2800" dirty="0">
                <a:latin typeface="標楷體" panose="03000509000000000000" pitchFamily="65" charset="-120"/>
                <a:ea typeface="標楷體" panose="03000509000000000000" pitchFamily="65" charset="-120"/>
              </a:rPr>
              <a:t>或</a:t>
            </a:r>
            <a:r>
              <a:rPr lang="zh-TW" altLang="zh-TW" sz="2800" b="1" dirty="0">
                <a:solidFill>
                  <a:srgbClr val="339933"/>
                </a:solidFill>
                <a:latin typeface="標楷體" panose="03000509000000000000" pitchFamily="65" charset="-120"/>
                <a:ea typeface="標楷體" panose="03000509000000000000" pitchFamily="65" charset="-120"/>
              </a:rPr>
              <a:t>具體興革建議</a:t>
            </a:r>
            <a:r>
              <a:rPr lang="zh-TW" altLang="zh-TW" sz="2800" dirty="0">
                <a:latin typeface="標楷體" panose="03000509000000000000" pitchFamily="65" charset="-120"/>
                <a:ea typeface="標楷體" panose="03000509000000000000" pitchFamily="65" charset="-120"/>
              </a:rPr>
              <a:t>之依據</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808038">
              <a:buFont typeface="Wingdings" pitchFamily="2" charset="2"/>
              <a:buChar char="u"/>
            </a:pPr>
            <a:r>
              <a:rPr lang="zh-TW" altLang="en-US" sz="2800" dirty="0" smtClean="0">
                <a:latin typeface="標楷體" pitchFamily="65" charset="-120"/>
                <a:ea typeface="標楷體" pitchFamily="65" charset="-120"/>
              </a:rPr>
              <a:t>整體層級自行評估總表</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由</a:t>
            </a:r>
            <a:r>
              <a:rPr lang="zh-TW" altLang="en-US" sz="2800" dirty="0">
                <a:latin typeface="標楷體" pitchFamily="65" charset="-120"/>
                <a:ea typeface="標楷體" pitchFamily="65" charset="-120"/>
              </a:rPr>
              <a:t>研擬自行評估計畫</a:t>
            </a:r>
            <a:r>
              <a:rPr lang="zh-TW" altLang="en-US" sz="2800" dirty="0" smtClean="0">
                <a:latin typeface="標楷體" pitchFamily="65" charset="-120"/>
                <a:ea typeface="標楷體" pitchFamily="65" charset="-120"/>
              </a:rPr>
              <a:t>單位，</a:t>
            </a:r>
            <a:r>
              <a:rPr lang="zh-TW" altLang="en-US" sz="2800" dirty="0">
                <a:latin typeface="標楷體" pitchFamily="65" charset="-120"/>
                <a:ea typeface="標楷體" pitchFamily="65" charset="-120"/>
              </a:rPr>
              <a:t>依據評估單位所提出之評估意見及所發現之內部控制缺失，綜整提出各組成要素之評估</a:t>
            </a:r>
            <a:r>
              <a:rPr lang="zh-TW" altLang="en-US" sz="2800" dirty="0" smtClean="0">
                <a:latin typeface="標楷體" pitchFamily="65" charset="-120"/>
                <a:ea typeface="標楷體" pitchFamily="65" charset="-120"/>
              </a:rPr>
              <a:t>結果為「有效」、「部份有效」、「</a:t>
            </a:r>
            <a:r>
              <a:rPr lang="zh-TW" altLang="en-US" sz="2800" dirty="0">
                <a:latin typeface="標楷體" pitchFamily="65" charset="-120"/>
                <a:ea typeface="標楷體" pitchFamily="65" charset="-120"/>
              </a:rPr>
              <a:t>部份有效</a:t>
            </a:r>
            <a:r>
              <a:rPr lang="zh-TW" alt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26567506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4"/>
          <p:cNvSpPr>
            <a:spLocks noGrp="1"/>
          </p:cNvSpPr>
          <p:nvPr>
            <p:ph idx="1"/>
          </p:nvPr>
        </p:nvSpPr>
        <p:spPr>
          <a:xfrm>
            <a:off x="457200" y="764704"/>
            <a:ext cx="8229600" cy="5361459"/>
          </a:xfrm>
        </p:spPr>
        <p:txBody>
          <a:bodyPr>
            <a:normAutofit/>
          </a:bodyPr>
          <a:lstStyle/>
          <a:p>
            <a:pPr algn="just">
              <a:lnSpc>
                <a:spcPct val="140000"/>
              </a:lnSpc>
              <a:buClr>
                <a:srgbClr val="CC0000"/>
              </a:buClr>
              <a:buSzPct val="85000"/>
              <a:buFont typeface="Wingdings" pitchFamily="2" charset="2"/>
              <a:buChar char="n"/>
            </a:pPr>
            <a:r>
              <a:rPr lang="zh-TW" altLang="en-US" b="1" dirty="0">
                <a:solidFill>
                  <a:schemeClr val="accent2"/>
                </a:solidFill>
                <a:latin typeface="標楷體" pitchFamily="65" charset="-120"/>
                <a:ea typeface="標楷體" pitchFamily="65" charset="-120"/>
                <a:cs typeface="微軟正黑體"/>
              </a:rPr>
              <a:t>評估方式</a:t>
            </a:r>
          </a:p>
          <a:p>
            <a:pPr marL="457200" lvl="1" indent="0">
              <a:lnSpc>
                <a:spcPct val="110000"/>
              </a:lnSpc>
              <a:buNone/>
            </a:pPr>
            <a:r>
              <a:rPr lang="en-US" altLang="zh-TW" dirty="0">
                <a:solidFill>
                  <a:srgbClr val="0000FF"/>
                </a:solidFill>
                <a:latin typeface="標楷體" pitchFamily="65" charset="-120"/>
                <a:ea typeface="標楷體" pitchFamily="65" charset="-120"/>
                <a:cs typeface="微軟正黑體"/>
              </a:rPr>
              <a:t>1.</a:t>
            </a:r>
            <a:r>
              <a:rPr lang="zh-TW" altLang="zh-TW" dirty="0">
                <a:solidFill>
                  <a:srgbClr val="0000FF"/>
                </a:solidFill>
                <a:latin typeface="標楷體" pitchFamily="65" charset="-120"/>
                <a:ea typeface="標楷體" pitchFamily="65" charset="-120"/>
              </a:rPr>
              <a:t>機關首長指派適任之評估單位。</a:t>
            </a:r>
            <a:endParaRPr lang="en-US" altLang="zh-TW" dirty="0">
              <a:solidFill>
                <a:srgbClr val="0000FF"/>
              </a:solidFill>
              <a:latin typeface="標楷體" pitchFamily="65" charset="-120"/>
              <a:ea typeface="標楷體" pitchFamily="65" charset="-120"/>
            </a:endParaRPr>
          </a:p>
          <a:p>
            <a:pPr marL="804863" lvl="1" indent="-347663">
              <a:lnSpc>
                <a:spcPct val="110000"/>
              </a:lnSpc>
              <a:buNone/>
            </a:pPr>
            <a:r>
              <a:rPr lang="en-US" altLang="zh-TW" dirty="0" smtClean="0">
                <a:solidFill>
                  <a:srgbClr val="0000FF"/>
                </a:solidFill>
                <a:latin typeface="標楷體" pitchFamily="65" charset="-120"/>
                <a:ea typeface="標楷體" pitchFamily="65" charset="-120"/>
              </a:rPr>
              <a:t>2</a:t>
            </a:r>
            <a:r>
              <a:rPr lang="en-US" altLang="zh-TW" dirty="0">
                <a:solidFill>
                  <a:srgbClr val="0000FF"/>
                </a:solidFill>
                <a:latin typeface="標楷體" pitchFamily="65" charset="-120"/>
                <a:ea typeface="標楷體" pitchFamily="65" charset="-120"/>
              </a:rPr>
              <a:t>.</a:t>
            </a:r>
            <a:r>
              <a:rPr lang="zh-TW" altLang="zh-TW" dirty="0">
                <a:solidFill>
                  <a:srgbClr val="0000FF"/>
                </a:solidFill>
                <a:latin typeface="標楷體" pitchFamily="65" charset="-120"/>
                <a:ea typeface="標楷體" pitchFamily="65" charset="-120"/>
              </a:rPr>
              <a:t>各評估單位應就各判斷項目進行</a:t>
            </a:r>
            <a:r>
              <a:rPr lang="zh-TW" altLang="zh-TW" dirty="0" smtClean="0">
                <a:solidFill>
                  <a:srgbClr val="0000FF"/>
                </a:solidFill>
                <a:latin typeface="標楷體" pitchFamily="65" charset="-120"/>
                <a:ea typeface="標楷體" pitchFamily="65" charset="-120"/>
              </a:rPr>
              <a:t>評估</a:t>
            </a:r>
            <a:r>
              <a:rPr lang="zh-TW" altLang="en-US" dirty="0" smtClean="0">
                <a:solidFill>
                  <a:srgbClr val="0000FF"/>
                </a:solidFill>
                <a:latin typeface="標楷體" pitchFamily="65" charset="-120"/>
                <a:ea typeface="標楷體" pitchFamily="65" charset="-120"/>
              </a:rPr>
              <a:t>，</a:t>
            </a:r>
            <a:r>
              <a:rPr lang="zh-TW" altLang="zh-TW" dirty="0">
                <a:solidFill>
                  <a:srgbClr val="0000FF"/>
                </a:solidFill>
                <a:latin typeface="標楷體" pitchFamily="65" charset="-120"/>
                <a:ea typeface="標楷體" pitchFamily="65" charset="-120"/>
              </a:rPr>
              <a:t>並編製評估明細表</a:t>
            </a:r>
            <a:r>
              <a:rPr lang="zh-TW" altLang="zh-TW" dirty="0" smtClean="0">
                <a:solidFill>
                  <a:srgbClr val="0000FF"/>
                </a:solidFill>
                <a:latin typeface="標楷體" pitchFamily="65" charset="-120"/>
                <a:ea typeface="標楷體" pitchFamily="65" charset="-120"/>
              </a:rPr>
              <a:t>。</a:t>
            </a:r>
            <a:endParaRPr lang="en-US" altLang="zh-TW" dirty="0">
              <a:solidFill>
                <a:srgbClr val="0000FF"/>
              </a:solidFill>
              <a:latin typeface="標楷體" pitchFamily="65" charset="-120"/>
              <a:ea typeface="標楷體" pitchFamily="65" charset="-120"/>
            </a:endParaRPr>
          </a:p>
          <a:p>
            <a:pPr marL="804863" lvl="1" indent="-347663">
              <a:lnSpc>
                <a:spcPct val="110000"/>
              </a:lnSpc>
              <a:buNone/>
            </a:pPr>
            <a:r>
              <a:rPr lang="en-US" altLang="zh-TW" dirty="0" smtClean="0">
                <a:solidFill>
                  <a:srgbClr val="0000FF"/>
                </a:solidFill>
                <a:latin typeface="標楷體" pitchFamily="65" charset="-120"/>
                <a:ea typeface="標楷體" pitchFamily="65" charset="-120"/>
              </a:rPr>
              <a:t>3.</a:t>
            </a:r>
            <a:r>
              <a:rPr lang="zh-TW" altLang="en-US" dirty="0">
                <a:solidFill>
                  <a:srgbClr val="0000FF"/>
                </a:solidFill>
                <a:latin typeface="標楷體" pitchFamily="65" charset="-120"/>
                <a:ea typeface="標楷體" pitchFamily="65" charset="-120"/>
              </a:rPr>
              <a:t>由研擬自行評估計畫單位參考市頒內部控制監督作業要點規定之內部控制有效程度建議標準，依據評估單位所提出之評估意見及所發現之內部控制缺失，綜整提出各組成要素之評估結果編製整體自行評估總表。 </a:t>
            </a:r>
          </a:p>
          <a:p>
            <a:pPr lvl="1">
              <a:lnSpc>
                <a:spcPct val="110000"/>
              </a:lnSpc>
            </a:pPr>
            <a:endParaRPr lang="zh-TW" altLang="en-US"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889204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idx="1"/>
          </p:nvPr>
        </p:nvSpPr>
        <p:spPr>
          <a:xfrm>
            <a:off x="457200" y="764704"/>
            <a:ext cx="8229600" cy="5361459"/>
          </a:xfrm>
        </p:spPr>
        <p:txBody>
          <a:bodyPr>
            <a:normAutofit/>
          </a:bodyPr>
          <a:lstStyle/>
          <a:p>
            <a:pPr>
              <a:lnSpc>
                <a:spcPct val="115000"/>
              </a:lnSpc>
            </a:pPr>
            <a:r>
              <a:rPr lang="zh-TW" altLang="en-US" sz="3000" dirty="0" smtClean="0">
                <a:latin typeface="標楷體" pitchFamily="65" charset="-120"/>
                <a:ea typeface="標楷體" pitchFamily="65" charset="-120"/>
                <a:cs typeface="微軟正黑體"/>
              </a:rPr>
              <a:t>撰寫方式</a:t>
            </a:r>
            <a:r>
              <a:rPr lang="zh-TW" altLang="zh-TW" sz="3000" dirty="0" smtClean="0">
                <a:solidFill>
                  <a:srgbClr val="FF0000"/>
                </a:solidFill>
                <a:latin typeface="標楷體" pitchFamily="65" charset="-120"/>
                <a:ea typeface="標楷體" pitchFamily="65" charset="-120"/>
                <a:cs typeface="微軟正黑體"/>
              </a:rPr>
              <a:t>（</a:t>
            </a:r>
            <a:r>
              <a:rPr lang="zh-TW" altLang="en-US" sz="3000" dirty="0" smtClean="0">
                <a:solidFill>
                  <a:srgbClr val="FF0000"/>
                </a:solidFill>
                <a:latin typeface="標楷體" pitchFamily="65" charset="-120"/>
                <a:ea typeface="標楷體" pitchFamily="65" charset="-120"/>
                <a:cs typeface="微軟正黑體"/>
              </a:rPr>
              <a:t>評估單位）</a:t>
            </a:r>
            <a:endParaRPr lang="en-US" altLang="zh-TW" sz="3000" dirty="0" smtClean="0">
              <a:solidFill>
                <a:srgbClr val="FF0000"/>
              </a:solidFill>
              <a:latin typeface="標楷體" pitchFamily="65" charset="-120"/>
              <a:ea typeface="標楷體" pitchFamily="65" charset="-120"/>
              <a:cs typeface="微軟正黑體"/>
            </a:endParaRPr>
          </a:p>
          <a:p>
            <a:pPr lvl="1">
              <a:lnSpc>
                <a:spcPct val="115000"/>
              </a:lnSpc>
              <a:buFont typeface="Wingdings" pitchFamily="2" charset="2"/>
              <a:buChar char="Ø"/>
            </a:pPr>
            <a:r>
              <a:rPr lang="zh-TW" altLang="en-US" dirty="0" smtClean="0">
                <a:latin typeface="標楷體" pitchFamily="65" charset="-120"/>
                <a:ea typeface="標楷體" pitchFamily="65" charset="-120"/>
                <a:cs typeface="微軟正黑體"/>
              </a:rPr>
              <a:t>針對判斷項目蒐集佐證資料</a:t>
            </a:r>
            <a:r>
              <a:rPr lang="zh-TW" altLang="en-US" dirty="0" smtClean="0">
                <a:solidFill>
                  <a:srgbClr val="3333CC"/>
                </a:solidFill>
                <a:latin typeface="標楷體" pitchFamily="65" charset="-120"/>
                <a:ea typeface="標楷體" pitchFamily="65" charset="-120"/>
                <a:cs typeface="微軟正黑體"/>
              </a:rPr>
              <a:t>（依評估計畫所訂定之抽核方式蒐集足夠之佐證資料）</a:t>
            </a:r>
            <a:endParaRPr lang="en-US" altLang="zh-TW" dirty="0" smtClean="0">
              <a:solidFill>
                <a:srgbClr val="3333CC"/>
              </a:solidFill>
              <a:latin typeface="標楷體" pitchFamily="65" charset="-120"/>
              <a:ea typeface="標楷體" pitchFamily="65" charset="-120"/>
              <a:cs typeface="微軟正黑體"/>
            </a:endParaRPr>
          </a:p>
          <a:p>
            <a:pPr lvl="1">
              <a:lnSpc>
                <a:spcPct val="115000"/>
              </a:lnSpc>
              <a:buFont typeface="Wingdings" pitchFamily="2" charset="2"/>
              <a:buChar char="Ø"/>
            </a:pPr>
            <a:r>
              <a:rPr lang="zh-TW" altLang="en-US" dirty="0" smtClean="0">
                <a:latin typeface="標楷體" pitchFamily="65" charset="-120"/>
                <a:ea typeface="標楷體" pitchFamily="65" charset="-120"/>
                <a:cs typeface="微軟正黑體"/>
              </a:rPr>
              <a:t>依據佐證資料撰寫評估情形說明及分析，包括評估所發現之內部控制缺失等。</a:t>
            </a:r>
          </a:p>
          <a:p>
            <a:pPr lvl="1">
              <a:lnSpc>
                <a:spcPct val="115000"/>
              </a:lnSpc>
              <a:buFont typeface="Wingdings" pitchFamily="2" charset="2"/>
              <a:buChar char="Ø"/>
            </a:pPr>
            <a:r>
              <a:rPr lang="zh-TW" altLang="en-US" dirty="0" smtClean="0">
                <a:latin typeface="標楷體" pitchFamily="65" charset="-120"/>
                <a:ea typeface="標楷體" pitchFamily="65" charset="-120"/>
                <a:cs typeface="微軟正黑體"/>
              </a:rPr>
              <a:t>依據評估情形及判斷標準，勾選評估結果。</a:t>
            </a:r>
          </a:p>
          <a:p>
            <a:pPr lvl="1">
              <a:lnSpc>
                <a:spcPct val="115000"/>
              </a:lnSpc>
              <a:buFont typeface="Wingdings" pitchFamily="2" charset="2"/>
              <a:buChar char="Ø"/>
            </a:pPr>
            <a:r>
              <a:rPr lang="zh-TW" altLang="en-US" dirty="0" smtClean="0">
                <a:latin typeface="標楷體" pitchFamily="65" charset="-120"/>
                <a:ea typeface="標楷體" pitchFamily="65" charset="-120"/>
                <a:cs typeface="微軟正黑體"/>
              </a:rPr>
              <a:t>依據評估結果填列針對內部控制應採取及執行之改善措施或有助於內部控制有效運作之具體興革建議。</a:t>
            </a:r>
          </a:p>
        </p:txBody>
      </p:sp>
    </p:spTree>
    <p:extLst>
      <p:ext uri="{BB962C8B-B14F-4D97-AF65-F5344CB8AC3E}">
        <p14:creationId xmlns:p14="http://schemas.microsoft.com/office/powerpoint/2010/main" val="3730854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467544" y="16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標楷體" panose="03000509000000000000" pitchFamily="65" charset="-120"/>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TW" altLang="en-US"/>
          </a:p>
        </p:txBody>
      </p:sp>
      <p:sp>
        <p:nvSpPr>
          <p:cNvPr id="5" name="內容版面配置區 4"/>
          <p:cNvSpPr txBox="1">
            <a:spLocks/>
          </p:cNvSpPr>
          <p:nvPr/>
        </p:nvSpPr>
        <p:spPr>
          <a:xfrm>
            <a:off x="389768" y="764704"/>
            <a:ext cx="8281169" cy="532308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標楷體" panose="03000509000000000000" pitchFamily="65" charset="-120"/>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l"/>
            </a:pPr>
            <a:r>
              <a:rPr lang="zh-TW" altLang="en-US" sz="3000" dirty="0" smtClean="0"/>
              <a:t>內部控制之五要素是否有效之判斷標準</a:t>
            </a:r>
            <a:r>
              <a:rPr lang="en-US" altLang="zh-TW" sz="3000" dirty="0" smtClean="0"/>
              <a:t>:</a:t>
            </a:r>
          </a:p>
          <a:p>
            <a:pPr marL="804863" indent="-355600">
              <a:buFont typeface="Wingdings" pitchFamily="2" charset="2"/>
              <a:buChar char="ü"/>
            </a:pPr>
            <a:r>
              <a:rPr lang="zh-TW" altLang="en-US" sz="2800" dirty="0" smtClean="0"/>
              <a:t>「有效」：判斷項目評估結果全數或大部分為「落實」，且無內部控制缺失或有內部控制缺失惟不影響內部控制目標之達成。</a:t>
            </a:r>
          </a:p>
          <a:p>
            <a:pPr marL="804863" indent="-355600">
              <a:buFont typeface="Wingdings" pitchFamily="2" charset="2"/>
              <a:buChar char="ü"/>
            </a:pPr>
            <a:r>
              <a:rPr lang="zh-TW" altLang="en-US" sz="2800" dirty="0" smtClean="0"/>
              <a:t>「部分有效」：判斷項目評估結果全數或大部分為「部分落實」，且有內部控制缺失並影響部分內部控制目標之達成。</a:t>
            </a:r>
          </a:p>
          <a:p>
            <a:pPr marL="804863" indent="-355600">
              <a:buFont typeface="Wingdings" pitchFamily="2" charset="2"/>
              <a:buChar char="ü"/>
            </a:pPr>
            <a:r>
              <a:rPr lang="zh-TW" altLang="en-US" sz="2800" dirty="0" smtClean="0"/>
              <a:t>「少部分有效」：判斷項目評估結果大部分為「未落實」，且有內部控制重大缺失並影響大部分內部控制目標之達成。</a:t>
            </a:r>
            <a:endParaRPr lang="zh-TW" altLang="en-US" sz="2800" dirty="0"/>
          </a:p>
        </p:txBody>
      </p:sp>
    </p:spTree>
    <p:extLst>
      <p:ext uri="{BB962C8B-B14F-4D97-AF65-F5344CB8AC3E}">
        <p14:creationId xmlns:p14="http://schemas.microsoft.com/office/powerpoint/2010/main" val="445507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710" name="Group 126"/>
          <p:cNvGraphicFramePr>
            <a:graphicFrameLocks noGrp="1"/>
          </p:cNvGraphicFramePr>
          <p:nvPr>
            <p:ph/>
            <p:extLst>
              <p:ext uri="{D42A27DB-BD31-4B8C-83A1-F6EECF244321}">
                <p14:modId xmlns:p14="http://schemas.microsoft.com/office/powerpoint/2010/main" val="389033008"/>
              </p:ext>
            </p:extLst>
          </p:nvPr>
        </p:nvGraphicFramePr>
        <p:xfrm>
          <a:off x="228600" y="1412875"/>
          <a:ext cx="8686800" cy="5111750"/>
        </p:xfrm>
        <a:graphic>
          <a:graphicData uri="http://schemas.openxmlformats.org/drawingml/2006/table">
            <a:tbl>
              <a:tblPr/>
              <a:tblGrid>
                <a:gridCol w="1668463"/>
                <a:gridCol w="1057275"/>
                <a:gridCol w="1216025"/>
                <a:gridCol w="1412875"/>
                <a:gridCol w="1663700"/>
                <a:gridCol w="1668462"/>
              </a:tblGrid>
              <a:tr h="6667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判斷項目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評估單位</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評估結果</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佐證資料清單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評估情形說明</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改善措施</a:t>
                      </a: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具體興革建議</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323850">
                <a:tc gridSpan="6">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1.1 </a:t>
                      </a: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遵循公務倫理　型塑廉政文化</a:t>
                      </a:r>
                      <a:endParaRPr kumimoji="1" lang="zh-TW" altLang="en-US" sz="1300" b="0"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1150">
                <a:tc>
                  <a:txBody>
                    <a:bodyPr/>
                    <a:lstStyle/>
                    <a:p>
                      <a:r>
                        <a:rPr lang="en-US" altLang="zh-TW" sz="1300" b="0" kern="1200" dirty="0" smtClean="0">
                          <a:solidFill>
                            <a:schemeClr val="tx1"/>
                          </a:solidFill>
                          <a:effectLst/>
                          <a:latin typeface="+mn-lt"/>
                          <a:ea typeface="+mn-ea"/>
                          <a:cs typeface="+mn-cs"/>
                        </a:rPr>
                        <a:t>1.1.1</a:t>
                      </a:r>
                    </a:p>
                    <a:p>
                      <a:r>
                        <a:rPr lang="zh-TW" altLang="zh-TW" sz="1300" b="0" kern="1200" dirty="0" smtClean="0">
                          <a:solidFill>
                            <a:schemeClr val="tx1"/>
                          </a:solidFill>
                          <a:effectLst/>
                          <a:latin typeface="+mn-lt"/>
                          <a:ea typeface="+mn-ea"/>
                          <a:cs typeface="+mn-cs"/>
                        </a:rPr>
                        <a:t>機關是否定期傳達公務員廉政倫理規範及其相關規定，如發生違反公務員廉政倫理規範案件，是否依該規範第十九點規定處置？</a:t>
                      </a:r>
                    </a:p>
                    <a:p>
                      <a:r>
                        <a:rPr lang="en-US" altLang="zh-TW" sz="1300" b="0" kern="1200" dirty="0" smtClean="0">
                          <a:solidFill>
                            <a:schemeClr val="tx1"/>
                          </a:solidFill>
                          <a:effectLst/>
                          <a:latin typeface="+mn-lt"/>
                          <a:ea typeface="+mn-ea"/>
                          <a:cs typeface="+mn-cs"/>
                        </a:rPr>
                        <a:t>(</a:t>
                      </a:r>
                      <a:r>
                        <a:rPr lang="zh-TW" altLang="zh-TW" sz="1300" b="0" kern="1200" dirty="0" smtClean="0">
                          <a:solidFill>
                            <a:schemeClr val="tx1"/>
                          </a:solidFill>
                          <a:effectLst/>
                          <a:latin typeface="+mn-lt"/>
                          <a:ea typeface="+mn-ea"/>
                          <a:cs typeface="+mn-cs"/>
                        </a:rPr>
                        <a:t>參考法令：公務員廉政倫理規範</a:t>
                      </a:r>
                      <a:r>
                        <a:rPr lang="en-US" altLang="zh-TW" sz="1300" b="0" kern="1200" dirty="0" smtClean="0">
                          <a:solidFill>
                            <a:schemeClr val="tx1"/>
                          </a:solidFill>
                          <a:effectLst/>
                          <a:latin typeface="+mn-lt"/>
                          <a:ea typeface="+mn-ea"/>
                          <a:cs typeface="+mn-cs"/>
                        </a:rPr>
                        <a:t>)</a:t>
                      </a:r>
                      <a:endParaRPr kumimoji="1" lang="en-US" altLang="zh-TW" sz="13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1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rPr>
                        <a:t>政風室</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zh-TW" sz="1100" kern="1200" dirty="0" smtClean="0">
                          <a:solidFill>
                            <a:schemeClr val="tx1"/>
                          </a:solidFill>
                          <a:effectLst/>
                          <a:latin typeface="+mn-lt"/>
                          <a:ea typeface="+mn-ea"/>
                          <a:cs typeface="+mn-cs"/>
                        </a:rPr>
                        <a:t>【範例】</a:t>
                      </a:r>
                    </a:p>
                    <a:p>
                      <a:r>
                        <a:rPr lang="zh-TW" altLang="zh-TW" sz="1100" kern="1200" dirty="0" smtClean="0">
                          <a:solidFill>
                            <a:schemeClr val="tx1"/>
                          </a:solidFill>
                          <a:effectLst/>
                          <a:latin typeface="+mn-lt"/>
                          <a:ea typeface="+mn-ea"/>
                          <a:cs typeface="+mn-cs"/>
                        </a:rPr>
                        <a:t>■落實</a:t>
                      </a:r>
                    </a:p>
                    <a:p>
                      <a:r>
                        <a:rPr lang="en-US" altLang="zh-TW" sz="1100" kern="1200" dirty="0" smtClean="0">
                          <a:solidFill>
                            <a:schemeClr val="tx1"/>
                          </a:solidFill>
                          <a:effectLst/>
                          <a:latin typeface="+mn-lt"/>
                          <a:ea typeface="+mn-ea"/>
                          <a:cs typeface="+mn-cs"/>
                        </a:rPr>
                        <a:t>(</a:t>
                      </a:r>
                      <a:r>
                        <a:rPr lang="zh-TW" altLang="zh-TW" sz="1100" kern="1200" dirty="0" smtClean="0">
                          <a:solidFill>
                            <a:schemeClr val="tx1"/>
                          </a:solidFill>
                          <a:effectLst/>
                          <a:latin typeface="+mn-lt"/>
                          <a:ea typeface="+mn-ea"/>
                          <a:cs typeface="+mn-cs"/>
                        </a:rPr>
                        <a:t>已定期傳達公務員廉政倫理規範及其相關規定，且如有涉及違反該規範案件已全數依規定處置</a:t>
                      </a:r>
                      <a:r>
                        <a:rPr lang="en-US" altLang="zh-TW" sz="1100" kern="1200" dirty="0" smtClean="0">
                          <a:solidFill>
                            <a:schemeClr val="tx1"/>
                          </a:solidFill>
                          <a:effectLst/>
                          <a:latin typeface="+mn-lt"/>
                          <a:ea typeface="+mn-ea"/>
                          <a:cs typeface="+mn-cs"/>
                        </a:rPr>
                        <a:t>)</a:t>
                      </a:r>
                      <a:endParaRPr lang="zh-TW" altLang="zh-TW" sz="1100" kern="1200" dirty="0" smtClean="0">
                        <a:solidFill>
                          <a:schemeClr val="tx1"/>
                        </a:solidFill>
                        <a:effectLst/>
                        <a:latin typeface="+mn-lt"/>
                        <a:ea typeface="+mn-ea"/>
                        <a:cs typeface="+mn-cs"/>
                      </a:endParaRPr>
                    </a:p>
                    <a:p>
                      <a:r>
                        <a:rPr lang="zh-TW" altLang="zh-TW" sz="1100" kern="1200" dirty="0" smtClean="0">
                          <a:solidFill>
                            <a:schemeClr val="tx1"/>
                          </a:solidFill>
                          <a:effectLst/>
                          <a:latin typeface="+mn-lt"/>
                          <a:ea typeface="+mn-ea"/>
                          <a:cs typeface="+mn-cs"/>
                        </a:rPr>
                        <a:t>□部分落實</a:t>
                      </a:r>
                    </a:p>
                    <a:p>
                      <a:r>
                        <a:rPr lang="en-US" altLang="zh-TW" sz="1100" kern="1200" dirty="0" smtClean="0">
                          <a:solidFill>
                            <a:schemeClr val="tx1"/>
                          </a:solidFill>
                          <a:effectLst/>
                          <a:latin typeface="+mn-lt"/>
                          <a:ea typeface="+mn-ea"/>
                          <a:cs typeface="+mn-cs"/>
                        </a:rPr>
                        <a:t>(</a:t>
                      </a:r>
                      <a:r>
                        <a:rPr lang="zh-TW" altLang="zh-TW" sz="1100" kern="1200" dirty="0" smtClean="0">
                          <a:solidFill>
                            <a:schemeClr val="tx1"/>
                          </a:solidFill>
                          <a:effectLst/>
                          <a:latin typeface="+mn-lt"/>
                          <a:ea typeface="+mn-ea"/>
                          <a:cs typeface="+mn-cs"/>
                        </a:rPr>
                        <a:t>未定期傳達公務員廉政倫理規範及其相關規定，或僅針對部分涉及違反該規範案件依規定處置</a:t>
                      </a:r>
                      <a:r>
                        <a:rPr lang="en-US" altLang="zh-TW" sz="1100" kern="1200" dirty="0" smtClean="0">
                          <a:solidFill>
                            <a:schemeClr val="tx1"/>
                          </a:solidFill>
                          <a:effectLst/>
                          <a:latin typeface="+mn-lt"/>
                          <a:ea typeface="+mn-ea"/>
                          <a:cs typeface="+mn-cs"/>
                        </a:rPr>
                        <a:t>)</a:t>
                      </a:r>
                      <a:endParaRPr lang="zh-TW" altLang="zh-TW" sz="1100" kern="1200" dirty="0" smtClean="0">
                        <a:solidFill>
                          <a:schemeClr val="tx1"/>
                        </a:solidFill>
                        <a:effectLst/>
                        <a:latin typeface="+mn-lt"/>
                        <a:ea typeface="+mn-ea"/>
                        <a:cs typeface="+mn-cs"/>
                      </a:endParaRPr>
                    </a:p>
                    <a:p>
                      <a:r>
                        <a:rPr lang="zh-TW" altLang="zh-TW" sz="1100" kern="1200" dirty="0" smtClean="0">
                          <a:solidFill>
                            <a:schemeClr val="tx1"/>
                          </a:solidFill>
                          <a:effectLst/>
                          <a:latin typeface="+mn-lt"/>
                          <a:ea typeface="+mn-ea"/>
                          <a:cs typeface="+mn-cs"/>
                        </a:rPr>
                        <a:t>□未落實</a:t>
                      </a:r>
                    </a:p>
                    <a:p>
                      <a:r>
                        <a:rPr lang="en-US" altLang="zh-TW" sz="1100" kern="1200" dirty="0" smtClean="0">
                          <a:solidFill>
                            <a:schemeClr val="tx1"/>
                          </a:solidFill>
                          <a:effectLst/>
                          <a:latin typeface="+mn-lt"/>
                          <a:ea typeface="+mn-ea"/>
                          <a:cs typeface="+mn-cs"/>
                        </a:rPr>
                        <a:t>(</a:t>
                      </a:r>
                      <a:r>
                        <a:rPr lang="zh-TW" altLang="zh-TW" sz="1100" kern="1200" dirty="0" smtClean="0">
                          <a:solidFill>
                            <a:schemeClr val="tx1"/>
                          </a:solidFill>
                          <a:effectLst/>
                          <a:latin typeface="+mn-lt"/>
                          <a:ea typeface="+mn-ea"/>
                          <a:cs typeface="+mn-cs"/>
                        </a:rPr>
                        <a:t>未定期傳達公務員廉政倫理規範及其相關規定，且未針對所有涉及違反該規範案件依規定處置</a:t>
                      </a:r>
                      <a:r>
                        <a:rPr lang="en-US" altLang="zh-TW" sz="1100" kern="1200" dirty="0" smtClean="0">
                          <a:solidFill>
                            <a:schemeClr val="tx1"/>
                          </a:solidFill>
                          <a:effectLst/>
                          <a:latin typeface="+mn-lt"/>
                          <a:ea typeface="+mn-ea"/>
                          <a:cs typeface="+mn-cs"/>
                        </a:rPr>
                        <a:t>)</a:t>
                      </a:r>
                      <a:endParaRPr kumimoji="1" lang="en-US" altLang="zh-TW" sz="1100" b="1" i="0" u="none" strike="noStrike" cap="none" normalizeH="0" baseline="0" dirty="0" smtClean="0">
                        <a:ln>
                          <a:noFill/>
                        </a:ln>
                        <a:solidFill>
                          <a:srgbClr val="000000"/>
                        </a:solidFill>
                        <a:effectLst/>
                        <a:latin typeface="微軟正黑體" pitchFamily="34" charset="-120"/>
                        <a:ea typeface="微軟正黑體" pitchFamily="34" charset="-12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lang="zh-TW" altLang="zh-TW" sz="1300" kern="1200" dirty="0" smtClean="0">
                          <a:solidFill>
                            <a:schemeClr val="tx1"/>
                          </a:solidFill>
                          <a:effectLst/>
                          <a:latin typeface="+mn-lt"/>
                          <a:ea typeface="+mn-ea"/>
                          <a:cs typeface="+mn-cs"/>
                        </a:rPr>
                        <a:t>【範例】</a:t>
                      </a:r>
                      <a:endParaRPr lang="en-US" altLang="zh-TW" sz="1300" kern="1200" dirty="0" smtClean="0">
                        <a:solidFill>
                          <a:schemeClr val="tx1"/>
                        </a:solidFill>
                        <a:effectLst/>
                        <a:latin typeface="+mn-lt"/>
                        <a:ea typeface="+mn-ea"/>
                        <a:cs typeface="+mn-cs"/>
                      </a:endParaRPr>
                    </a:p>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 </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受贈財物、飲</a:t>
                      </a:r>
                    </a:p>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宴應酬、請託</a:t>
                      </a:r>
                    </a:p>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關說及其他廉</a:t>
                      </a:r>
                    </a:p>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政倫理事件登</a:t>
                      </a:r>
                    </a:p>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錄表。</a:t>
                      </a:r>
                    </a:p>
                    <a:p>
                      <a:pPr marL="182563" marR="0" lvl="0" indent="-182563" algn="l" defTabSz="914400" rtl="0" eaLnBrk="0" fontAlgn="base" latinLnBrk="0" hangingPunct="0">
                        <a:lnSpc>
                          <a:spcPct val="110000"/>
                        </a:lnSpc>
                        <a:spcBef>
                          <a:spcPct val="0"/>
                        </a:spcBef>
                        <a:spcAft>
                          <a:spcPct val="0"/>
                        </a:spcAft>
                        <a:buClrTx/>
                        <a:buSzTx/>
                        <a:buFontTx/>
                        <a:buNone/>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 </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定期傳達公務員廉政倫理規範及其相關規定之紀錄。</a:t>
                      </a:r>
                      <a:endPar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p>
                      <a:pPr marL="182563" marR="0" lvl="0" indent="-182563" algn="l" defTabSz="914400" rtl="0" eaLnBrk="0" fontAlgn="base" latinLnBrk="0" hangingPunct="0">
                        <a:lnSpc>
                          <a:spcPct val="110000"/>
                        </a:lnSpc>
                        <a:spcBef>
                          <a:spcPct val="0"/>
                        </a:spcBef>
                        <a:spcAft>
                          <a:spcPct val="0"/>
                        </a:spcAft>
                        <a:buClrTx/>
                        <a:buSzTx/>
                        <a:buFontTx/>
                        <a:buNone/>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 ……… </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範例</a:t>
                      </a: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p>
                    <a:p>
                      <a:pPr marL="182563" marR="0" lvl="0" indent="-182563" algn="l" defTabSz="914400" rtl="0" eaLnBrk="0" fontAlgn="base" latinLnBrk="0" hangingPunct="0">
                        <a:lnSpc>
                          <a:spcPct val="110000"/>
                        </a:lnSpc>
                        <a:spcBef>
                          <a:spcPct val="0"/>
                        </a:spcBef>
                        <a:spcAft>
                          <a:spcPct val="0"/>
                        </a:spcAft>
                        <a:buClrTx/>
                        <a:buSzTx/>
                        <a:buFontTx/>
                        <a:buNone/>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	</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已定期傳達公務員廉政倫理規範及其相關規定，並針對民眾檢舉本機關同仁違反該規範案件共</a:t>
                      </a: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XX</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件，皆已依規定進行瞭解查察，其中涉有違失部分經查證屬實者，已移請相關單位或人員依規定懲處並提出檢討改善措施。</a:t>
                      </a:r>
                    </a:p>
                    <a:p>
                      <a:pPr marL="182563" marR="0" lvl="0" indent="-182563" algn="l" defTabSz="914400" rtl="0" eaLnBrk="0" fontAlgn="base" latinLnBrk="0" hangingPunct="0">
                        <a:lnSpc>
                          <a:spcPct val="110000"/>
                        </a:lnSpc>
                        <a:spcBef>
                          <a:spcPct val="0"/>
                        </a:spcBef>
                        <a:spcAft>
                          <a:spcPct val="0"/>
                        </a:spcAft>
                        <a:buClrTx/>
                        <a:buSzTx/>
                        <a:buFontTx/>
                        <a:buNone/>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10000"/>
                        </a:lnSpc>
                        <a:spcBef>
                          <a:spcPct val="0"/>
                        </a:spcBef>
                        <a:spcAft>
                          <a:spcPct val="0"/>
                        </a:spcAft>
                        <a:buClrTx/>
                        <a:buSzTx/>
                        <a:buFontTx/>
                        <a:buNone/>
                        <a:tabLst/>
                        <a:defRPr/>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範例</a:t>
                      </a: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p>
                    <a:p>
                      <a:pPr marL="273050" marR="0" lvl="0" indent="-273050" algn="l" defTabSz="914400" rtl="0" eaLnBrk="0" fontAlgn="base" latinLnBrk="0" hangingPunct="0">
                        <a:lnSpc>
                          <a:spcPct val="11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無</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投影片編號版面配置區 4"/>
          <p:cNvSpPr>
            <a:spLocks noGrp="1"/>
          </p:cNvSpPr>
          <p:nvPr>
            <p:ph type="sldNum" sz="quarter" idx="12"/>
          </p:nvPr>
        </p:nvSpPr>
        <p:spPr/>
        <p:txBody>
          <a:bodyPr/>
          <a:lstStyle/>
          <a:p>
            <a:pPr>
              <a:defRPr/>
            </a:pPr>
            <a:fld id="{2A6D3377-56D2-4630-912C-58C68315342E}" type="slidenum">
              <a:rPr lang="en-US" altLang="zh-TW"/>
              <a:pPr>
                <a:defRPr/>
              </a:pPr>
              <a:t>66</a:t>
            </a:fld>
            <a:endParaRPr lang="en-US" altLang="zh-TW"/>
          </a:p>
        </p:txBody>
      </p:sp>
      <p:sp>
        <p:nvSpPr>
          <p:cNvPr id="67591" name="Rectangle 7"/>
          <p:cNvSpPr>
            <a:spLocks noChangeArrowheads="1"/>
          </p:cNvSpPr>
          <p:nvPr/>
        </p:nvSpPr>
        <p:spPr bwMode="auto">
          <a:xfrm>
            <a:off x="323850" y="400963"/>
            <a:ext cx="8496300" cy="86177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a:r>
              <a:rPr lang="zh-TW" altLang="zh-TW" b="1" dirty="0"/>
              <a:t>○○機關整體層級自行評估明細表【控制環境】</a:t>
            </a:r>
            <a:endParaRPr lang="zh-TW" altLang="zh-TW" dirty="0"/>
          </a:p>
          <a:p>
            <a:pPr algn="ctr"/>
            <a:r>
              <a:rPr lang="zh-TW" altLang="zh-TW" b="1" dirty="0"/>
              <a:t>○○年度</a:t>
            </a:r>
            <a:endParaRPr lang="zh-TW" altLang="zh-TW" dirty="0"/>
          </a:p>
          <a:p>
            <a:pPr eaLnBrk="0" hangingPunct="0">
              <a:tabLst>
                <a:tab pos="160338" algn="l"/>
              </a:tabLst>
              <a:defRPr/>
            </a:pPr>
            <a:r>
              <a:rPr lang="zh-TW" altLang="zh-TW" sz="1300" b="1" dirty="0"/>
              <a:t>評估期間：○○年○○月○○日至○○年○○月○○日</a:t>
            </a:r>
            <a:endParaRPr lang="zh-TW" altLang="zh-TW" sz="1300" b="1" dirty="0">
              <a:latin typeface="Arial" pitchFamily="34" charset="0"/>
              <a:ea typeface="新細明體" pitchFamily="18" charset="-120"/>
            </a:endParaRPr>
          </a:p>
        </p:txBody>
      </p:sp>
    </p:spTree>
    <p:extLst>
      <p:ext uri="{BB962C8B-B14F-4D97-AF65-F5344CB8AC3E}">
        <p14:creationId xmlns:p14="http://schemas.microsoft.com/office/powerpoint/2010/main" val="2440201157"/>
      </p:ext>
    </p:extLst>
  </p:cSld>
  <p:clrMapOvr>
    <a:masterClrMapping/>
  </p:clrMapOvr>
  <p:transition spd="slow">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2" name="Group 90"/>
          <p:cNvGraphicFramePr>
            <a:graphicFrameLocks noGrp="1"/>
          </p:cNvGraphicFramePr>
          <p:nvPr>
            <p:ph/>
            <p:extLst>
              <p:ext uri="{D42A27DB-BD31-4B8C-83A1-F6EECF244321}">
                <p14:modId xmlns:p14="http://schemas.microsoft.com/office/powerpoint/2010/main" val="1873923743"/>
              </p:ext>
            </p:extLst>
          </p:nvPr>
        </p:nvGraphicFramePr>
        <p:xfrm>
          <a:off x="225425" y="1412875"/>
          <a:ext cx="8693150" cy="5111750"/>
        </p:xfrm>
        <a:graphic>
          <a:graphicData uri="http://schemas.openxmlformats.org/drawingml/2006/table">
            <a:tbl>
              <a:tblPr/>
              <a:tblGrid>
                <a:gridCol w="1670050"/>
                <a:gridCol w="1057275"/>
                <a:gridCol w="1217613"/>
                <a:gridCol w="1412875"/>
                <a:gridCol w="1665287"/>
                <a:gridCol w="1670050"/>
              </a:tblGrid>
              <a:tr h="6667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判斷項目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評估單位</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評估結果</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佐證資料清單</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評估情形說明</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改善措施</a:t>
                      </a: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具體興革建議</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323850">
                <a:tc gridSpan="6">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2.1 </a:t>
                      </a:r>
                      <a:r>
                        <a:rPr kumimoji="1" lang="zh-TW"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確認施政目標</a:t>
                      </a: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辨識相關風險</a:t>
                      </a:r>
                      <a:endPar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1150">
                <a:tc>
                  <a:txBody>
                    <a:bodyPr/>
                    <a:lstStyle/>
                    <a:p>
                      <a:r>
                        <a:rPr kumimoji="1" lang="en-US" altLang="zh-TW"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2.1.1</a:t>
                      </a:r>
                      <a:endParaRPr kumimoji="1" lang="zh-TW" altLang="zh-TW"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r>
                        <a:rPr kumimoji="1" lang="zh-TW" altLang="en-US"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機關是否辨識整體與作業層級目標無法達成之風險，且於相關表 件記錄目標與其相對應之風險項目</a:t>
                      </a:r>
                      <a:r>
                        <a:rPr kumimoji="1" lang="en-US" altLang="zh-TW"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en-US"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（參考法令：行政院所 屬各機關風險管理及 屬各機關風險管理及 危機處理作業基準及 危機處理作業基準及手冊、 行政院函頒 政府 內部控制度設計原 則</a:t>
                      </a:r>
                      <a:r>
                        <a:rPr kumimoji="1" lang="en-US" altLang="zh-TW"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10000"/>
                        </a:lnSpc>
                        <a:spcBef>
                          <a:spcPct val="0"/>
                        </a:spcBef>
                        <a:spcAft>
                          <a:spcPct val="0"/>
                        </a:spcAft>
                        <a:buClrTx/>
                        <a:buSzTx/>
                        <a:buFontTx/>
                        <a:buNone/>
                        <a:tabLst/>
                      </a:pP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273050" marR="0" lvl="0" indent="-273050" algn="ctr" defTabSz="914400" rtl="0" eaLnBrk="0" fontAlgn="base" latinLnBrk="0" hangingPunct="0">
                        <a:lnSpc>
                          <a:spcPct val="110000"/>
                        </a:lnSpc>
                        <a:spcBef>
                          <a:spcPct val="0"/>
                        </a:spcBef>
                        <a:spcAft>
                          <a:spcPct val="0"/>
                        </a:spcAft>
                        <a:buClrTx/>
                        <a:buSzTx/>
                        <a:buFontTx/>
                        <a:buNone/>
                        <a:tabLst/>
                      </a:pP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rPr>
                        <a:t>研考單位</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落實</a:t>
                      </a:r>
                    </a:p>
                    <a:p>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已召開風險辨識會議，並於相關風險登錄表件記錄風險辨識結果</a:t>
                      </a: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endParaRPr kumimoji="1" lang="zh-TW"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部分落實</a:t>
                      </a:r>
                    </a:p>
                    <a:p>
                      <a:pPr marL="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未召開風險辨識會議，或未於相關風險登錄表件記錄風險辨識結果</a:t>
                      </a: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未落實</a:t>
                      </a:r>
                    </a:p>
                    <a:p>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未召開風險辨識會議，亦未於相關風險登錄表件記錄風險辨識結果</a:t>
                      </a: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TW" sz="1300" kern="1200" dirty="0">
                        <a:solidFill>
                          <a:schemeClr val="tx1"/>
                        </a:solidFill>
                        <a:effectLst/>
                        <a:latin typeface="微軟正黑體" panose="020B0604030504040204" pitchFamily="34" charset="-120"/>
                        <a:ea typeface="微軟正黑體" panose="020B0604030504040204" pitchFamily="34" charset="-120"/>
                        <a:cs typeface="+mn-cs"/>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0"/>
                        </a:spcBef>
                        <a:spcAft>
                          <a:spcPct val="0"/>
                        </a:spcAft>
                        <a:buClrTx/>
                        <a:buSzTx/>
                        <a:buFontTx/>
                        <a:buNone/>
                        <a:tabLst>
                          <a:tab pos="160338" algn="l"/>
                        </a:tabLst>
                      </a:pP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80000" marR="0" lvl="0" indent="-27305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tab pos="160338" algn="l"/>
                        </a:tabLst>
                      </a:pPr>
                      <a:endPar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10000"/>
                        </a:lnSpc>
                        <a:spcBef>
                          <a:spcPct val="0"/>
                        </a:spcBef>
                        <a:spcAft>
                          <a:spcPct val="0"/>
                        </a:spcAft>
                        <a:buClrTx/>
                        <a:buSzTx/>
                        <a:buFontTx/>
                        <a:buNone/>
                        <a:tabLst/>
                      </a:pP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投影片編號版面配置區 4"/>
          <p:cNvSpPr>
            <a:spLocks noGrp="1"/>
          </p:cNvSpPr>
          <p:nvPr>
            <p:ph type="sldNum" sz="quarter" idx="12"/>
          </p:nvPr>
        </p:nvSpPr>
        <p:spPr/>
        <p:txBody>
          <a:bodyPr/>
          <a:lstStyle/>
          <a:p>
            <a:pPr>
              <a:defRPr/>
            </a:pPr>
            <a:fld id="{558375E4-D860-48CD-8E3B-9DA7D27D95EB}" type="slidenum">
              <a:rPr lang="en-US" altLang="zh-TW"/>
              <a:pPr>
                <a:defRPr/>
              </a:pPr>
              <a:t>67</a:t>
            </a:fld>
            <a:endParaRPr lang="en-US" altLang="zh-TW"/>
          </a:p>
        </p:txBody>
      </p:sp>
      <p:sp>
        <p:nvSpPr>
          <p:cNvPr id="69635" name="Rectangle 3"/>
          <p:cNvSpPr>
            <a:spLocks noChangeArrowheads="1"/>
          </p:cNvSpPr>
          <p:nvPr/>
        </p:nvSpPr>
        <p:spPr bwMode="auto">
          <a:xfrm>
            <a:off x="323850" y="400963"/>
            <a:ext cx="8496300" cy="86177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fontAlgn="auto" hangingPunct="0">
              <a:spcBef>
                <a:spcPts val="0"/>
              </a:spcBef>
              <a:spcAft>
                <a:spcPts val="0"/>
              </a:spcAft>
              <a:defRPr/>
            </a:pPr>
            <a:r>
              <a:rPr lang="zh-TW" altLang="zh-TW" b="1" dirty="0"/>
              <a:t>○○機關整體層級自行評估明細</a:t>
            </a:r>
            <a:r>
              <a:rPr lang="zh-TW" altLang="zh-TW" b="1" dirty="0" smtClean="0"/>
              <a:t>表</a:t>
            </a:r>
            <a:r>
              <a:rPr kumimoji="0" lang="en-US" altLang="zh-TW" b="1" dirty="0" smtClean="0">
                <a:solidFill>
                  <a:srgbClr val="000000"/>
                </a:solidFill>
                <a:latin typeface="標楷體" pitchFamily="65" charset="-120"/>
                <a:ea typeface="微軟正黑體" pitchFamily="34" charset="-120"/>
                <a:cs typeface="Times New Roman" pitchFamily="18" charset="0"/>
              </a:rPr>
              <a:t>【</a:t>
            </a:r>
            <a:r>
              <a:rPr lang="zh-TW" altLang="zh-TW" b="1" dirty="0"/>
              <a:t>風險評估</a:t>
            </a:r>
            <a:r>
              <a:rPr kumimoji="0" lang="en-US" altLang="zh-TW" b="1" dirty="0" smtClean="0">
                <a:solidFill>
                  <a:srgbClr val="000000"/>
                </a:solidFill>
                <a:latin typeface="標楷體" pitchFamily="65" charset="-120"/>
                <a:ea typeface="微軟正黑體" pitchFamily="34" charset="-120"/>
                <a:cs typeface="Times New Roman" pitchFamily="18" charset="0"/>
              </a:rPr>
              <a:t>】</a:t>
            </a:r>
          </a:p>
          <a:p>
            <a:pPr algn="ctr" eaLnBrk="0" hangingPunct="0">
              <a:defRPr/>
            </a:pPr>
            <a:r>
              <a:rPr lang="zh-TW" altLang="zh-TW" b="1" dirty="0"/>
              <a:t>○○</a:t>
            </a:r>
            <a:r>
              <a:rPr lang="zh-TW" altLang="zh-TW" b="1" dirty="0" smtClean="0"/>
              <a:t>年度</a:t>
            </a:r>
            <a:endParaRPr kumimoji="0" lang="en-US" altLang="zh-TW" b="1" dirty="0">
              <a:latin typeface="+mn-lt"/>
              <a:ea typeface="微軟正黑體" pitchFamily="34" charset="-120"/>
            </a:endParaRPr>
          </a:p>
          <a:p>
            <a:pPr eaLnBrk="0" hangingPunct="0">
              <a:tabLst>
                <a:tab pos="160338" algn="l"/>
              </a:tabLst>
              <a:defRPr/>
            </a:pPr>
            <a:r>
              <a:rPr lang="zh-TW" altLang="zh-TW" sz="1400" b="1" dirty="0"/>
              <a:t>評估期間：○○年○○月○○日至○○年○○月○○日</a:t>
            </a:r>
            <a:endParaRPr lang="zh-TW" altLang="zh-TW" sz="1400" b="1" dirty="0">
              <a:latin typeface="Arial" pitchFamily="34" charset="0"/>
              <a:ea typeface="新細明體" pitchFamily="18" charset="-120"/>
            </a:endParaRPr>
          </a:p>
        </p:txBody>
      </p:sp>
    </p:spTree>
    <p:extLst>
      <p:ext uri="{BB962C8B-B14F-4D97-AF65-F5344CB8AC3E}">
        <p14:creationId xmlns:p14="http://schemas.microsoft.com/office/powerpoint/2010/main" val="1216653902"/>
      </p:ext>
    </p:extLst>
  </p:cSld>
  <p:clrMapOvr>
    <a:masterClrMapping/>
  </p:clrMapOvr>
  <p:transition spd="slow">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2" name="Group 90"/>
          <p:cNvGraphicFramePr>
            <a:graphicFrameLocks noGrp="1"/>
          </p:cNvGraphicFramePr>
          <p:nvPr>
            <p:ph/>
            <p:extLst>
              <p:ext uri="{D42A27DB-BD31-4B8C-83A1-F6EECF244321}">
                <p14:modId xmlns:p14="http://schemas.microsoft.com/office/powerpoint/2010/main" val="1138470948"/>
              </p:ext>
            </p:extLst>
          </p:nvPr>
        </p:nvGraphicFramePr>
        <p:xfrm>
          <a:off x="225425" y="1412875"/>
          <a:ext cx="8693150" cy="5111750"/>
        </p:xfrm>
        <a:graphic>
          <a:graphicData uri="http://schemas.openxmlformats.org/drawingml/2006/table">
            <a:tbl>
              <a:tblPr/>
              <a:tblGrid>
                <a:gridCol w="1670050"/>
                <a:gridCol w="1057275"/>
                <a:gridCol w="1217613"/>
                <a:gridCol w="1412875"/>
                <a:gridCol w="1665287"/>
                <a:gridCol w="1670050"/>
              </a:tblGrid>
              <a:tr h="6667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判斷項目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評估單位</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評估結果</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佐證資料清單</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評估情形說明</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改善措施</a:t>
                      </a: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具體興革建議</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323850">
                <a:tc gridSpan="6">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3.1</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落實控制作業</a:t>
                      </a:r>
                      <a:r>
                        <a:rPr lang="en-US"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確保有效管控</a:t>
                      </a:r>
                      <a:endPar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1150">
                <a:tc>
                  <a:txBody>
                    <a:bodyPr/>
                    <a:lstStyle/>
                    <a:p>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3.1.1</a:t>
                      </a:r>
                      <a:endParaRPr kumimoji="1" lang="zh-TW"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r>
                        <a:rPr lang="zh-TW" altLang="en-US" sz="1300" b="1" i="0" u="none" strike="noStrike" kern="1200" baseline="0" dirty="0" smtClean="0">
                          <a:solidFill>
                            <a:schemeClr val="tx1"/>
                          </a:solidFill>
                          <a:latin typeface="+mn-lt"/>
                          <a:ea typeface="+mn-ea"/>
                          <a:cs typeface="+mn-cs"/>
                        </a:rPr>
                        <a:t>機關作業層級自行評估統計表是否顯示各項評估重點已落實執行，以利各項作業達成其原訂目標？（參考法令：本府內部控制監督作業要點）</a:t>
                      </a:r>
                      <a:r>
                        <a:rPr lang="zh-TW" altLang="en-US" sz="1400" b="1" i="0" u="none" strike="noStrike" kern="1200" baseline="0" dirty="0" smtClean="0">
                          <a:solidFill>
                            <a:schemeClr val="tx1"/>
                          </a:solidFill>
                          <a:latin typeface="+mn-lt"/>
                          <a:ea typeface="+mn-ea"/>
                          <a:cs typeface="+mn-cs"/>
                        </a:rPr>
                        <a:t>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4400" rtl="0" eaLnBrk="0" fontAlgn="base" latinLnBrk="0" hangingPunct="0">
                        <a:lnSpc>
                          <a:spcPct val="110000"/>
                        </a:lnSpc>
                        <a:spcBef>
                          <a:spcPct val="0"/>
                        </a:spcBef>
                        <a:spcAft>
                          <a:spcPct val="0"/>
                        </a:spcAft>
                        <a:buClrTx/>
                        <a:buSzTx/>
                        <a:buFontTx/>
                        <a:buNone/>
                        <a:tabLst/>
                      </a:pP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marR="0" lvl="0" indent="-273050" algn="l" defTabSz="914400" rtl="0" eaLnBrk="0" fontAlgn="base" latinLnBrk="0" hangingPunct="0">
                        <a:lnSpc>
                          <a:spcPct val="110000"/>
                        </a:lnSpc>
                        <a:spcBef>
                          <a:spcPct val="0"/>
                        </a:spcBef>
                        <a:spcAft>
                          <a:spcPct val="0"/>
                        </a:spcAft>
                        <a:buClrTx/>
                        <a:buSzTx/>
                        <a:buFontTx/>
                        <a:buNone/>
                        <a:tabLst/>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內部控制專案小組幕僚單位</a:t>
                      </a:r>
                      <a:endPar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評估情形全部或大部分為「落實」</a:t>
                      </a:r>
                      <a:r>
                        <a:rPr lang="en-US" altLang="zh-TW" sz="1300" b="0" i="0" u="none" strike="noStrike" kern="1200" baseline="0" dirty="0" smtClean="0">
                          <a:solidFill>
                            <a:schemeClr val="tx1"/>
                          </a:solidFill>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部分落實</a:t>
                      </a:r>
                    </a:p>
                    <a:p>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300" kern="1200" dirty="0" smtClean="0">
                          <a:solidFill>
                            <a:schemeClr val="tx1"/>
                          </a:solidFill>
                          <a:effectLst/>
                          <a:latin typeface="微軟正黑體" panose="020B0604030504040204" pitchFamily="34" charset="-120"/>
                          <a:ea typeface="微軟正黑體" panose="020B0604030504040204" pitchFamily="34" charset="-120"/>
                          <a:cs typeface="+mn-cs"/>
                        </a:rPr>
                        <a:t>評估情形全部或大部分為「部份落實」，或有少部份「未落實」</a:t>
                      </a: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未落實</a:t>
                      </a:r>
                      <a:endPar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評估情形全部或大部分為「未落實」</a:t>
                      </a: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endPar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0"/>
                        </a:spcBef>
                        <a:spcAft>
                          <a:spcPct val="0"/>
                        </a:spcAft>
                        <a:buClrTx/>
                        <a:buSzTx/>
                        <a:buFontTx/>
                        <a:buNone/>
                        <a:tabLst>
                          <a:tab pos="160338" algn="l"/>
                        </a:tabLst>
                      </a:pP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80000" marR="0" lvl="0" indent="-273050" algn="l" defTabSz="914400" rtl="0" eaLnBrk="0" fontAlgn="base" latinLnBrk="0" hangingPunct="0">
                        <a:lnSpc>
                          <a:spcPct val="100000"/>
                        </a:lnSpc>
                        <a:spcBef>
                          <a:spcPct val="0"/>
                        </a:spcBef>
                        <a:spcAft>
                          <a:spcPct val="0"/>
                        </a:spcAft>
                        <a:buClr>
                          <a:srgbClr val="0BD0D9"/>
                        </a:buClr>
                        <a:buSzPct val="95000"/>
                        <a:buFont typeface="Wingdings 2" pitchFamily="18" charset="2"/>
                        <a:buAutoNum type="arabicPeriod"/>
                        <a:tabLst>
                          <a:tab pos="160338" algn="l"/>
                        </a:tabLst>
                      </a:pPr>
                      <a:endPar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80000" marR="0" lvl="0" indent="-273050" algn="just" defTabSz="914400" rtl="0" eaLnBrk="0" fontAlgn="base" latinLnBrk="0" hangingPunct="0">
                        <a:lnSpc>
                          <a:spcPct val="110000"/>
                        </a:lnSpc>
                        <a:spcBef>
                          <a:spcPct val="0"/>
                        </a:spcBef>
                        <a:spcAft>
                          <a:spcPct val="0"/>
                        </a:spcAft>
                        <a:buClrTx/>
                        <a:buSzTx/>
                        <a:buFontTx/>
                        <a:buNone/>
                        <a:tabLst/>
                      </a:pP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投影片編號版面配置區 4"/>
          <p:cNvSpPr>
            <a:spLocks noGrp="1"/>
          </p:cNvSpPr>
          <p:nvPr>
            <p:ph type="sldNum" sz="quarter" idx="12"/>
          </p:nvPr>
        </p:nvSpPr>
        <p:spPr/>
        <p:txBody>
          <a:bodyPr/>
          <a:lstStyle/>
          <a:p>
            <a:pPr>
              <a:defRPr/>
            </a:pPr>
            <a:fld id="{558375E4-D860-48CD-8E3B-9DA7D27D95EB}" type="slidenum">
              <a:rPr lang="en-US" altLang="zh-TW"/>
              <a:pPr>
                <a:defRPr/>
              </a:pPr>
              <a:t>68</a:t>
            </a:fld>
            <a:endParaRPr lang="en-US" altLang="zh-TW"/>
          </a:p>
        </p:txBody>
      </p:sp>
      <p:sp>
        <p:nvSpPr>
          <p:cNvPr id="69635" name="Rectangle 3"/>
          <p:cNvSpPr>
            <a:spLocks noChangeArrowheads="1"/>
          </p:cNvSpPr>
          <p:nvPr/>
        </p:nvSpPr>
        <p:spPr bwMode="auto">
          <a:xfrm>
            <a:off x="323850" y="400963"/>
            <a:ext cx="8496300" cy="86177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fontAlgn="auto" hangingPunct="0">
              <a:spcBef>
                <a:spcPts val="0"/>
              </a:spcBef>
              <a:spcAft>
                <a:spcPts val="0"/>
              </a:spcAft>
              <a:defRPr/>
            </a:pPr>
            <a:r>
              <a:rPr lang="zh-TW" altLang="zh-TW" b="1" dirty="0"/>
              <a:t>○○機關整體層級自行評估明細表</a:t>
            </a:r>
            <a:r>
              <a:rPr lang="en-US" altLang="zh-TW" b="1" dirty="0" smtClean="0">
                <a:solidFill>
                  <a:srgbClr val="000000"/>
                </a:solidFill>
                <a:latin typeface="標楷體" pitchFamily="65" charset="-120"/>
                <a:ea typeface="微軟正黑體" pitchFamily="34" charset="-120"/>
                <a:cs typeface="Times New Roman" pitchFamily="18" charset="0"/>
              </a:rPr>
              <a:t>【</a:t>
            </a:r>
            <a:r>
              <a:rPr lang="zh-TW" altLang="en-US" b="1" dirty="0" smtClean="0">
                <a:solidFill>
                  <a:srgbClr val="000000"/>
                </a:solidFill>
                <a:latin typeface="標楷體" pitchFamily="65" charset="-120"/>
                <a:ea typeface="微軟正黑體" pitchFamily="34" charset="-120"/>
                <a:cs typeface="Times New Roman" pitchFamily="18" charset="0"/>
              </a:rPr>
              <a:t>控制作業</a:t>
            </a:r>
            <a:r>
              <a:rPr lang="en-US" altLang="zh-TW" b="1" dirty="0" smtClean="0">
                <a:solidFill>
                  <a:srgbClr val="000000"/>
                </a:solidFill>
                <a:latin typeface="標楷體" pitchFamily="65" charset="-120"/>
                <a:ea typeface="微軟正黑體" pitchFamily="34" charset="-120"/>
                <a:cs typeface="Times New Roman" pitchFamily="18" charset="0"/>
              </a:rPr>
              <a:t>】</a:t>
            </a:r>
            <a:endParaRPr lang="en-US" altLang="zh-TW" b="1" dirty="0">
              <a:solidFill>
                <a:srgbClr val="000000"/>
              </a:solidFill>
              <a:latin typeface="標楷體" pitchFamily="65" charset="-120"/>
              <a:ea typeface="微軟正黑體" pitchFamily="34" charset="-120"/>
              <a:cs typeface="Times New Roman" pitchFamily="18" charset="0"/>
            </a:endParaRPr>
          </a:p>
          <a:p>
            <a:pPr algn="ctr" eaLnBrk="0" hangingPunct="0">
              <a:defRPr/>
            </a:pPr>
            <a:r>
              <a:rPr lang="zh-TW" altLang="zh-TW" b="1" dirty="0"/>
              <a:t>○○年度</a:t>
            </a:r>
            <a:endParaRPr lang="en-US" altLang="zh-TW" b="1" dirty="0">
              <a:ea typeface="微軟正黑體" pitchFamily="34" charset="-120"/>
            </a:endParaRPr>
          </a:p>
          <a:p>
            <a:pPr eaLnBrk="0" hangingPunct="0">
              <a:tabLst>
                <a:tab pos="160338" algn="l"/>
              </a:tabLst>
              <a:defRPr/>
            </a:pPr>
            <a:r>
              <a:rPr lang="zh-TW" altLang="zh-TW" sz="1400" b="1" dirty="0"/>
              <a:t>評估期間：○○年○○月○○日至○○年○○月○○日</a:t>
            </a:r>
            <a:endParaRPr lang="zh-TW" altLang="zh-TW" sz="1400" b="1" dirty="0">
              <a:latin typeface="Arial" pitchFamily="34" charset="0"/>
              <a:ea typeface="新細明體" pitchFamily="18" charset="-120"/>
            </a:endParaRPr>
          </a:p>
        </p:txBody>
      </p:sp>
    </p:spTree>
    <p:extLst>
      <p:ext uri="{BB962C8B-B14F-4D97-AF65-F5344CB8AC3E}">
        <p14:creationId xmlns:p14="http://schemas.microsoft.com/office/powerpoint/2010/main" val="2202366021"/>
      </p:ext>
    </p:extLst>
  </p:cSld>
  <p:clrMapOvr>
    <a:masterClrMapping/>
  </p:clrMapOvr>
  <p:transition spd="slow">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2" name="Group 90"/>
          <p:cNvGraphicFramePr>
            <a:graphicFrameLocks noGrp="1"/>
          </p:cNvGraphicFramePr>
          <p:nvPr>
            <p:ph/>
            <p:extLst>
              <p:ext uri="{D42A27DB-BD31-4B8C-83A1-F6EECF244321}">
                <p14:modId xmlns:p14="http://schemas.microsoft.com/office/powerpoint/2010/main" val="186515391"/>
              </p:ext>
            </p:extLst>
          </p:nvPr>
        </p:nvGraphicFramePr>
        <p:xfrm>
          <a:off x="225425" y="1412875"/>
          <a:ext cx="8693150" cy="5111750"/>
        </p:xfrm>
        <a:graphic>
          <a:graphicData uri="http://schemas.openxmlformats.org/drawingml/2006/table">
            <a:tbl>
              <a:tblPr/>
              <a:tblGrid>
                <a:gridCol w="1670050"/>
                <a:gridCol w="1057275"/>
                <a:gridCol w="1217613"/>
                <a:gridCol w="1412875"/>
                <a:gridCol w="1665287"/>
                <a:gridCol w="1670050"/>
              </a:tblGrid>
              <a:tr h="6667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判斷項目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評估單位</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評估結果</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佐證資料清單</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評估情形說明</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改善措施</a:t>
                      </a: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具體興革建議</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323850">
                <a:tc gridSpan="6">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4.1 </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確保資訊品質</a:t>
                      </a:r>
                      <a:r>
                        <a:rPr lang="en-US"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支援管理決策</a:t>
                      </a:r>
                      <a:endPar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1150">
                <a:tc>
                  <a:txBody>
                    <a:bodyPr/>
                    <a:lstStyle/>
                    <a:p>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4.1.1</a:t>
                      </a:r>
                      <a:endParaRPr kumimoji="1" lang="zh-TW"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r>
                        <a:rPr lang="zh-TW" altLang="en-US" sz="1300" b="1" i="0" u="none" strike="noStrike" kern="1200" baseline="0" dirty="0" smtClean="0">
                          <a:solidFill>
                            <a:schemeClr val="tx1"/>
                          </a:solidFill>
                          <a:latin typeface="+mn-lt"/>
                          <a:ea typeface="+mn-ea"/>
                          <a:cs typeface="+mn-cs"/>
                        </a:rPr>
                        <a:t>機關利用資訊系統自動處理業務控管流程或資料勾稽比對之案件，是否定期檢核其資訊系統程式修改及資料存取權限？</a:t>
                      </a:r>
                    </a:p>
                    <a:p>
                      <a:r>
                        <a:rPr lang="zh-TW" altLang="en-US" sz="1300" b="1" i="0" u="none" strike="noStrike" kern="1200" baseline="0" dirty="0" smtClean="0">
                          <a:solidFill>
                            <a:schemeClr val="tx1"/>
                          </a:solidFill>
                          <a:latin typeface="+mn-lt"/>
                          <a:ea typeface="+mn-ea"/>
                          <a:cs typeface="+mn-cs"/>
                        </a:rPr>
                        <a:t>（參考法令：本府內部控制監督作業要點）</a:t>
                      </a:r>
                      <a:r>
                        <a:rPr lang="zh-TW" altLang="en-US" sz="1800" b="0" i="0" u="none" strike="noStrike" kern="1200" baseline="0" dirty="0" smtClean="0">
                          <a:solidFill>
                            <a:schemeClr val="tx1"/>
                          </a:solidFill>
                          <a:latin typeface="+mn-lt"/>
                          <a:ea typeface="+mn-ea"/>
                          <a:cs typeface="+mn-cs"/>
                        </a:rPr>
                        <a:t>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4400" rtl="0" eaLnBrk="0" fontAlgn="base" latinLnBrk="0" hangingPunct="0">
                        <a:lnSpc>
                          <a:spcPct val="110000"/>
                        </a:lnSpc>
                        <a:spcBef>
                          <a:spcPct val="0"/>
                        </a:spcBef>
                        <a:spcAft>
                          <a:spcPct val="0"/>
                        </a:spcAft>
                        <a:buClrTx/>
                        <a:buSzTx/>
                        <a:buFontTx/>
                        <a:buNone/>
                        <a:tabLst/>
                      </a:pPr>
                      <a:r>
                        <a:rPr kumimoji="1" lang="zh-TW" altLang="en-US" sz="1300" b="0" i="0" u="none" strike="noStrike" cap="none" normalizeH="0" baseline="0" dirty="0" smtClean="0">
                          <a:ln>
                            <a:noFill/>
                          </a:ln>
                          <a:solidFill>
                            <a:schemeClr val="tx1"/>
                          </a:solidFill>
                          <a:effectLst/>
                          <a:latin typeface="微軟正黑體" pitchFamily="34" charset="-120"/>
                          <a:ea typeface="微軟正黑體" pitchFamily="34" charset="-120"/>
                        </a:rPr>
                        <a:t>資訊單位</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en-US" sz="1300" b="1" i="0" u="none" strike="noStrike" kern="1200" baseline="0" dirty="0" smtClean="0">
                          <a:solidFill>
                            <a:schemeClr val="tx1"/>
                          </a:solidFill>
                          <a:latin typeface="+mn-lt"/>
                          <a:ea typeface="+mn-ea"/>
                          <a:cs typeface="+mn-cs"/>
                        </a:rPr>
                        <a:t>□落實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已定期檢核資訊系統之程式修改及資料存取權限</a:t>
                      </a:r>
                      <a:r>
                        <a:rPr lang="en-US" altLang="zh-TW" sz="1300" b="0" i="0" u="none" strike="noStrike" kern="1200" baseline="0" dirty="0" smtClean="0">
                          <a:solidFill>
                            <a:schemeClr val="tx1"/>
                          </a:solidFill>
                          <a:latin typeface="+mn-lt"/>
                          <a:ea typeface="+mn-ea"/>
                          <a:cs typeface="+mn-cs"/>
                        </a:rPr>
                        <a:t>)</a:t>
                      </a:r>
                    </a:p>
                    <a:p>
                      <a:r>
                        <a:rPr lang="zh-TW" altLang="en-US" sz="1300" b="1" i="0" u="none" strike="noStrike" kern="1200" baseline="0" dirty="0" smtClean="0">
                          <a:solidFill>
                            <a:schemeClr val="tx1"/>
                          </a:solidFill>
                          <a:latin typeface="+mn-lt"/>
                          <a:ea typeface="+mn-ea"/>
                          <a:cs typeface="+mn-cs"/>
                        </a:rPr>
                        <a:t>□部分落實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已檢核資訊系統之程式修改及資料存取權限，惟未定期辦理</a:t>
                      </a:r>
                      <a:r>
                        <a:rPr lang="en-US" altLang="zh-TW" sz="1300" b="0" i="0" u="none" strike="noStrike" kern="1200" baseline="0" dirty="0" smtClean="0">
                          <a:solidFill>
                            <a:schemeClr val="tx1"/>
                          </a:solidFill>
                          <a:latin typeface="+mn-lt"/>
                          <a:ea typeface="+mn-ea"/>
                          <a:cs typeface="+mn-cs"/>
                        </a:rPr>
                        <a:t>)</a:t>
                      </a:r>
                    </a:p>
                    <a:p>
                      <a:r>
                        <a:rPr lang="zh-TW" altLang="en-US" sz="1300" b="1" i="0" u="none" strike="noStrike" kern="1200" baseline="0" dirty="0" smtClean="0">
                          <a:solidFill>
                            <a:schemeClr val="tx1"/>
                          </a:solidFill>
                          <a:latin typeface="+mn-lt"/>
                          <a:ea typeface="+mn-ea"/>
                          <a:cs typeface="+mn-cs"/>
                        </a:rPr>
                        <a:t>□未落實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未檢核資訊系統之程式修改及資料存取權限</a:t>
                      </a:r>
                      <a:r>
                        <a:rPr lang="en-US" altLang="zh-TW" sz="1300" b="0" i="0" u="none" strike="noStrike" kern="1200" baseline="0" dirty="0" smtClean="0">
                          <a:solidFill>
                            <a:schemeClr val="tx1"/>
                          </a:solidFill>
                          <a:latin typeface="+mn-lt"/>
                          <a:ea typeface="+mn-ea"/>
                          <a:cs typeface="+mn-cs"/>
                        </a:rPr>
                        <a:t>)	</a:t>
                      </a:r>
                    </a:p>
                    <a:p>
                      <a:endPar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10000"/>
                        </a:lnSpc>
                        <a:spcBef>
                          <a:spcPct val="0"/>
                        </a:spcBef>
                        <a:spcAft>
                          <a:spcPct val="0"/>
                        </a:spcAft>
                        <a:buClrTx/>
                        <a:buSzTx/>
                        <a:buFontTx/>
                        <a:buAutoNum type="arabicPeriod"/>
                        <a:tabLst>
                          <a:tab pos="160338" algn="l"/>
                        </a:tabLst>
                      </a:pP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80000" marR="0" lvl="0" indent="-273050" algn="l" defTabSz="914400" rtl="0" eaLnBrk="0" fontAlgn="base" latinLnBrk="0" hangingPunct="0">
                        <a:lnSpc>
                          <a:spcPct val="100000"/>
                        </a:lnSpc>
                        <a:spcBef>
                          <a:spcPct val="0"/>
                        </a:spcBef>
                        <a:spcAft>
                          <a:spcPct val="0"/>
                        </a:spcAft>
                        <a:buClr>
                          <a:srgbClr val="0BD0D9"/>
                        </a:buClr>
                        <a:buSzPct val="95000"/>
                        <a:buFont typeface="Wingdings 2" pitchFamily="18" charset="2"/>
                        <a:buAutoNum type="arabicPeriod"/>
                        <a:tabLst>
                          <a:tab pos="160338" algn="l"/>
                        </a:tabLst>
                      </a:pPr>
                      <a:endPar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4400" rtl="0" eaLnBrk="0" fontAlgn="base" latinLnBrk="0" hangingPunct="0">
                        <a:lnSpc>
                          <a:spcPct val="110000"/>
                        </a:lnSpc>
                        <a:spcBef>
                          <a:spcPct val="0"/>
                        </a:spcBef>
                        <a:spcAft>
                          <a:spcPct val="0"/>
                        </a:spcAft>
                        <a:buClrTx/>
                        <a:buSzTx/>
                        <a:buFontTx/>
                        <a:buNone/>
                        <a:tabLst/>
                      </a:pP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投影片編號版面配置區 4"/>
          <p:cNvSpPr>
            <a:spLocks noGrp="1"/>
          </p:cNvSpPr>
          <p:nvPr>
            <p:ph type="sldNum" sz="quarter" idx="12"/>
          </p:nvPr>
        </p:nvSpPr>
        <p:spPr/>
        <p:txBody>
          <a:bodyPr/>
          <a:lstStyle/>
          <a:p>
            <a:pPr>
              <a:defRPr/>
            </a:pPr>
            <a:fld id="{558375E4-D860-48CD-8E3B-9DA7D27D95EB}" type="slidenum">
              <a:rPr lang="en-US" altLang="zh-TW"/>
              <a:pPr>
                <a:defRPr/>
              </a:pPr>
              <a:t>69</a:t>
            </a:fld>
            <a:endParaRPr lang="en-US" altLang="zh-TW"/>
          </a:p>
        </p:txBody>
      </p:sp>
      <p:sp>
        <p:nvSpPr>
          <p:cNvPr id="69635" name="Rectangle 3"/>
          <p:cNvSpPr>
            <a:spLocks noChangeArrowheads="1"/>
          </p:cNvSpPr>
          <p:nvPr/>
        </p:nvSpPr>
        <p:spPr bwMode="auto">
          <a:xfrm>
            <a:off x="323850" y="400963"/>
            <a:ext cx="8496300" cy="86177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fontAlgn="auto" hangingPunct="0">
              <a:spcBef>
                <a:spcPts val="0"/>
              </a:spcBef>
              <a:spcAft>
                <a:spcPts val="0"/>
              </a:spcAft>
              <a:defRPr/>
            </a:pPr>
            <a:r>
              <a:rPr lang="zh-TW" altLang="zh-TW" b="1" dirty="0"/>
              <a:t>○○機關整體層級自行評估明細表</a:t>
            </a:r>
            <a:r>
              <a:rPr lang="en-US" altLang="zh-TW" b="1" dirty="0" smtClean="0">
                <a:solidFill>
                  <a:srgbClr val="000000"/>
                </a:solidFill>
                <a:latin typeface="標楷體" pitchFamily="65" charset="-120"/>
                <a:ea typeface="微軟正黑體" pitchFamily="34" charset="-120"/>
                <a:cs typeface="Times New Roman" pitchFamily="18" charset="0"/>
              </a:rPr>
              <a:t>【</a:t>
            </a:r>
            <a:r>
              <a:rPr lang="zh-TW" altLang="en-US" b="1" dirty="0" smtClean="0">
                <a:solidFill>
                  <a:srgbClr val="000000"/>
                </a:solidFill>
                <a:latin typeface="標楷體" pitchFamily="65" charset="-120"/>
                <a:ea typeface="微軟正黑體" pitchFamily="34" charset="-120"/>
                <a:cs typeface="Times New Roman" pitchFamily="18" charset="0"/>
              </a:rPr>
              <a:t>資訊與溝通</a:t>
            </a:r>
            <a:r>
              <a:rPr lang="en-US" altLang="zh-TW" b="1" dirty="0" smtClean="0">
                <a:solidFill>
                  <a:srgbClr val="000000"/>
                </a:solidFill>
                <a:latin typeface="標楷體" pitchFamily="65" charset="-120"/>
                <a:ea typeface="微軟正黑體" pitchFamily="34" charset="-120"/>
                <a:cs typeface="Times New Roman" pitchFamily="18" charset="0"/>
              </a:rPr>
              <a:t>】</a:t>
            </a:r>
            <a:endParaRPr lang="en-US" altLang="zh-TW" b="1" dirty="0">
              <a:solidFill>
                <a:srgbClr val="000000"/>
              </a:solidFill>
              <a:latin typeface="標楷體" pitchFamily="65" charset="-120"/>
              <a:ea typeface="微軟正黑體" pitchFamily="34" charset="-120"/>
              <a:cs typeface="Times New Roman" pitchFamily="18" charset="0"/>
            </a:endParaRPr>
          </a:p>
          <a:p>
            <a:pPr algn="ctr" eaLnBrk="0" hangingPunct="0">
              <a:defRPr/>
            </a:pPr>
            <a:r>
              <a:rPr lang="zh-TW" altLang="zh-TW" b="1" dirty="0"/>
              <a:t>○○年度</a:t>
            </a:r>
            <a:endParaRPr lang="en-US" altLang="zh-TW" b="1" dirty="0">
              <a:ea typeface="微軟正黑體" pitchFamily="34" charset="-120"/>
            </a:endParaRPr>
          </a:p>
          <a:p>
            <a:pPr eaLnBrk="0" hangingPunct="0">
              <a:tabLst>
                <a:tab pos="160338" algn="l"/>
              </a:tabLst>
              <a:defRPr/>
            </a:pPr>
            <a:r>
              <a:rPr lang="zh-TW" altLang="zh-TW" sz="1400" b="1" dirty="0"/>
              <a:t>評估期間：○○年○○月○○日至○○年○○月○○日</a:t>
            </a:r>
            <a:endParaRPr lang="zh-TW" altLang="zh-TW" sz="1400" b="1" dirty="0">
              <a:latin typeface="Arial" pitchFamily="34" charset="0"/>
              <a:ea typeface="新細明體" pitchFamily="18" charset="-120"/>
            </a:endParaRPr>
          </a:p>
        </p:txBody>
      </p:sp>
    </p:spTree>
    <p:extLst>
      <p:ext uri="{BB962C8B-B14F-4D97-AF65-F5344CB8AC3E}">
        <p14:creationId xmlns:p14="http://schemas.microsoft.com/office/powerpoint/2010/main" val="411150199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r>
              <a:rPr lang="zh-TW" altLang="en-US" smtClean="0"/>
              <a:t>內部控制教育訓練</a:t>
            </a:r>
            <a:endParaRPr lang="zh-TW" altLang="en-US"/>
          </a:p>
        </p:txBody>
      </p:sp>
      <p:sp>
        <p:nvSpPr>
          <p:cNvPr id="3" name="投影片編號版面配置區 2"/>
          <p:cNvSpPr>
            <a:spLocks noGrp="1"/>
          </p:cNvSpPr>
          <p:nvPr>
            <p:ph type="sldNum" sz="quarter" idx="12"/>
          </p:nvPr>
        </p:nvSpPr>
        <p:spPr/>
        <p:txBody>
          <a:bodyPr/>
          <a:lstStyle/>
          <a:p>
            <a:fld id="{1FCBC0D2-356E-4FA3-89C8-47DA2CC48A1A}" type="slidenum">
              <a:rPr lang="zh-TW" altLang="en-US" smtClean="0"/>
              <a:t>7</a:t>
            </a:fld>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80728"/>
            <a:ext cx="3810000" cy="3486150"/>
          </a:xfrm>
          <a:prstGeom prst="rect">
            <a:avLst/>
          </a:prstGeom>
        </p:spPr>
      </p:pic>
      <p:sp>
        <p:nvSpPr>
          <p:cNvPr id="5" name="文字方塊 4"/>
          <p:cNvSpPr txBox="1"/>
          <p:nvPr/>
        </p:nvSpPr>
        <p:spPr>
          <a:xfrm>
            <a:off x="3419872" y="1700808"/>
            <a:ext cx="5328592" cy="4216539"/>
          </a:xfrm>
          <a:prstGeom prst="rect">
            <a:avLst/>
          </a:prstGeom>
          <a:noFill/>
        </p:spPr>
        <p:txBody>
          <a:bodyPr wrap="square" rtlCol="0">
            <a:spAutoFit/>
          </a:bodyPr>
          <a:lstStyle/>
          <a:p>
            <a:pPr marL="2420938" indent="-355600">
              <a:spcBef>
                <a:spcPts val="2400"/>
              </a:spcBef>
              <a:buFont typeface="Wingdings" pitchFamily="2" charset="2"/>
              <a:buChar char="l"/>
            </a:pPr>
            <a:r>
              <a:rPr lang="zh-TW" altLang="en-US" sz="2400" b="1" dirty="0" smtClean="0">
                <a:latin typeface="微軟正黑體" pitchFamily="34" charset="-120"/>
                <a:ea typeface="微軟正黑體" pitchFamily="34" charset="-120"/>
              </a:rPr>
              <a:t>資訊系統大當機</a:t>
            </a:r>
            <a:endParaRPr lang="en-US" altLang="zh-TW" sz="2400" b="1" dirty="0" smtClean="0">
              <a:latin typeface="微軟正黑體" pitchFamily="34" charset="-120"/>
              <a:ea typeface="微軟正黑體" pitchFamily="34" charset="-120"/>
            </a:endParaRPr>
          </a:p>
          <a:p>
            <a:pPr marL="1704975" indent="-342900">
              <a:spcBef>
                <a:spcPts val="2400"/>
              </a:spcBef>
              <a:buFont typeface="Wingdings" pitchFamily="2" charset="2"/>
              <a:buChar char="l"/>
            </a:pPr>
            <a:r>
              <a:rPr lang="zh-TW" altLang="en-US" sz="2400" b="1" dirty="0" smtClean="0">
                <a:latin typeface="微軟正黑體" pitchFamily="34" charset="-120"/>
                <a:ea typeface="微軟正黑體" pitchFamily="34" charset="-120"/>
              </a:rPr>
              <a:t>民眾個資外流</a:t>
            </a:r>
            <a:endParaRPr lang="en-US" altLang="zh-TW" sz="2400" b="1" dirty="0" smtClean="0">
              <a:latin typeface="微軟正黑體" pitchFamily="34" charset="-120"/>
              <a:ea typeface="微軟正黑體" pitchFamily="34" charset="-120"/>
            </a:endParaRPr>
          </a:p>
          <a:p>
            <a:pPr marL="2517775" indent="-342900">
              <a:spcBef>
                <a:spcPts val="2400"/>
              </a:spcBef>
              <a:buFont typeface="Wingdings" pitchFamily="2" charset="2"/>
              <a:buChar char="l"/>
            </a:pPr>
            <a:r>
              <a:rPr lang="zh-TW" altLang="en-US" sz="2400" b="1" dirty="0" smtClean="0">
                <a:latin typeface="微軟正黑體" pitchFamily="34" charset="-120"/>
                <a:ea typeface="微軟正黑體" pitchFamily="34" charset="-120"/>
              </a:rPr>
              <a:t>員工不當</a:t>
            </a:r>
            <a:r>
              <a:rPr lang="zh-TW" altLang="en-US" sz="2400" b="1" dirty="0">
                <a:latin typeface="微軟正黑體" pitchFamily="34" charset="-120"/>
                <a:ea typeface="微軟正黑體" pitchFamily="34" charset="-120"/>
              </a:rPr>
              <a:t>竊取</a:t>
            </a:r>
            <a:r>
              <a:rPr lang="zh-TW" altLang="en-US" sz="2400" b="1" dirty="0" smtClean="0">
                <a:latin typeface="微軟正黑體" pitchFamily="34" charset="-120"/>
                <a:ea typeface="微軟正黑體" pitchFamily="34" charset="-120"/>
              </a:rPr>
              <a:t>民眾</a:t>
            </a:r>
            <a:r>
              <a:rPr lang="zh-TW" altLang="en-US" sz="2400" b="1" dirty="0">
                <a:latin typeface="微軟正黑體" pitchFamily="34" charset="-120"/>
                <a:ea typeface="微軟正黑體" pitchFamily="34" charset="-120"/>
              </a:rPr>
              <a:t>個</a:t>
            </a:r>
            <a:r>
              <a:rPr lang="zh-TW" altLang="en-US" sz="2400" b="1" dirty="0" smtClean="0">
                <a:latin typeface="微軟正黑體" pitchFamily="34" charset="-120"/>
                <a:ea typeface="微軟正黑體" pitchFamily="34" charset="-120"/>
              </a:rPr>
              <a:t>資</a:t>
            </a:r>
            <a:endParaRPr lang="en-US" altLang="zh-TW" sz="2400" b="1" dirty="0" smtClean="0">
              <a:latin typeface="微軟正黑體" pitchFamily="34" charset="-120"/>
              <a:ea typeface="微軟正黑體" pitchFamily="34" charset="-120"/>
            </a:endParaRPr>
          </a:p>
          <a:p>
            <a:pPr marL="2154238" indent="-342900">
              <a:spcBef>
                <a:spcPts val="2400"/>
              </a:spcBef>
              <a:buFont typeface="Wingdings" pitchFamily="2" charset="2"/>
              <a:buChar char="l"/>
            </a:pPr>
            <a:r>
              <a:rPr lang="zh-TW" altLang="en-US" sz="2400" b="1" dirty="0" smtClean="0">
                <a:latin typeface="微軟正黑體" pitchFamily="34" charset="-120"/>
                <a:ea typeface="微軟正黑體" pitchFamily="34" charset="-120"/>
              </a:rPr>
              <a:t>採購發生弊端</a:t>
            </a:r>
            <a:endParaRPr lang="en-US" altLang="zh-TW" sz="2400" b="1" dirty="0" smtClean="0">
              <a:latin typeface="微軟正黑體" pitchFamily="34" charset="-120"/>
              <a:ea typeface="微軟正黑體" pitchFamily="34" charset="-120"/>
            </a:endParaRPr>
          </a:p>
          <a:p>
            <a:pPr marL="2154238" indent="-342900">
              <a:spcBef>
                <a:spcPts val="2400"/>
              </a:spcBef>
              <a:buFont typeface="Wingdings" pitchFamily="2" charset="2"/>
              <a:buChar char="l"/>
            </a:pPr>
            <a:r>
              <a:rPr lang="zh-TW" altLang="en-US" sz="2400" b="1" dirty="0" smtClean="0">
                <a:latin typeface="微軟正黑體" pitchFamily="34" charset="-120"/>
                <a:ea typeface="微軟正黑體" pitchFamily="34" charset="-120"/>
              </a:rPr>
              <a:t>公文書資料外流</a:t>
            </a:r>
            <a:endParaRPr lang="en-US" altLang="zh-TW" sz="2400" b="1" dirty="0" smtClean="0">
              <a:latin typeface="微軟正黑體" pitchFamily="34" charset="-120"/>
              <a:ea typeface="微軟正黑體" pitchFamily="34" charset="-120"/>
            </a:endParaRPr>
          </a:p>
          <a:p>
            <a:pPr marL="1443038" indent="-342900">
              <a:spcBef>
                <a:spcPts val="2400"/>
              </a:spcBef>
              <a:buFont typeface="Wingdings" pitchFamily="2" charset="2"/>
              <a:buChar char="l"/>
            </a:pPr>
            <a:r>
              <a:rPr lang="en-US" altLang="zh-TW"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p:txBody>
      </p:sp>
      <p:sp>
        <p:nvSpPr>
          <p:cNvPr id="6" name="文字方塊 5"/>
          <p:cNvSpPr txBox="1"/>
          <p:nvPr/>
        </p:nvSpPr>
        <p:spPr>
          <a:xfrm>
            <a:off x="755576" y="548680"/>
            <a:ext cx="5184576" cy="584775"/>
          </a:xfrm>
          <a:prstGeom prst="rect">
            <a:avLst/>
          </a:prstGeom>
          <a:noFill/>
        </p:spPr>
        <p:txBody>
          <a:bodyPr wrap="square" rtlCol="0">
            <a:spAutoFit/>
          </a:bodyPr>
          <a:lstStyle/>
          <a:p>
            <a:r>
              <a:rPr lang="zh-TW" altLang="en-US" sz="3200" dirty="0" smtClean="0">
                <a:solidFill>
                  <a:srgbClr val="FF0000"/>
                </a:solidFill>
                <a:latin typeface="微軟正黑體" pitchFamily="34" charset="-120"/>
                <a:ea typeface="微軟正黑體" pitchFamily="34" charset="-120"/>
              </a:rPr>
              <a:t>影響業務目標達成之風險</a:t>
            </a:r>
            <a:r>
              <a:rPr lang="en-US" altLang="zh-TW" sz="3200" dirty="0" smtClean="0">
                <a:solidFill>
                  <a:srgbClr val="FF0000"/>
                </a:solidFill>
                <a:latin typeface="微軟正黑體" pitchFamily="34" charset="-120"/>
                <a:ea typeface="微軟正黑體" pitchFamily="34" charset="-120"/>
              </a:rPr>
              <a:t>?</a:t>
            </a:r>
            <a:endParaRPr lang="zh-TW" altLang="en-US" sz="3200"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3820980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2" name="Group 90"/>
          <p:cNvGraphicFramePr>
            <a:graphicFrameLocks noGrp="1"/>
          </p:cNvGraphicFramePr>
          <p:nvPr>
            <p:ph/>
            <p:extLst>
              <p:ext uri="{D42A27DB-BD31-4B8C-83A1-F6EECF244321}">
                <p14:modId xmlns:p14="http://schemas.microsoft.com/office/powerpoint/2010/main" val="3305405180"/>
              </p:ext>
            </p:extLst>
          </p:nvPr>
        </p:nvGraphicFramePr>
        <p:xfrm>
          <a:off x="225425" y="1412875"/>
          <a:ext cx="8693150" cy="5199888"/>
        </p:xfrm>
        <a:graphic>
          <a:graphicData uri="http://schemas.openxmlformats.org/drawingml/2006/table">
            <a:tbl>
              <a:tblPr/>
              <a:tblGrid>
                <a:gridCol w="1538263"/>
                <a:gridCol w="936104"/>
                <a:gridCol w="1872208"/>
                <a:gridCol w="1296144"/>
                <a:gridCol w="1380381"/>
                <a:gridCol w="1670050"/>
              </a:tblGrid>
              <a:tr h="6667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判斷項目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評估單位</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評估結果</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佐證資料清單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評估情形說明</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改善措施</a:t>
                      </a: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具體興革建議</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323850">
                <a:tc gridSpan="6">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5.1</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落實監督機制</a:t>
                      </a:r>
                      <a:r>
                        <a:rPr lang="en-US"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強化內控制度</a:t>
                      </a:r>
                      <a:endPar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1150">
                <a:tc>
                  <a:txBody>
                    <a:bodyPr/>
                    <a:lstStyle/>
                    <a:p>
                      <a:r>
                        <a:rPr kumimoji="1" lang="en-US" altLang="zh-TW" sz="12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5.1.1</a:t>
                      </a:r>
                      <a:endParaRPr kumimoji="1" lang="zh-TW" altLang="zh-TW" sz="12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r>
                        <a:rPr lang="zh-TW" altLang="zh-TW" sz="1200" kern="1200" dirty="0" smtClean="0">
                          <a:solidFill>
                            <a:schemeClr val="tx1"/>
                          </a:solidFill>
                          <a:effectLst/>
                          <a:latin typeface="微軟正黑體" panose="020B0604030504040204" pitchFamily="34" charset="-120"/>
                          <a:ea typeface="微軟正黑體" panose="020B0604030504040204" pitchFamily="34" charset="-120"/>
                          <a:cs typeface="+mn-cs"/>
                        </a:rPr>
                        <a:t>機關辦理內部稽核工作，是否</a:t>
                      </a:r>
                      <a:r>
                        <a:rPr lang="zh-TW" altLang="en-US" sz="1200" kern="1200" dirty="0" smtClean="0">
                          <a:solidFill>
                            <a:schemeClr val="tx1"/>
                          </a:solidFill>
                          <a:effectLst/>
                          <a:latin typeface="微軟正黑體" panose="020B0604030504040204" pitchFamily="34" charset="-120"/>
                          <a:ea typeface="微軟正黑體" panose="020B0604030504040204" pitchFamily="34" charset="-120"/>
                          <a:cs typeface="+mn-cs"/>
                        </a:rPr>
                        <a:t>依要點規定</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cs typeface="+mn-cs"/>
                        </a:rPr>
                        <a:t>採下列方式辦理：</a:t>
                      </a:r>
                    </a:p>
                    <a:p>
                      <a:r>
                        <a:rPr lang="en-US" altLang="zh-TW"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(1)</a:t>
                      </a:r>
                      <a:r>
                        <a:rPr lang="zh-TW" altLang="en-US"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稽核項目與施政目標之關鍵策略目標及關鍵績效指標具關聯性，或具有其他量化或非量化之績效目標或指標時，是否依該規定第十六點第六款辦理</a:t>
                      </a:r>
                      <a:r>
                        <a:rPr lang="en-US" altLang="zh-TW"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p>
                    <a:p>
                      <a:r>
                        <a:rPr lang="en-US" altLang="zh-TW"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(2)</a:t>
                      </a:r>
                      <a:r>
                        <a:rPr lang="zh-TW" altLang="en-US"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稽核項目如未具有上開績效目標或指標，是否依該規定就必要項目辦理內部稽核</a:t>
                      </a:r>
                      <a:r>
                        <a:rPr lang="en-US" altLang="zh-TW"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p>
                    <a:p>
                      <a:r>
                        <a:rPr lang="zh-TW" altLang="en-US"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（參考法令：本府內部控制監督作業要點）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4400" rtl="0" eaLnBrk="0" fontAlgn="base" latinLnBrk="0" hangingPunct="0">
                        <a:lnSpc>
                          <a:spcPct val="110000"/>
                        </a:lnSpc>
                        <a:spcBef>
                          <a:spcPct val="0"/>
                        </a:spcBef>
                        <a:spcAft>
                          <a:spcPct val="0"/>
                        </a:spcAft>
                        <a:buClrTx/>
                        <a:buSzTx/>
                        <a:buFontTx/>
                        <a:buNone/>
                        <a:tabLst/>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內部</a:t>
                      </a:r>
                      <a:r>
                        <a:rPr lang="zh-TW" altLang="en-US" sz="1300" kern="1200" dirty="0" smtClean="0">
                          <a:solidFill>
                            <a:schemeClr val="tx1"/>
                          </a:solidFill>
                          <a:effectLst/>
                          <a:latin typeface="微軟正黑體" panose="020B0604030504040204" pitchFamily="34" charset="-120"/>
                          <a:ea typeface="微軟正黑體" panose="020B0604030504040204" pitchFamily="34" charset="-120"/>
                          <a:cs typeface="+mn-cs"/>
                        </a:rPr>
                        <a:t>稽核</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幕僚單位</a:t>
                      </a:r>
                      <a:endPar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已衡量稽核項目之績效並就實際績效未達衡量基準之項目提出可能提升績效之建議，或經衡量實際績效已達衡量基準；已就每項內部稽核必要項目辦理稽核</a:t>
                      </a:r>
                      <a:r>
                        <a:rPr lang="en-US" altLang="zh-TW" sz="1300" b="0" i="0" u="none" strike="noStrike" kern="1200" baseline="0" dirty="0" smtClean="0">
                          <a:solidFill>
                            <a:schemeClr val="tx1"/>
                          </a:solidFill>
                          <a:latin typeface="+mn-lt"/>
                          <a:ea typeface="+mn-ea"/>
                          <a:cs typeface="+mn-cs"/>
                        </a:rPr>
                        <a:t>)</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部分落實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已衡量稽核項目之績效，惟未就實際績效未達衡量基準之項目提出可能提升績效之建議；未就部分內部稽核必要項目辦理稽核</a:t>
                      </a:r>
                      <a:r>
                        <a:rPr lang="en-US" altLang="zh-TW" sz="1300" b="0" i="0" u="none" strike="noStrike" kern="1200" baseline="0" dirty="0" smtClean="0">
                          <a:solidFill>
                            <a:schemeClr val="tx1"/>
                          </a:solidFill>
                          <a:latin typeface="+mn-lt"/>
                          <a:ea typeface="+mn-ea"/>
                          <a:cs typeface="+mn-cs"/>
                        </a:rPr>
                        <a:t>)</a:t>
                      </a:r>
                      <a:endParaRPr lang="en-US" altLang="zh-TW" sz="1800" b="0" i="0" u="none" strike="noStrike" kern="1200" baseline="0" dirty="0" smtClean="0">
                        <a:solidFill>
                          <a:schemeClr val="tx1"/>
                        </a:solidFill>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未落實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未衡量稽核項目之績效；未就內部稽核必要項目辦理稽核</a:t>
                      </a:r>
                      <a:r>
                        <a:rPr lang="en-US" altLang="zh-TW" sz="1300" b="0" i="0" u="none" strike="noStrike" kern="1200" baseline="0" dirty="0" smtClean="0">
                          <a:solidFill>
                            <a:schemeClr val="tx1"/>
                          </a:solidFill>
                          <a:latin typeface="+mn-lt"/>
                          <a:ea typeface="+mn-ea"/>
                          <a:cs typeface="+mn-cs"/>
                        </a:rPr>
                        <a:t>)</a:t>
                      </a:r>
                      <a:r>
                        <a:rPr lang="en-US" altLang="zh-TW" sz="1800" b="0" i="0" u="none" strike="noStrike" kern="1200" baseline="0" dirty="0" smtClean="0">
                          <a:solidFill>
                            <a:schemeClr val="tx1"/>
                          </a:solidFill>
                          <a:latin typeface="+mn-lt"/>
                          <a:ea typeface="+mn-ea"/>
                          <a:cs typeface="+mn-cs"/>
                        </a:rPr>
                        <a:t>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0"/>
                        </a:spcBef>
                        <a:spcAft>
                          <a:spcPct val="0"/>
                        </a:spcAft>
                        <a:buClrTx/>
                        <a:buSzTx/>
                        <a:buFontTx/>
                        <a:buNone/>
                        <a:tabLst>
                          <a:tab pos="160338" algn="l"/>
                        </a:tabLst>
                      </a:pP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80000" marR="0" lvl="0" indent="-27305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tab pos="160338" algn="l"/>
                        </a:tabLst>
                      </a:pPr>
                      <a:endPar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4400" rtl="0" eaLnBrk="0" fontAlgn="base" latinLnBrk="0" hangingPunct="0">
                        <a:lnSpc>
                          <a:spcPct val="110000"/>
                        </a:lnSpc>
                        <a:spcBef>
                          <a:spcPct val="0"/>
                        </a:spcBef>
                        <a:spcAft>
                          <a:spcPct val="0"/>
                        </a:spcAft>
                        <a:buClrTx/>
                        <a:buSzTx/>
                        <a:buFontTx/>
                        <a:buNone/>
                        <a:tabLst/>
                      </a:pPr>
                      <a:endParaRPr kumimoji="1" lang="zh-TW" altLang="en-US" sz="13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投影片編號版面配置區 4"/>
          <p:cNvSpPr>
            <a:spLocks noGrp="1"/>
          </p:cNvSpPr>
          <p:nvPr>
            <p:ph type="sldNum" sz="quarter" idx="12"/>
          </p:nvPr>
        </p:nvSpPr>
        <p:spPr/>
        <p:txBody>
          <a:bodyPr/>
          <a:lstStyle/>
          <a:p>
            <a:pPr>
              <a:defRPr/>
            </a:pPr>
            <a:fld id="{558375E4-D860-48CD-8E3B-9DA7D27D95EB}" type="slidenum">
              <a:rPr lang="en-US" altLang="zh-TW"/>
              <a:pPr>
                <a:defRPr/>
              </a:pPr>
              <a:t>70</a:t>
            </a:fld>
            <a:endParaRPr lang="en-US" altLang="zh-TW"/>
          </a:p>
        </p:txBody>
      </p:sp>
      <p:sp>
        <p:nvSpPr>
          <p:cNvPr id="69635" name="Rectangle 3"/>
          <p:cNvSpPr>
            <a:spLocks noChangeArrowheads="1"/>
          </p:cNvSpPr>
          <p:nvPr/>
        </p:nvSpPr>
        <p:spPr bwMode="auto">
          <a:xfrm>
            <a:off x="323850" y="400963"/>
            <a:ext cx="8496300" cy="86177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fontAlgn="auto" hangingPunct="0">
              <a:spcBef>
                <a:spcPts val="0"/>
              </a:spcBef>
              <a:spcAft>
                <a:spcPts val="0"/>
              </a:spcAft>
              <a:defRPr/>
            </a:pPr>
            <a:r>
              <a:rPr lang="zh-TW" altLang="zh-TW" b="1" dirty="0"/>
              <a:t>○○機關整體層級自行評估明細表</a:t>
            </a:r>
            <a:r>
              <a:rPr lang="en-US" altLang="zh-TW" b="1" dirty="0" smtClean="0">
                <a:solidFill>
                  <a:srgbClr val="000000"/>
                </a:solidFill>
                <a:latin typeface="標楷體" pitchFamily="65" charset="-120"/>
                <a:ea typeface="微軟正黑體" pitchFamily="34" charset="-120"/>
                <a:cs typeface="Times New Roman" pitchFamily="18" charset="0"/>
              </a:rPr>
              <a:t>【</a:t>
            </a:r>
            <a:r>
              <a:rPr lang="zh-TW" altLang="en-US" b="1" dirty="0" smtClean="0">
                <a:solidFill>
                  <a:srgbClr val="000000"/>
                </a:solidFill>
                <a:latin typeface="標楷體" pitchFamily="65" charset="-120"/>
                <a:ea typeface="微軟正黑體" pitchFamily="34" charset="-120"/>
                <a:cs typeface="Times New Roman" pitchFamily="18" charset="0"/>
              </a:rPr>
              <a:t>監督</a:t>
            </a:r>
            <a:r>
              <a:rPr lang="en-US" altLang="zh-TW" b="1" dirty="0" smtClean="0">
                <a:solidFill>
                  <a:srgbClr val="000000"/>
                </a:solidFill>
                <a:latin typeface="標楷體" pitchFamily="65" charset="-120"/>
                <a:ea typeface="微軟正黑體" pitchFamily="34" charset="-120"/>
                <a:cs typeface="Times New Roman" pitchFamily="18" charset="0"/>
              </a:rPr>
              <a:t>】</a:t>
            </a:r>
            <a:endParaRPr lang="en-US" altLang="zh-TW" b="1" dirty="0">
              <a:solidFill>
                <a:srgbClr val="000000"/>
              </a:solidFill>
              <a:latin typeface="標楷體" pitchFamily="65" charset="-120"/>
              <a:ea typeface="微軟正黑體" pitchFamily="34" charset="-120"/>
              <a:cs typeface="Times New Roman" pitchFamily="18" charset="0"/>
            </a:endParaRPr>
          </a:p>
          <a:p>
            <a:pPr algn="ctr" eaLnBrk="0" hangingPunct="0">
              <a:defRPr/>
            </a:pPr>
            <a:r>
              <a:rPr lang="zh-TW" altLang="zh-TW" b="1" dirty="0"/>
              <a:t>○○年度</a:t>
            </a:r>
            <a:endParaRPr lang="en-US" altLang="zh-TW" b="1" dirty="0">
              <a:ea typeface="微軟正黑體" pitchFamily="34" charset="-120"/>
            </a:endParaRPr>
          </a:p>
          <a:p>
            <a:pPr eaLnBrk="0" hangingPunct="0">
              <a:tabLst>
                <a:tab pos="160338" algn="l"/>
              </a:tabLst>
              <a:defRPr/>
            </a:pPr>
            <a:r>
              <a:rPr lang="zh-TW" altLang="zh-TW" sz="1400" b="1" dirty="0"/>
              <a:t>評估期間：○○年○○月○○日至○○年○○月○○日</a:t>
            </a:r>
            <a:endParaRPr lang="zh-TW" altLang="zh-TW" sz="1400" b="1" dirty="0">
              <a:latin typeface="Arial" pitchFamily="34" charset="0"/>
              <a:ea typeface="新細明體" pitchFamily="18" charset="-120"/>
            </a:endParaRPr>
          </a:p>
        </p:txBody>
      </p:sp>
    </p:spTree>
    <p:extLst>
      <p:ext uri="{BB962C8B-B14F-4D97-AF65-F5344CB8AC3E}">
        <p14:creationId xmlns:p14="http://schemas.microsoft.com/office/powerpoint/2010/main" val="176146091"/>
      </p:ext>
    </p:extLst>
  </p:cSld>
  <p:clrMapOvr>
    <a:masterClrMapping/>
  </p:clrMapOvr>
  <p:transition spd="slow">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88" name="Group 36"/>
          <p:cNvGraphicFramePr>
            <a:graphicFrameLocks noGrp="1"/>
          </p:cNvGraphicFramePr>
          <p:nvPr>
            <p:ph/>
            <p:extLst>
              <p:ext uri="{D42A27DB-BD31-4B8C-83A1-F6EECF244321}">
                <p14:modId xmlns:p14="http://schemas.microsoft.com/office/powerpoint/2010/main" val="19914655"/>
              </p:ext>
            </p:extLst>
          </p:nvPr>
        </p:nvGraphicFramePr>
        <p:xfrm>
          <a:off x="250825" y="1484313"/>
          <a:ext cx="8642350" cy="5326338"/>
        </p:xfrm>
        <a:graphic>
          <a:graphicData uri="http://schemas.openxmlformats.org/drawingml/2006/table">
            <a:tbl>
              <a:tblPr/>
              <a:tblGrid>
                <a:gridCol w="2017713"/>
                <a:gridCol w="6624637"/>
              </a:tblGrid>
              <a:tr h="433388">
                <a:tc>
                  <a:txBody>
                    <a:bodyPr/>
                    <a:lstStyle/>
                    <a:p>
                      <a:pPr marL="0" marR="0" lvl="0" indent="0" algn="ctr"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微軟正黑體"/>
                          <a:ea typeface="微軟正黑體"/>
                          <a:cs typeface="Times New Roman" pitchFamily="18" charset="0"/>
                        </a:rPr>
                        <a:t>組成要素</a:t>
                      </a:r>
                      <a:endParaRPr kumimoji="1" lang="zh-TW" altLang="en-US" sz="2000" b="1" i="0" u="none" strike="noStrike" cap="none" normalizeH="0" baseline="0" dirty="0" smtClean="0">
                        <a:ln>
                          <a:noFill/>
                        </a:ln>
                        <a:solidFill>
                          <a:srgbClr val="0000FF"/>
                        </a:solidFill>
                        <a:effectLst/>
                        <a:latin typeface="微軟正黑體"/>
                        <a:ea typeface="微軟正黑體"/>
                        <a:cs typeface="Times New Roman" pitchFamily="18" charset="0"/>
                      </a:endParaRP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微軟正黑體"/>
                          <a:ea typeface="微軟正黑體"/>
                          <a:cs typeface="Times New Roman" pitchFamily="18" charset="0"/>
                        </a:rPr>
                        <a:t>評估結果</a:t>
                      </a:r>
                      <a:endParaRPr kumimoji="1" lang="zh-TW" altLang="en-US" sz="2000" b="1" i="0" u="none" strike="noStrike" cap="none" normalizeH="0" baseline="0" smtClean="0">
                        <a:ln>
                          <a:noFill/>
                        </a:ln>
                        <a:solidFill>
                          <a:srgbClr val="0000FF"/>
                        </a:solidFill>
                        <a:effectLst/>
                        <a:latin typeface="微軟正黑體"/>
                        <a:ea typeface="微軟正黑體"/>
                        <a:cs typeface="Times New Roman" pitchFamily="18" charset="0"/>
                      </a:endParaRP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433388">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kern="1200" cap="none" normalizeH="0" baseline="0" dirty="0" smtClean="0">
                          <a:ln>
                            <a:noFill/>
                          </a:ln>
                          <a:solidFill>
                            <a:srgbClr val="000000"/>
                          </a:solidFill>
                          <a:effectLst/>
                          <a:latin typeface="微軟正黑體"/>
                          <a:ea typeface="微軟正黑體"/>
                          <a:cs typeface="Times New Roman" pitchFamily="18" charset="0"/>
                        </a:rPr>
                        <a:t>ㄧ、控制環境</a:t>
                      </a: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Arial" charset="0"/>
                          <a:ea typeface="新細明體" charset="-120"/>
                        </a:rPr>
                        <a:t>□ </a:t>
                      </a:r>
                      <a:r>
                        <a:rPr kumimoji="1" lang="en-US" altLang="zh-TW" sz="2000" b="1" i="0" u="none" strike="noStrike" cap="none" normalizeH="0" baseline="0" dirty="0" smtClean="0">
                          <a:ln>
                            <a:noFill/>
                          </a:ln>
                          <a:solidFill>
                            <a:srgbClr val="000000"/>
                          </a:solidFill>
                          <a:effectLst/>
                          <a:latin typeface="Arial" charset="0"/>
                          <a:ea typeface="新細明體" charset="-120"/>
                        </a:rPr>
                        <a:t> </a:t>
                      </a:r>
                      <a:r>
                        <a:rPr kumimoji="1" lang="zh-TW" altLang="en-US" sz="2000" b="1" i="0" u="none" strike="noStrike" cap="none" normalizeH="0" baseline="0" dirty="0" smtClean="0">
                          <a:ln>
                            <a:noFill/>
                          </a:ln>
                          <a:solidFill>
                            <a:srgbClr val="000000"/>
                          </a:solidFill>
                          <a:effectLst/>
                          <a:latin typeface="Arial" charset="0"/>
                          <a:ea typeface="新細明體" charset="-120"/>
                        </a:rPr>
                        <a:t>有效      □ 部分有效      □ 少部份有效</a:t>
                      </a: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kern="1200" cap="none" normalizeH="0" baseline="0" dirty="0" smtClean="0">
                          <a:ln>
                            <a:noFill/>
                          </a:ln>
                          <a:solidFill>
                            <a:srgbClr val="000000"/>
                          </a:solidFill>
                          <a:effectLst/>
                          <a:latin typeface="微軟正黑體"/>
                          <a:ea typeface="微軟正黑體"/>
                          <a:cs typeface="Times New Roman" pitchFamily="18" charset="0"/>
                        </a:rPr>
                        <a:t>二、風險評估</a:t>
                      </a: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Arial" charset="0"/>
                          <a:ea typeface="新細明體" charset="-120"/>
                        </a:rPr>
                        <a:t>□ </a:t>
                      </a:r>
                      <a:r>
                        <a:rPr kumimoji="1" lang="en-US" altLang="zh-TW" sz="2000" b="1" i="0" u="none" strike="noStrike" cap="none" normalizeH="0" baseline="0" smtClean="0">
                          <a:ln>
                            <a:noFill/>
                          </a:ln>
                          <a:solidFill>
                            <a:srgbClr val="000000"/>
                          </a:solidFill>
                          <a:effectLst/>
                          <a:latin typeface="Arial" charset="0"/>
                          <a:ea typeface="新細明體" charset="-120"/>
                        </a:rPr>
                        <a:t> </a:t>
                      </a:r>
                      <a:r>
                        <a:rPr kumimoji="1" lang="zh-TW" altLang="en-US" sz="2000" b="1" i="0" u="none" strike="noStrike" cap="none" normalizeH="0" baseline="0" smtClean="0">
                          <a:ln>
                            <a:noFill/>
                          </a:ln>
                          <a:solidFill>
                            <a:srgbClr val="000000"/>
                          </a:solidFill>
                          <a:effectLst/>
                          <a:latin typeface="Arial" charset="0"/>
                          <a:ea typeface="新細明體" charset="-120"/>
                        </a:rPr>
                        <a:t>有效      □ 部分有效      □ 少部份有效</a:t>
                      </a:r>
                      <a:endParaRPr kumimoji="1" lang="zh-TW" altLang="en-US" sz="2000" b="1" i="0" u="none" strike="noStrike" cap="none" normalizeH="0" baseline="0" dirty="0" smtClean="0">
                        <a:ln>
                          <a:noFill/>
                        </a:ln>
                        <a:solidFill>
                          <a:srgbClr val="000000"/>
                        </a:solidFill>
                        <a:effectLst/>
                        <a:latin typeface="Arial" charset="0"/>
                        <a:ea typeface="新細明體" charset="-120"/>
                      </a:endParaRP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kern="1200" cap="none" normalizeH="0" baseline="0" dirty="0" smtClean="0">
                          <a:ln>
                            <a:noFill/>
                          </a:ln>
                          <a:solidFill>
                            <a:srgbClr val="000000"/>
                          </a:solidFill>
                          <a:effectLst/>
                          <a:latin typeface="微軟正黑體"/>
                          <a:ea typeface="微軟正黑體"/>
                          <a:cs typeface="Times New Roman" pitchFamily="18" charset="0"/>
                        </a:rPr>
                        <a:t>三、控制作業</a:t>
                      </a: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Arial" charset="0"/>
                          <a:ea typeface="新細明體" charset="-120"/>
                        </a:rPr>
                        <a:t>□ </a:t>
                      </a:r>
                      <a:r>
                        <a:rPr kumimoji="1" lang="en-US" altLang="zh-TW" sz="2000" b="1" i="0" u="none" strike="noStrike" cap="none" normalizeH="0" baseline="0" smtClean="0">
                          <a:ln>
                            <a:noFill/>
                          </a:ln>
                          <a:solidFill>
                            <a:srgbClr val="000000"/>
                          </a:solidFill>
                          <a:effectLst/>
                          <a:latin typeface="Arial" charset="0"/>
                          <a:ea typeface="新細明體" charset="-120"/>
                        </a:rPr>
                        <a:t> </a:t>
                      </a:r>
                      <a:r>
                        <a:rPr kumimoji="1" lang="zh-TW" altLang="en-US" sz="2000" b="1" i="0" u="none" strike="noStrike" cap="none" normalizeH="0" baseline="0" smtClean="0">
                          <a:ln>
                            <a:noFill/>
                          </a:ln>
                          <a:solidFill>
                            <a:srgbClr val="000000"/>
                          </a:solidFill>
                          <a:effectLst/>
                          <a:latin typeface="Arial" charset="0"/>
                          <a:ea typeface="新細明體" charset="-120"/>
                        </a:rPr>
                        <a:t>有效      □ 部分有效      □ 少部份有效</a:t>
                      </a:r>
                      <a:endParaRPr kumimoji="1" lang="zh-TW" altLang="en-US" sz="2000" b="1" i="0" u="none" strike="noStrike" cap="none" normalizeH="0" baseline="0" dirty="0" smtClean="0">
                        <a:ln>
                          <a:noFill/>
                        </a:ln>
                        <a:solidFill>
                          <a:srgbClr val="000000"/>
                        </a:solidFill>
                        <a:effectLst/>
                        <a:latin typeface="Arial" charset="0"/>
                        <a:ea typeface="新細明體" charset="-120"/>
                      </a:endParaRP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微軟正黑體"/>
                          <a:ea typeface="微軟正黑體"/>
                          <a:cs typeface="Times New Roman" pitchFamily="18" charset="0"/>
                        </a:rPr>
                        <a:t>四、資訊與溝通</a:t>
                      </a:r>
                      <a:endParaRPr kumimoji="1" lang="zh-TW" altLang="en-US" sz="2000" b="0" i="0" u="none" strike="noStrike" cap="none" normalizeH="0" baseline="0" dirty="0" smtClean="0">
                        <a:ln>
                          <a:noFill/>
                        </a:ln>
                        <a:solidFill>
                          <a:srgbClr val="0000FF"/>
                        </a:solidFill>
                        <a:effectLst/>
                        <a:latin typeface="微軟正黑體"/>
                        <a:ea typeface="微軟正黑體"/>
                        <a:cs typeface="Times New Roman" pitchFamily="18" charset="0"/>
                      </a:endParaRP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Arial" charset="0"/>
                          <a:ea typeface="新細明體" charset="-120"/>
                        </a:rPr>
                        <a:t>□ </a:t>
                      </a:r>
                      <a:r>
                        <a:rPr kumimoji="1" lang="en-US" altLang="zh-TW" sz="2000" b="1" i="0" u="none" strike="noStrike" cap="none" normalizeH="0" baseline="0" smtClean="0">
                          <a:ln>
                            <a:noFill/>
                          </a:ln>
                          <a:solidFill>
                            <a:srgbClr val="000000"/>
                          </a:solidFill>
                          <a:effectLst/>
                          <a:latin typeface="Arial" charset="0"/>
                          <a:ea typeface="新細明體" charset="-120"/>
                        </a:rPr>
                        <a:t> </a:t>
                      </a:r>
                      <a:r>
                        <a:rPr kumimoji="1" lang="zh-TW" altLang="en-US" sz="2000" b="1" i="0" u="none" strike="noStrike" cap="none" normalizeH="0" baseline="0" smtClean="0">
                          <a:ln>
                            <a:noFill/>
                          </a:ln>
                          <a:solidFill>
                            <a:srgbClr val="000000"/>
                          </a:solidFill>
                          <a:effectLst/>
                          <a:latin typeface="Arial" charset="0"/>
                          <a:ea typeface="新細明體" charset="-120"/>
                        </a:rPr>
                        <a:t>有效      □ 部分有效      □ 少部份有效</a:t>
                      </a:r>
                      <a:endParaRPr kumimoji="1" lang="zh-TW" altLang="en-US" sz="2000" b="1" i="0" u="none" strike="noStrike" cap="none" normalizeH="0" baseline="0" dirty="0" smtClean="0">
                        <a:ln>
                          <a:noFill/>
                        </a:ln>
                        <a:solidFill>
                          <a:srgbClr val="000000"/>
                        </a:solidFill>
                        <a:effectLst/>
                        <a:latin typeface="Arial" charset="0"/>
                        <a:ea typeface="新細明體" charset="-120"/>
                      </a:endParaRP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微軟正黑體"/>
                          <a:ea typeface="微軟正黑體"/>
                          <a:cs typeface="Times New Roman" pitchFamily="18" charset="0"/>
                        </a:rPr>
                        <a:t>五、監督</a:t>
                      </a:r>
                      <a:endParaRPr kumimoji="1" lang="zh-TW" altLang="en-US" sz="2000" b="0" i="0" u="none" strike="noStrike" cap="none" normalizeH="0" baseline="0" dirty="0" smtClean="0">
                        <a:ln>
                          <a:noFill/>
                        </a:ln>
                        <a:solidFill>
                          <a:srgbClr val="0000FF"/>
                        </a:solidFill>
                        <a:effectLst/>
                        <a:latin typeface="微軟正黑體"/>
                        <a:ea typeface="微軟正黑體"/>
                        <a:cs typeface="Times New Roman" pitchFamily="18" charset="0"/>
                      </a:endParaRP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Arial" charset="0"/>
                          <a:ea typeface="新細明體" charset="-120"/>
                        </a:rPr>
                        <a:t>□ </a:t>
                      </a:r>
                      <a:r>
                        <a:rPr kumimoji="1" lang="en-US" altLang="zh-TW" sz="2000" b="1" i="0" u="none" strike="noStrike" cap="none" normalizeH="0" baseline="0" dirty="0" smtClean="0">
                          <a:ln>
                            <a:noFill/>
                          </a:ln>
                          <a:solidFill>
                            <a:srgbClr val="000000"/>
                          </a:solidFill>
                          <a:effectLst/>
                          <a:latin typeface="Arial" charset="0"/>
                          <a:ea typeface="新細明體" charset="-120"/>
                        </a:rPr>
                        <a:t> </a:t>
                      </a:r>
                      <a:r>
                        <a:rPr kumimoji="1" lang="zh-TW" altLang="en-US" sz="2000" b="1" i="0" u="none" strike="noStrike" cap="none" normalizeH="0" baseline="0" dirty="0" smtClean="0">
                          <a:ln>
                            <a:noFill/>
                          </a:ln>
                          <a:solidFill>
                            <a:srgbClr val="000000"/>
                          </a:solidFill>
                          <a:effectLst/>
                          <a:latin typeface="Arial" charset="0"/>
                          <a:ea typeface="新細明體" charset="-120"/>
                        </a:rPr>
                        <a:t>有效      □ 部分有效      □ 少部份有效</a:t>
                      </a: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25675">
                <a:tc>
                  <a:txBody>
                    <a:bodyPr/>
                    <a:lstStyle/>
                    <a:p>
                      <a:pPr marL="0" marR="0" lvl="0" indent="0" algn="ctr" defTabSz="914400" rtl="0" eaLnBrk="0" fontAlgn="base" latinLnBrk="0" hangingPunct="0">
                        <a:lnSpc>
                          <a:spcPct val="125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微軟正黑體"/>
                          <a:ea typeface="微軟正黑體"/>
                          <a:cs typeface="Times New Roman" pitchFamily="18" charset="0"/>
                        </a:rPr>
                        <a:t>備    註</a:t>
                      </a:r>
                      <a:endParaRPr kumimoji="1" lang="zh-TW" altLang="en-US" sz="2000" b="0" i="0" u="none" strike="noStrike" cap="none" normalizeH="0" baseline="0" smtClean="0">
                        <a:ln>
                          <a:noFill/>
                        </a:ln>
                        <a:solidFill>
                          <a:srgbClr val="0000FF"/>
                        </a:solidFill>
                        <a:effectLst/>
                        <a:latin typeface="微軟正黑體"/>
                        <a:ea typeface="微軟正黑體"/>
                        <a:cs typeface="Times New Roman" pitchFamily="18" charset="0"/>
                      </a:endParaRP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tab pos="228600" algn="l"/>
                        </a:tabLst>
                      </a:pPr>
                      <a:r>
                        <a:rPr kumimoji="1" lang="en-US" altLang="zh-TW" sz="1800" b="0" i="0" u="none" strike="noStrike" cap="none" normalizeH="0" baseline="0" dirty="0" smtClean="0">
                          <a:ln>
                            <a:noFill/>
                          </a:ln>
                          <a:solidFill>
                            <a:srgbClr val="000000"/>
                          </a:solidFill>
                          <a:effectLst/>
                          <a:latin typeface="微軟正黑體"/>
                          <a:ea typeface="微軟正黑體"/>
                          <a:cs typeface="Times New Roman" pitchFamily="18" charset="0"/>
                        </a:rPr>
                        <a:t>1. </a:t>
                      </a:r>
                      <a:r>
                        <a:rPr kumimoji="1" lang="zh-TW" altLang="en-US" sz="1800" b="0" i="0" u="none" strike="noStrike" cap="none" normalizeH="0" baseline="0" dirty="0" smtClean="0">
                          <a:ln>
                            <a:noFill/>
                          </a:ln>
                          <a:solidFill>
                            <a:srgbClr val="000000"/>
                          </a:solidFill>
                          <a:effectLst/>
                          <a:latin typeface="微軟正黑體"/>
                          <a:ea typeface="微軟正黑體"/>
                          <a:cs typeface="Times New Roman" pitchFamily="18" charset="0"/>
                        </a:rPr>
                        <a:t>本機關原任首長○○○因屆齡退休於○年○月○日離職，由新任首長○○○接任。</a:t>
                      </a:r>
                    </a:p>
                    <a:p>
                      <a:pPr marL="0" marR="0" lvl="0" indent="0" algn="l" defTabSz="914400" rtl="0" eaLnBrk="0" fontAlgn="base" latinLnBrk="0" hangingPunct="0">
                        <a:lnSpc>
                          <a:spcPct val="125000"/>
                        </a:lnSpc>
                        <a:spcBef>
                          <a:spcPct val="0"/>
                        </a:spcBef>
                        <a:spcAft>
                          <a:spcPct val="0"/>
                        </a:spcAft>
                        <a:buClrTx/>
                        <a:buSzTx/>
                        <a:buFontTx/>
                        <a:buNone/>
                        <a:tabLst>
                          <a:tab pos="228600" algn="l"/>
                        </a:tabLst>
                      </a:pPr>
                      <a:r>
                        <a:rPr kumimoji="1" lang="en-US" altLang="zh-TW" sz="1800" b="0" i="0" u="none" strike="noStrike" cap="none" normalizeH="0" baseline="0" dirty="0" smtClean="0">
                          <a:ln>
                            <a:noFill/>
                          </a:ln>
                          <a:solidFill>
                            <a:srgbClr val="000000"/>
                          </a:solidFill>
                          <a:effectLst/>
                          <a:latin typeface="微軟正黑體"/>
                          <a:ea typeface="微軟正黑體"/>
                          <a:cs typeface="Times New Roman" pitchFamily="18" charset="0"/>
                        </a:rPr>
                        <a:t>2. </a:t>
                      </a:r>
                      <a:r>
                        <a:rPr kumimoji="1" lang="zh-TW" altLang="en-US" sz="1800" b="0" i="0" u="none" strike="noStrike" cap="none" normalizeH="0" baseline="0" dirty="0" smtClean="0">
                          <a:ln>
                            <a:noFill/>
                          </a:ln>
                          <a:solidFill>
                            <a:srgbClr val="000000"/>
                          </a:solidFill>
                          <a:effectLst/>
                          <a:latin typeface="微軟正黑體"/>
                          <a:ea typeface="微軟正黑體"/>
                          <a:cs typeface="Times New Roman" pitchFamily="18" charset="0"/>
                        </a:rPr>
                        <a:t>本機關內部控制小組召集人○○○因任務需要調整職務，由新任機關副首長○○○擔任。</a:t>
                      </a:r>
                    </a:p>
                    <a:p>
                      <a:pPr marL="0" marR="0" lvl="0" indent="0" algn="l" defTabSz="914400" rtl="0" eaLnBrk="0" fontAlgn="base" latinLnBrk="0" hangingPunct="0">
                        <a:lnSpc>
                          <a:spcPct val="125000"/>
                        </a:lnSpc>
                        <a:spcBef>
                          <a:spcPct val="0"/>
                        </a:spcBef>
                        <a:spcAft>
                          <a:spcPct val="0"/>
                        </a:spcAft>
                        <a:buClrTx/>
                        <a:buSzTx/>
                        <a:buFontTx/>
                        <a:buNone/>
                        <a:tabLst>
                          <a:tab pos="228600" algn="l"/>
                        </a:tabLst>
                      </a:pPr>
                      <a:r>
                        <a:rPr kumimoji="1" lang="en-US" altLang="zh-TW" sz="1800" b="0" i="0" u="none" strike="noStrike" cap="none" normalizeH="0" baseline="0" dirty="0" smtClean="0">
                          <a:ln>
                            <a:noFill/>
                          </a:ln>
                          <a:solidFill>
                            <a:srgbClr val="000000"/>
                          </a:solidFill>
                          <a:effectLst/>
                          <a:latin typeface="微軟正黑體"/>
                          <a:ea typeface="微軟正黑體"/>
                          <a:cs typeface="Times New Roman" pitchFamily="18" charset="0"/>
                        </a:rPr>
                        <a:t>3. </a:t>
                      </a:r>
                      <a:r>
                        <a:rPr kumimoji="1" lang="zh-TW" altLang="en-US" sz="1800" b="0" i="0" u="none" strike="noStrike" cap="none" normalizeH="0" baseline="0" dirty="0" smtClean="0">
                          <a:ln>
                            <a:noFill/>
                          </a:ln>
                          <a:solidFill>
                            <a:srgbClr val="000000"/>
                          </a:solidFill>
                          <a:effectLst/>
                          <a:latin typeface="微軟正黑體"/>
                          <a:ea typeface="微軟正黑體"/>
                          <a:cs typeface="Times New Roman" pitchFamily="18" charset="0"/>
                        </a:rPr>
                        <a:t>本機關內部控制制度（第○次修正），係配合機關施政目標（組織規程調整或法令變革等），於○年○月○日修訂。</a:t>
                      </a:r>
                    </a:p>
                    <a:p>
                      <a:pPr marL="0" marR="0" lvl="0" indent="0" algn="l" defTabSz="914400" rtl="0" eaLnBrk="0" fontAlgn="base" latinLnBrk="0" hangingPunct="0">
                        <a:lnSpc>
                          <a:spcPct val="125000"/>
                        </a:lnSpc>
                        <a:spcBef>
                          <a:spcPct val="0"/>
                        </a:spcBef>
                        <a:spcAft>
                          <a:spcPct val="0"/>
                        </a:spcAft>
                        <a:buClrTx/>
                        <a:buSzTx/>
                        <a:buFontTx/>
                        <a:buNone/>
                        <a:tabLst>
                          <a:tab pos="228600" algn="l"/>
                        </a:tabLst>
                      </a:pPr>
                      <a:r>
                        <a:rPr kumimoji="1" lang="en-US" altLang="zh-TW" sz="1800" b="0" i="0" u="none" strike="noStrike" cap="none" normalizeH="0" baseline="0" dirty="0" smtClean="0">
                          <a:ln>
                            <a:noFill/>
                          </a:ln>
                          <a:solidFill>
                            <a:srgbClr val="000000"/>
                          </a:solidFill>
                          <a:effectLst/>
                          <a:latin typeface="微軟正黑體"/>
                          <a:ea typeface="微軟正黑體"/>
                          <a:cs typeface="Times New Roman" pitchFamily="18" charset="0"/>
                        </a:rPr>
                        <a:t>4. ……</a:t>
                      </a:r>
                      <a:endParaRPr kumimoji="1" lang="en-US" altLang="zh-TW" sz="1800" b="0" i="0" u="none" strike="noStrike" cap="none" normalizeH="0" baseline="0" dirty="0" smtClean="0">
                        <a:ln>
                          <a:noFill/>
                        </a:ln>
                        <a:solidFill>
                          <a:srgbClr val="0000FF"/>
                        </a:solidFill>
                        <a:effectLst/>
                        <a:latin typeface="微軟正黑體"/>
                        <a:ea typeface="微軟正黑體"/>
                        <a:cs typeface="Times New Roman" pitchFamily="18" charset="0"/>
                      </a:endParaRP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 name="投影片編號版面配置區 4"/>
          <p:cNvSpPr>
            <a:spLocks noGrp="1"/>
          </p:cNvSpPr>
          <p:nvPr>
            <p:ph type="sldNum" sz="quarter" idx="12"/>
          </p:nvPr>
        </p:nvSpPr>
        <p:spPr/>
        <p:txBody>
          <a:bodyPr/>
          <a:lstStyle/>
          <a:p>
            <a:pPr>
              <a:defRPr/>
            </a:pPr>
            <a:fld id="{E5EA3525-A507-442E-B9EB-E7E0BDAB2570}" type="slidenum">
              <a:rPr lang="en-US" altLang="zh-TW"/>
              <a:pPr>
                <a:defRPr/>
              </a:pPr>
              <a:t>71</a:t>
            </a:fld>
            <a:endParaRPr lang="en-US" altLang="zh-TW"/>
          </a:p>
        </p:txBody>
      </p:sp>
      <p:sp>
        <p:nvSpPr>
          <p:cNvPr id="73731" name="Rectangle 3"/>
          <p:cNvSpPr>
            <a:spLocks noChangeArrowheads="1"/>
          </p:cNvSpPr>
          <p:nvPr/>
        </p:nvSpPr>
        <p:spPr bwMode="auto">
          <a:xfrm>
            <a:off x="323850" y="318750"/>
            <a:ext cx="8496300" cy="106112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fontAlgn="auto" hangingPunct="0">
              <a:lnSpc>
                <a:spcPct val="120000"/>
              </a:lnSpc>
              <a:spcBef>
                <a:spcPts val="0"/>
              </a:spcBef>
              <a:spcAft>
                <a:spcPts val="0"/>
              </a:spcAft>
              <a:defRPr/>
            </a:pPr>
            <a:r>
              <a:rPr lang="zh-TW" altLang="en-US" b="1" dirty="0">
                <a:solidFill>
                  <a:srgbClr val="000000"/>
                </a:solidFill>
                <a:latin typeface="標楷體" pitchFamily="65" charset="-120"/>
                <a:ea typeface="微軟正黑體" pitchFamily="34" charset="-120"/>
              </a:rPr>
              <a:t>○○機關整體層級自行評估總表</a:t>
            </a:r>
          </a:p>
          <a:p>
            <a:pPr algn="ctr" eaLnBrk="0" fontAlgn="auto" hangingPunct="0">
              <a:lnSpc>
                <a:spcPct val="120000"/>
              </a:lnSpc>
              <a:spcBef>
                <a:spcPts val="0"/>
              </a:spcBef>
              <a:spcAft>
                <a:spcPts val="0"/>
              </a:spcAft>
              <a:defRPr/>
            </a:pPr>
            <a:r>
              <a:rPr lang="zh-TW" altLang="en-US" b="1" dirty="0">
                <a:solidFill>
                  <a:srgbClr val="000000"/>
                </a:solidFill>
                <a:latin typeface="標楷體" pitchFamily="65" charset="-120"/>
                <a:ea typeface="微軟正黑體" pitchFamily="34" charset="-120"/>
              </a:rPr>
              <a:t>○○年度</a:t>
            </a:r>
          </a:p>
          <a:p>
            <a:pPr eaLnBrk="0" fontAlgn="auto" hangingPunct="0">
              <a:lnSpc>
                <a:spcPct val="120000"/>
              </a:lnSpc>
              <a:spcBef>
                <a:spcPts val="0"/>
              </a:spcBef>
              <a:spcAft>
                <a:spcPts val="0"/>
              </a:spcAft>
              <a:defRPr/>
            </a:pPr>
            <a:r>
              <a:rPr lang="zh-TW" altLang="en-US" dirty="0">
                <a:solidFill>
                  <a:srgbClr val="000000"/>
                </a:solidFill>
                <a:latin typeface="標楷體" pitchFamily="65" charset="-120"/>
                <a:ea typeface="微軟正黑體" pitchFamily="34" charset="-120"/>
              </a:rPr>
              <a:t>評估期間：○○年○○月○○日至○○年○○月○○日</a:t>
            </a:r>
          </a:p>
        </p:txBody>
      </p:sp>
    </p:spTree>
    <p:extLst>
      <p:ext uri="{BB962C8B-B14F-4D97-AF65-F5344CB8AC3E}">
        <p14:creationId xmlns:p14="http://schemas.microsoft.com/office/powerpoint/2010/main" val="3694261814"/>
      </p:ext>
    </p:extLst>
  </p:cSld>
  <p:clrMapOvr>
    <a:masterClrMapping/>
  </p:clrMapOvr>
  <p:transition spd="slow">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4"/>
          <p:cNvSpPr txBox="1">
            <a:spLocks/>
          </p:cNvSpPr>
          <p:nvPr/>
        </p:nvSpPr>
        <p:spPr>
          <a:xfrm>
            <a:off x="539552" y="836712"/>
            <a:ext cx="8281169" cy="51120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標楷體" panose="03000509000000000000" pitchFamily="65" charset="-120"/>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Char char="p"/>
            </a:pPr>
            <a:r>
              <a:rPr lang="zh-TW" altLang="en-US" dirty="0"/>
              <a:t>自行評估結果之簽</a:t>
            </a:r>
            <a:r>
              <a:rPr lang="zh-TW" altLang="en-US" dirty="0" smtClean="0"/>
              <a:t>報</a:t>
            </a:r>
            <a:endParaRPr lang="en-US" altLang="zh-TW" dirty="0" smtClean="0"/>
          </a:p>
          <a:p>
            <a:r>
              <a:rPr lang="zh-TW" altLang="en-US" sz="2800" dirty="0" smtClean="0">
                <a:solidFill>
                  <a:srgbClr val="FF0000"/>
                </a:solidFill>
              </a:rPr>
              <a:t>研擬自行評估計畫單位</a:t>
            </a:r>
            <a:r>
              <a:rPr lang="zh-TW" altLang="en-US" sz="2800" dirty="0" smtClean="0"/>
              <a:t>應彙整各自行評估明細表，並據以</a:t>
            </a:r>
            <a:r>
              <a:rPr lang="zh-TW" altLang="en-US" sz="2800" dirty="0" smtClean="0">
                <a:solidFill>
                  <a:srgbClr val="00B0F0"/>
                </a:solidFill>
              </a:rPr>
              <a:t>編製整體層級自行評估總表</a:t>
            </a:r>
            <a:r>
              <a:rPr lang="zh-TW" altLang="en-US" sz="2800" dirty="0" smtClean="0"/>
              <a:t>，再併同作業層級自行評估統計表及部分落實與未落實項目一覽表。</a:t>
            </a:r>
            <a:endParaRPr lang="en-US" altLang="zh-TW" sz="2800" dirty="0" smtClean="0"/>
          </a:p>
          <a:p>
            <a:r>
              <a:rPr lang="zh-TW" altLang="en-US" sz="2800" dirty="0" smtClean="0"/>
              <a:t>提經</a:t>
            </a:r>
            <a:r>
              <a:rPr lang="zh-TW" altLang="en-US" sz="2800" dirty="0" smtClean="0">
                <a:solidFill>
                  <a:srgbClr val="FF00FF"/>
                </a:solidFill>
              </a:rPr>
              <a:t>內部控制專案小組會議審議通過</a:t>
            </a:r>
            <a:r>
              <a:rPr lang="zh-TW" altLang="en-US" sz="2800" dirty="0" smtClean="0"/>
              <a:t>或簽陳該專案小組召集人核定後，</a:t>
            </a:r>
            <a:r>
              <a:rPr lang="zh-TW" altLang="en-US" sz="2800" dirty="0" smtClean="0">
                <a:solidFill>
                  <a:srgbClr val="FF00FF"/>
                </a:solidFill>
              </a:rPr>
              <a:t>簽報機關首長</a:t>
            </a:r>
            <a:r>
              <a:rPr lang="zh-TW" altLang="en-US" sz="2800" dirty="0" smtClean="0"/>
              <a:t>。</a:t>
            </a:r>
            <a:endParaRPr lang="zh-TW" altLang="en-US" sz="2800" dirty="0"/>
          </a:p>
        </p:txBody>
      </p:sp>
    </p:spTree>
    <p:extLst>
      <p:ext uri="{BB962C8B-B14F-4D97-AF65-F5344CB8AC3E}">
        <p14:creationId xmlns:p14="http://schemas.microsoft.com/office/powerpoint/2010/main" val="1676266543"/>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4"/>
          <p:cNvSpPr>
            <a:spLocks noGrp="1"/>
          </p:cNvSpPr>
          <p:nvPr>
            <p:ph/>
          </p:nvPr>
        </p:nvSpPr>
        <p:spPr/>
        <p:txBody>
          <a:bodyPr/>
          <a:lstStyle/>
          <a:p>
            <a:pPr>
              <a:buFont typeface="Wingdings" pitchFamily="2" charset="2"/>
              <a:buChar char="p"/>
            </a:pPr>
            <a:r>
              <a:rPr lang="zh-TW" altLang="en-US" dirty="0" smtClean="0">
                <a:latin typeface="標楷體" pitchFamily="65" charset="-120"/>
                <a:ea typeface="標楷體" pitchFamily="65" charset="-120"/>
              </a:rPr>
              <a:t>自行評估結果與外部監督機關評估不符時之處理</a:t>
            </a:r>
            <a:r>
              <a:rPr lang="en-US" altLang="zh-TW" dirty="0" smtClean="0">
                <a:latin typeface="標楷體" pitchFamily="65" charset="-120"/>
                <a:ea typeface="標楷體" pitchFamily="65" charset="-120"/>
              </a:rPr>
              <a:t>:</a:t>
            </a:r>
          </a:p>
          <a:p>
            <a:pPr marL="627063" indent="-271463"/>
            <a:r>
              <a:rPr lang="zh-TW" altLang="en-US" sz="2800" dirty="0">
                <a:latin typeface="標楷體" pitchFamily="65" charset="-120"/>
                <a:ea typeface="標楷體" pitchFamily="65" charset="-120"/>
              </a:rPr>
              <a:t>倘作業層級</a:t>
            </a:r>
            <a:r>
              <a:rPr lang="zh-TW" altLang="en-US" sz="2800" dirty="0">
                <a:solidFill>
                  <a:srgbClr val="FF0000"/>
                </a:solidFill>
                <a:latin typeface="標楷體" pitchFamily="65" charset="-120"/>
                <a:ea typeface="標楷體" pitchFamily="65" charset="-120"/>
              </a:rPr>
              <a:t>自行評估</a:t>
            </a:r>
            <a:r>
              <a:rPr lang="zh-TW" altLang="en-US" sz="2800" dirty="0">
                <a:latin typeface="標楷體" pitchFamily="65" charset="-120"/>
                <a:ea typeface="標楷體" pitchFamily="65" charset="-120"/>
              </a:rPr>
              <a:t>之評估情形為</a:t>
            </a:r>
            <a:r>
              <a:rPr lang="zh-TW" altLang="en-US" sz="2800" dirty="0">
                <a:solidFill>
                  <a:srgbClr val="FF0000"/>
                </a:solidFill>
                <a:latin typeface="標楷體" pitchFamily="65" charset="-120"/>
                <a:ea typeface="標楷體" pitchFamily="65" charset="-120"/>
              </a:rPr>
              <a:t>落實</a:t>
            </a:r>
            <a:r>
              <a:rPr lang="zh-TW" altLang="en-US" sz="2800" dirty="0">
                <a:latin typeface="標楷體" pitchFamily="65" charset="-120"/>
                <a:ea typeface="標楷體" pitchFamily="65" charset="-120"/>
              </a:rPr>
              <a:t>，惟事後經</a:t>
            </a:r>
            <a:r>
              <a:rPr lang="zh-TW" altLang="en-US" sz="2800" dirty="0">
                <a:solidFill>
                  <a:srgbClr val="FF0000"/>
                </a:solidFill>
                <a:latin typeface="標楷體" pitchFamily="65" charset="-120"/>
                <a:ea typeface="標楷體" pitchFamily="65" charset="-120"/>
              </a:rPr>
              <a:t>外部監督機關</a:t>
            </a:r>
            <a:r>
              <a:rPr lang="zh-TW" altLang="en-US" sz="2800" dirty="0">
                <a:latin typeface="標楷體" pitchFamily="65" charset="-120"/>
                <a:ea typeface="標楷體" pitchFamily="65" charset="-120"/>
              </a:rPr>
              <a:t>提出與該</a:t>
            </a:r>
            <a:r>
              <a:rPr lang="zh-TW" altLang="en-US" sz="2800" dirty="0">
                <a:solidFill>
                  <a:srgbClr val="FF0000"/>
                </a:solidFill>
                <a:latin typeface="標楷體" pitchFamily="65" charset="-120"/>
                <a:ea typeface="標楷體" pitchFamily="65" charset="-120"/>
              </a:rPr>
              <a:t>評估</a:t>
            </a:r>
            <a:r>
              <a:rPr lang="zh-TW" altLang="en-US" sz="2800" dirty="0">
                <a:latin typeface="標楷體" pitchFamily="65" charset="-120"/>
                <a:ea typeface="標楷體" pitchFamily="65" charset="-120"/>
              </a:rPr>
              <a:t>重點有關之</a:t>
            </a:r>
            <a:r>
              <a:rPr lang="zh-TW" altLang="en-US" sz="2800" dirty="0">
                <a:solidFill>
                  <a:srgbClr val="FF0000"/>
                </a:solidFill>
                <a:latin typeface="標楷體" pitchFamily="65" charset="-120"/>
                <a:ea typeface="標楷體" pitchFamily="65" charset="-120"/>
              </a:rPr>
              <a:t>內部控制缺失</a:t>
            </a:r>
            <a:r>
              <a:rPr lang="zh-TW" altLang="en-US" sz="2800" dirty="0">
                <a:latin typeface="標楷體" pitchFamily="65" charset="-120"/>
                <a:ea typeface="標楷體" pitchFamily="65" charset="-120"/>
              </a:rPr>
              <a:t>等意見時，該評估單位應</a:t>
            </a:r>
            <a:r>
              <a:rPr lang="zh-TW" altLang="en-US" sz="2800" dirty="0">
                <a:solidFill>
                  <a:srgbClr val="FF0000"/>
                </a:solidFill>
                <a:latin typeface="標楷體" pitchFamily="65" charset="-120"/>
                <a:ea typeface="標楷體" pitchFamily="65" charset="-120"/>
              </a:rPr>
              <a:t>針對原評估作業不符情形等</a:t>
            </a:r>
            <a:r>
              <a:rPr lang="zh-TW" altLang="en-US" sz="2800" dirty="0">
                <a:latin typeface="標楷體" pitchFamily="65" charset="-120"/>
                <a:ea typeface="標楷體" pitchFamily="65" charset="-120"/>
              </a:rPr>
              <a:t>，於機關</a:t>
            </a:r>
            <a:r>
              <a:rPr lang="zh-TW" altLang="en-US" sz="2800" dirty="0">
                <a:solidFill>
                  <a:srgbClr val="FF0000"/>
                </a:solidFill>
                <a:latin typeface="標楷體" pitchFamily="65" charset="-120"/>
                <a:ea typeface="標楷體" pitchFamily="65" charset="-120"/>
              </a:rPr>
              <a:t>內部控制專案小組或內部稽核相關會議提出檢討報告</a:t>
            </a:r>
            <a:r>
              <a:rPr lang="zh-TW" altLang="en-US" sz="2800" dirty="0">
                <a:latin typeface="標楷體" pitchFamily="65" charset="-120"/>
                <a:ea typeface="標楷體" pitchFamily="65" charset="-120"/>
              </a:rPr>
              <a:t>，並由內部稽核單位</a:t>
            </a:r>
            <a:r>
              <a:rPr lang="zh-TW" altLang="en-US" sz="2800" dirty="0">
                <a:solidFill>
                  <a:srgbClr val="FF0000"/>
                </a:solidFill>
                <a:latin typeface="標楷體" pitchFamily="65" charset="-120"/>
                <a:ea typeface="標楷體" pitchFamily="65" charset="-120"/>
              </a:rPr>
              <a:t>追蹤其改善</a:t>
            </a:r>
            <a:r>
              <a:rPr lang="zh-TW" altLang="en-US" sz="2800" dirty="0">
                <a:latin typeface="標楷體" pitchFamily="65" charset="-120"/>
                <a:ea typeface="標楷體" pitchFamily="65" charset="-120"/>
              </a:rPr>
              <a:t>情形。</a:t>
            </a:r>
          </a:p>
        </p:txBody>
      </p:sp>
    </p:spTree>
    <p:extLst>
      <p:ext uri="{BB962C8B-B14F-4D97-AF65-F5344CB8AC3E}">
        <p14:creationId xmlns:p14="http://schemas.microsoft.com/office/powerpoint/2010/main" val="2693946066"/>
      </p:ext>
    </p:extLst>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4"/>
          <p:cNvSpPr>
            <a:spLocks noGrp="1"/>
          </p:cNvSpPr>
          <p:nvPr>
            <p:ph/>
          </p:nvPr>
        </p:nvSpPr>
        <p:spPr/>
        <p:txBody>
          <a:bodyPr>
            <a:normAutofit/>
          </a:bodyPr>
          <a:lstStyle/>
          <a:p>
            <a:pPr>
              <a:buFont typeface="Wingdings" pitchFamily="2" charset="2"/>
              <a:buChar char="u"/>
            </a:pPr>
            <a:r>
              <a:rPr lang="zh-TW" altLang="en-US" dirty="0" smtClean="0">
                <a:solidFill>
                  <a:srgbClr val="00B050"/>
                </a:solidFill>
                <a:latin typeface="標楷體" pitchFamily="65" charset="-120"/>
                <a:ea typeface="標楷體" pitchFamily="65" charset="-120"/>
              </a:rPr>
              <a:t>作業層級自行評估範例</a:t>
            </a:r>
            <a:endParaRPr lang="en-US" altLang="zh-TW" dirty="0" smtClean="0">
              <a:solidFill>
                <a:srgbClr val="00B050"/>
              </a:solidFill>
              <a:latin typeface="標楷體" pitchFamily="65" charset="-120"/>
              <a:ea typeface="標楷體" pitchFamily="65" charset="-120"/>
            </a:endParaRPr>
          </a:p>
          <a:p>
            <a:r>
              <a:rPr lang="en-US" altLang="zh-TW" sz="2800" dirty="0" smtClean="0">
                <a:latin typeface="標楷體" pitchFamily="65" charset="-120"/>
                <a:ea typeface="標楷體" pitchFamily="65" charset="-120"/>
              </a:rPr>
              <a:t>OO</a:t>
            </a:r>
            <a:r>
              <a:rPr lang="zh-TW" altLang="en-US" sz="2800" dirty="0" smtClean="0">
                <a:latin typeface="標楷體" pitchFamily="65" charset="-120"/>
                <a:ea typeface="標楷體" pitchFamily="65" charset="-120"/>
              </a:rPr>
              <a:t>區公所</a:t>
            </a:r>
            <a:r>
              <a:rPr lang="en-US" altLang="zh-TW" sz="2800" dirty="0" smtClean="0">
                <a:latin typeface="標楷體" pitchFamily="65" charset="-120"/>
                <a:ea typeface="標楷體" pitchFamily="65" charset="-120"/>
              </a:rPr>
              <a:t>OO</a:t>
            </a:r>
            <a:r>
              <a:rPr lang="zh-TW" altLang="en-US" sz="2800" dirty="0" smtClean="0">
                <a:latin typeface="標楷體" pitchFamily="65" charset="-120"/>
                <a:ea typeface="標楷體" pitchFamily="65" charset="-120"/>
              </a:rPr>
              <a:t>課訂有二項控制作業，分別為對民間團體捐補助作業及里活動中心申請租借作業，其作業層級自行評估如下。</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878490840"/>
      </p:ext>
    </p:extLst>
  </p:cSld>
  <p:clrMapOvr>
    <a:masterClrMapping/>
  </p:clrMapOvr>
  <p:transition spd="slow">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498178"/>
          </a:xfrm>
        </p:spPr>
        <p:txBody>
          <a:bodyPr>
            <a:noAutofit/>
          </a:bodyPr>
          <a:lstStyle/>
          <a:p>
            <a:pPr algn="l"/>
            <a:r>
              <a:rPr lang="zh-TW" altLang="en-US" sz="1400" dirty="0" smtClean="0"/>
              <a:t>　　　　　　　　　　　　</a:t>
            </a:r>
            <a:r>
              <a:rPr lang="zh-TW" altLang="en-US" sz="1400" dirty="0" smtClean="0">
                <a:latin typeface="標楷體" pitchFamily="65" charset="-120"/>
                <a:ea typeface="標楷體" pitchFamily="65" charset="-120"/>
              </a:rPr>
              <a:t>　臺中市○○公所作業</a:t>
            </a:r>
            <a:r>
              <a:rPr lang="zh-TW" altLang="en-US" sz="1400" dirty="0">
                <a:latin typeface="標楷體" pitchFamily="65" charset="-120"/>
                <a:ea typeface="標楷體" pitchFamily="65" charset="-120"/>
              </a:rPr>
              <a:t>層級自行評估表</a:t>
            </a:r>
            <a:br>
              <a:rPr lang="zh-TW" altLang="en-US" sz="1400" dirty="0">
                <a:latin typeface="標楷體" pitchFamily="65" charset="-120"/>
                <a:ea typeface="標楷體" pitchFamily="65" charset="-120"/>
              </a:rPr>
            </a:br>
            <a:r>
              <a:rPr lang="zh-TW" altLang="en-US" sz="1400" dirty="0" smtClean="0">
                <a:latin typeface="標楷體" pitchFamily="65" charset="-120"/>
                <a:ea typeface="標楷體" pitchFamily="65" charset="-120"/>
              </a:rPr>
              <a:t>　　　　　　　　　　　　　　　　　　　○○</a:t>
            </a:r>
            <a:r>
              <a:rPr lang="zh-TW" altLang="en-US" sz="1400" dirty="0">
                <a:latin typeface="標楷體" pitchFamily="65" charset="-120"/>
                <a:ea typeface="標楷體" pitchFamily="65" charset="-120"/>
              </a:rPr>
              <a:t>年度</a:t>
            </a:r>
            <a:br>
              <a:rPr lang="zh-TW" altLang="en-US" sz="1400" dirty="0">
                <a:latin typeface="標楷體" pitchFamily="65" charset="-120"/>
                <a:ea typeface="標楷體" pitchFamily="65" charset="-120"/>
              </a:rPr>
            </a:br>
            <a:r>
              <a:rPr lang="zh-TW" altLang="en-US" sz="1400" dirty="0">
                <a:latin typeface="標楷體" pitchFamily="65" charset="-120"/>
                <a:ea typeface="標楷體" pitchFamily="65" charset="-120"/>
              </a:rPr>
              <a:t>評估單位</a:t>
            </a:r>
            <a:r>
              <a:rPr lang="zh-TW" altLang="en-US" sz="1400" dirty="0" smtClean="0">
                <a:latin typeface="標楷體" pitchFamily="65" charset="-120"/>
                <a:ea typeface="標楷體" pitchFamily="65" charset="-120"/>
              </a:rPr>
              <a:t>：</a:t>
            </a:r>
            <a:r>
              <a:rPr lang="zh-TW" altLang="en-US" sz="1400" dirty="0">
                <a:latin typeface="標楷體" pitchFamily="65" charset="-120"/>
                <a:ea typeface="標楷體" pitchFamily="65" charset="-120"/>
              </a:rPr>
              <a:t> </a:t>
            </a:r>
            <a:r>
              <a:rPr lang="zh-TW" altLang="en-US" sz="1400" dirty="0" smtClean="0">
                <a:latin typeface="標楷體" pitchFamily="65" charset="-120"/>
                <a:ea typeface="標楷體" pitchFamily="65" charset="-120"/>
              </a:rPr>
              <a:t>○○課</a:t>
            </a:r>
            <a:r>
              <a:rPr lang="zh-TW" altLang="en-US" sz="1400" dirty="0">
                <a:latin typeface="標楷體" pitchFamily="65" charset="-120"/>
                <a:ea typeface="標楷體" pitchFamily="65" charset="-120"/>
              </a:rPr>
              <a:t/>
            </a:r>
            <a:br>
              <a:rPr lang="zh-TW" altLang="en-US" sz="1400" dirty="0">
                <a:latin typeface="標楷體" pitchFamily="65" charset="-120"/>
                <a:ea typeface="標楷體" pitchFamily="65" charset="-120"/>
              </a:rPr>
            </a:br>
            <a:r>
              <a:rPr lang="zh-TW" altLang="en-US" sz="1400" dirty="0">
                <a:latin typeface="標楷體" pitchFamily="65" charset="-120"/>
                <a:ea typeface="標楷體" pitchFamily="65" charset="-120"/>
              </a:rPr>
              <a:t>評估期間：○○年○○月○○日至○○年○○月○○</a:t>
            </a:r>
            <a:r>
              <a:rPr lang="zh-TW" altLang="en-US" sz="1400" dirty="0" smtClean="0">
                <a:latin typeface="標楷體" pitchFamily="65" charset="-120"/>
                <a:ea typeface="標楷體" pitchFamily="65" charset="-120"/>
              </a:rPr>
              <a:t>日　　　　　　　</a:t>
            </a:r>
            <a:r>
              <a:rPr lang="zh-TW" altLang="en-US" sz="1400" dirty="0">
                <a:latin typeface="標楷體" pitchFamily="65" charset="-120"/>
                <a:ea typeface="標楷體" pitchFamily="65" charset="-120"/>
              </a:rPr>
              <a:t>評估日期</a:t>
            </a:r>
            <a:r>
              <a:rPr lang="zh-TW" altLang="en-US" sz="1400" dirty="0" smtClean="0">
                <a:latin typeface="標楷體" pitchFamily="65" charset="-120"/>
                <a:ea typeface="標楷體" pitchFamily="65" charset="-120"/>
              </a:rPr>
              <a:t>：○年○月</a:t>
            </a:r>
            <a:r>
              <a:rPr lang="zh-TW" altLang="en-US" sz="1400" dirty="0">
                <a:latin typeface="標楷體" pitchFamily="65" charset="-120"/>
                <a:ea typeface="標楷體" pitchFamily="65" charset="-120"/>
              </a:rPr>
              <a:t>○</a:t>
            </a:r>
            <a:r>
              <a:rPr lang="zh-TW" altLang="en-US" sz="1400" dirty="0" smtClean="0">
                <a:latin typeface="標楷體" pitchFamily="65" charset="-120"/>
                <a:ea typeface="標楷體" pitchFamily="65" charset="-120"/>
              </a:rPr>
              <a:t>日</a:t>
            </a:r>
            <a:r>
              <a:rPr lang="zh-TW" altLang="en-US" sz="1400" dirty="0">
                <a:latin typeface="標楷體" pitchFamily="65" charset="-120"/>
                <a:ea typeface="標楷體" pitchFamily="65" charset="-120"/>
              </a:rPr>
              <a:t/>
            </a:r>
            <a:br>
              <a:rPr lang="zh-TW" altLang="en-US" sz="1400" dirty="0">
                <a:latin typeface="標楷體" pitchFamily="65" charset="-120"/>
                <a:ea typeface="標楷體" pitchFamily="65" charset="-120"/>
              </a:rPr>
            </a:br>
            <a:r>
              <a:rPr lang="zh-TW" altLang="en-US" sz="1400" dirty="0" smtClean="0">
                <a:latin typeface="標楷體" pitchFamily="65" charset="-120"/>
                <a:ea typeface="標楷體" pitchFamily="65" charset="-120"/>
              </a:rPr>
              <a:t>本</a:t>
            </a:r>
            <a:r>
              <a:rPr lang="zh-TW" altLang="en-US" sz="1400" dirty="0">
                <a:latin typeface="標楷體" pitchFamily="65" charset="-120"/>
                <a:ea typeface="標楷體" pitchFamily="65" charset="-120"/>
              </a:rPr>
              <a:t>單位職掌業務例行監督及控制作業</a:t>
            </a:r>
            <a:r>
              <a:rPr lang="en-US" altLang="zh-TW" sz="1400" dirty="0">
                <a:latin typeface="標楷體" pitchFamily="65" charset="-120"/>
                <a:ea typeface="標楷體" pitchFamily="65" charset="-120"/>
              </a:rPr>
              <a:t>(</a:t>
            </a:r>
            <a:r>
              <a:rPr lang="zh-TW" altLang="en-US" sz="1400" dirty="0" smtClean="0">
                <a:latin typeface="標楷體" pitchFamily="65" charset="-120"/>
                <a:ea typeface="標楷體" pitchFamily="65" charset="-120"/>
              </a:rPr>
              <a:t>包括對民間團體捐補助作業等</a:t>
            </a:r>
            <a:r>
              <a:rPr lang="en-US" altLang="zh-TW" sz="1400" dirty="0">
                <a:latin typeface="標楷體" pitchFamily="65" charset="-120"/>
                <a:ea typeface="標楷體" pitchFamily="65" charset="-120"/>
              </a:rPr>
              <a:t>2</a:t>
            </a:r>
            <a:r>
              <a:rPr lang="zh-TW" altLang="en-US" sz="1400" dirty="0">
                <a:latin typeface="標楷體" pitchFamily="65" charset="-120"/>
                <a:ea typeface="標楷體" pitchFamily="65" charset="-120"/>
              </a:rPr>
              <a:t>項控制作業</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，其自行評估結果如下表</a:t>
            </a:r>
            <a:r>
              <a:rPr lang="zh-TW" altLang="en-US" sz="1400" dirty="0" smtClean="0">
                <a:latin typeface="標楷體" pitchFamily="65" charset="-120"/>
                <a:ea typeface="標楷體" pitchFamily="65" charset="-120"/>
              </a:rPr>
              <a:t>：</a:t>
            </a:r>
            <a:endParaRPr lang="zh-TW" altLang="en-US" sz="1400" dirty="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940750858"/>
              </p:ext>
            </p:extLst>
          </p:nvPr>
        </p:nvGraphicFramePr>
        <p:xfrm>
          <a:off x="683568" y="1772816"/>
          <a:ext cx="7920880" cy="4826000"/>
        </p:xfrm>
        <a:graphic>
          <a:graphicData uri="http://schemas.openxmlformats.org/drawingml/2006/table">
            <a:tbl>
              <a:tblPr/>
              <a:tblGrid>
                <a:gridCol w="3240360"/>
                <a:gridCol w="360040"/>
                <a:gridCol w="288032"/>
                <a:gridCol w="424254"/>
                <a:gridCol w="367834"/>
                <a:gridCol w="432048"/>
                <a:gridCol w="1368152"/>
                <a:gridCol w="1440160"/>
              </a:tblGrid>
              <a:tr h="119261">
                <a:tc rowSpan="2">
                  <a:txBody>
                    <a:bodyPr/>
                    <a:lstStyle/>
                    <a:p>
                      <a:pPr algn="ctr">
                        <a:lnSpc>
                          <a:spcPts val="2000"/>
                        </a:lnSpc>
                        <a:spcAft>
                          <a:spcPts val="0"/>
                        </a:spcAft>
                      </a:pPr>
                      <a:r>
                        <a:rPr lang="zh-TW" sz="1400" kern="100" dirty="0">
                          <a:effectLst/>
                          <a:latin typeface="Calibri"/>
                          <a:ea typeface="標楷體"/>
                          <a:cs typeface="Times New Roman"/>
                        </a:rPr>
                        <a:t>評估重點</a:t>
                      </a:r>
                      <a:endParaRPr lang="zh-TW" sz="1400" kern="100" dirty="0">
                        <a:effectLst/>
                        <a:latin typeface="Calibri"/>
                        <a:ea typeface="新細明體"/>
                        <a:cs typeface="Times New Roman"/>
                      </a:endParaRPr>
                    </a:p>
                  </a:txBody>
                  <a:tcPr marL="8348" marR="83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gridSpan="5">
                  <a:txBody>
                    <a:bodyPr/>
                    <a:lstStyle/>
                    <a:p>
                      <a:pPr algn="ctr">
                        <a:lnSpc>
                          <a:spcPts val="2000"/>
                        </a:lnSpc>
                        <a:spcAft>
                          <a:spcPts val="0"/>
                        </a:spcAft>
                      </a:pPr>
                      <a:r>
                        <a:rPr lang="zh-TW" sz="1200" kern="100" dirty="0">
                          <a:effectLst/>
                          <a:latin typeface="Calibri"/>
                          <a:ea typeface="標楷體"/>
                          <a:cs typeface="Times New Roman"/>
                        </a:rPr>
                        <a:t>評估情形</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lnSpc>
                          <a:spcPts val="2000"/>
                        </a:lnSpc>
                        <a:spcAft>
                          <a:spcPts val="0"/>
                        </a:spcAft>
                      </a:pPr>
                      <a:r>
                        <a:rPr lang="zh-TW" sz="1200" kern="100" dirty="0">
                          <a:effectLst/>
                          <a:latin typeface="Calibri"/>
                          <a:ea typeface="標楷體"/>
                          <a:cs typeface="Times New Roman"/>
                        </a:rPr>
                        <a:t>部分落實</a:t>
                      </a:r>
                      <a:r>
                        <a:rPr lang="en-US" sz="1200" kern="100" dirty="0">
                          <a:effectLst/>
                          <a:latin typeface="Calibri"/>
                          <a:ea typeface="標楷體"/>
                          <a:cs typeface="Times New Roman"/>
                        </a:rPr>
                        <a:t>/</a:t>
                      </a:r>
                      <a:r>
                        <a:rPr lang="zh-TW" sz="1200" kern="100" dirty="0">
                          <a:effectLst/>
                          <a:latin typeface="Calibri"/>
                          <a:ea typeface="標楷體"/>
                          <a:cs typeface="Times New Roman"/>
                        </a:rPr>
                        <a:t>未落實</a:t>
                      </a:r>
                      <a:r>
                        <a:rPr lang="en-US" sz="1200" kern="100" dirty="0">
                          <a:effectLst/>
                          <a:latin typeface="Calibri"/>
                          <a:ea typeface="標楷體"/>
                          <a:cs typeface="Times New Roman"/>
                        </a:rPr>
                        <a:t>/</a:t>
                      </a:r>
                      <a:r>
                        <a:rPr lang="zh-TW" sz="1200" kern="100" dirty="0">
                          <a:effectLst/>
                          <a:latin typeface="Calibri"/>
                          <a:ea typeface="標楷體"/>
                          <a:cs typeface="Times New Roman"/>
                        </a:rPr>
                        <a:t>不適用情形說明</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rowSpan="2">
                  <a:txBody>
                    <a:bodyPr/>
                    <a:lstStyle/>
                    <a:p>
                      <a:pPr algn="ctr">
                        <a:lnSpc>
                          <a:spcPts val="2000"/>
                        </a:lnSpc>
                        <a:spcAft>
                          <a:spcPts val="0"/>
                        </a:spcAft>
                      </a:pPr>
                      <a:r>
                        <a:rPr lang="zh-TW" sz="1400" kern="100" dirty="0">
                          <a:effectLst/>
                          <a:latin typeface="Calibri"/>
                          <a:ea typeface="標楷體"/>
                          <a:cs typeface="Times New Roman"/>
                        </a:rPr>
                        <a:t>改善措施</a:t>
                      </a:r>
                      <a:endParaRPr lang="zh-TW" sz="14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38522">
                <a:tc vMerge="1">
                  <a:txBody>
                    <a:bodyPr/>
                    <a:lstStyle/>
                    <a:p>
                      <a:endParaRPr lang="zh-TW" altLang="en-US"/>
                    </a:p>
                  </a:txBody>
                  <a:tcPr/>
                </a:tc>
                <a:tc>
                  <a:txBody>
                    <a:bodyPr/>
                    <a:lstStyle/>
                    <a:p>
                      <a:pPr algn="ctr">
                        <a:lnSpc>
                          <a:spcPts val="2000"/>
                        </a:lnSpc>
                        <a:spcAft>
                          <a:spcPts val="0"/>
                        </a:spcAft>
                      </a:pPr>
                      <a:r>
                        <a:rPr lang="zh-TW" sz="1200" kern="100" dirty="0">
                          <a:effectLst/>
                          <a:latin typeface="Calibri"/>
                          <a:ea typeface="標楷體"/>
                          <a:cs typeface="Times New Roman"/>
                        </a:rPr>
                        <a:t>落實</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2000"/>
                        </a:lnSpc>
                        <a:spcAft>
                          <a:spcPts val="0"/>
                        </a:spcAft>
                      </a:pPr>
                      <a:r>
                        <a:rPr lang="zh-TW" sz="1200" kern="100" dirty="0">
                          <a:effectLst/>
                          <a:latin typeface="Calibri"/>
                          <a:ea typeface="標楷體"/>
                          <a:cs typeface="Times New Roman"/>
                        </a:rPr>
                        <a:t>部分落實</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2000"/>
                        </a:lnSpc>
                        <a:spcAft>
                          <a:spcPts val="0"/>
                        </a:spcAft>
                      </a:pPr>
                      <a:r>
                        <a:rPr lang="zh-TW" sz="1200" kern="100">
                          <a:effectLst/>
                          <a:latin typeface="Calibri"/>
                          <a:ea typeface="標楷體"/>
                          <a:cs typeface="Times New Roman"/>
                        </a:rPr>
                        <a:t>未落實</a:t>
                      </a:r>
                      <a:endParaRPr lang="zh-TW" sz="1200" kern="10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2000"/>
                        </a:lnSpc>
                        <a:spcAft>
                          <a:spcPts val="0"/>
                        </a:spcAft>
                      </a:pPr>
                      <a:r>
                        <a:rPr lang="zh-TW" sz="1200" kern="100" dirty="0">
                          <a:effectLst/>
                          <a:latin typeface="Calibri"/>
                          <a:ea typeface="標楷體"/>
                          <a:cs typeface="Times New Roman"/>
                        </a:rPr>
                        <a:t>不適用</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2000"/>
                        </a:lnSpc>
                        <a:spcAft>
                          <a:spcPts val="0"/>
                        </a:spcAft>
                      </a:pPr>
                      <a:r>
                        <a:rPr lang="zh-TW" sz="1200" kern="100" dirty="0">
                          <a:effectLst/>
                          <a:latin typeface="Calibri"/>
                          <a:ea typeface="標楷體"/>
                          <a:cs typeface="Times New Roman"/>
                        </a:rPr>
                        <a:t>其他</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vMerge="1">
                  <a:txBody>
                    <a:bodyPr/>
                    <a:lstStyle/>
                    <a:p>
                      <a:endParaRPr lang="zh-TW" altLang="en-US"/>
                    </a:p>
                  </a:txBody>
                  <a:tcPr/>
                </a:tc>
                <a:tc vMerge="1">
                  <a:txBody>
                    <a:bodyPr/>
                    <a:lstStyle/>
                    <a:p>
                      <a:endParaRPr lang="zh-TW" altLang="en-US"/>
                    </a:p>
                  </a:txBody>
                  <a:tcPr/>
                </a:tc>
              </a:tr>
              <a:tr h="794356">
                <a:tc>
                  <a:txBody>
                    <a:bodyPr/>
                    <a:lstStyle/>
                    <a:p>
                      <a:pPr>
                        <a:lnSpc>
                          <a:spcPts val="2000"/>
                        </a:lnSpc>
                        <a:spcAft>
                          <a:spcPts val="0"/>
                        </a:spcAft>
                      </a:pPr>
                      <a:r>
                        <a:rPr lang="zh-TW" sz="1200" kern="100" dirty="0">
                          <a:effectLst/>
                          <a:latin typeface="Calibri"/>
                          <a:ea typeface="標楷體"/>
                          <a:cs typeface="Times New Roman"/>
                        </a:rPr>
                        <a:t>一、依據業務性質與時俱進檢討不合時宜之控制作業及作業流程，適度精簡、增刪或修訂，使其更臻具體、明確及可用。</a:t>
                      </a:r>
                      <a:endParaRPr lang="zh-TW" sz="1200" kern="100" dirty="0">
                        <a:effectLst/>
                        <a:latin typeface="Calibri"/>
                        <a:ea typeface="新細明體"/>
                        <a:cs typeface="Times New Roman"/>
                      </a:endParaRPr>
                    </a:p>
                  </a:txBody>
                  <a:tcPr marL="8348" marR="834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a:effectLst/>
                          <a:latin typeface="標楷體"/>
                          <a:ea typeface="新細明體"/>
                          <a:cs typeface="Times New Roman"/>
                        </a:rPr>
                        <a:t> </a:t>
                      </a:r>
                      <a:endParaRPr lang="zh-TW" sz="1200" kern="10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a:effectLst/>
                          <a:latin typeface="標楷體"/>
                          <a:ea typeface="新細明體"/>
                          <a:cs typeface="Times New Roman"/>
                        </a:rPr>
                        <a:t> </a:t>
                      </a:r>
                      <a:endParaRPr lang="zh-TW" sz="1200" kern="10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dirty="0">
                          <a:solidFill>
                            <a:srgbClr val="FF0000"/>
                          </a:solidFill>
                          <a:effectLst/>
                          <a:latin typeface="標楷體"/>
                          <a:ea typeface="新細明體"/>
                          <a:cs typeface="Times New Roman"/>
                        </a:rPr>
                        <a:t>V</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a:effectLst/>
                          <a:latin typeface="標楷體"/>
                          <a:ea typeface="新細明體"/>
                          <a:cs typeface="Times New Roman"/>
                        </a:rPr>
                        <a:t> </a:t>
                      </a:r>
                      <a:endParaRPr lang="zh-TW" sz="1200" kern="10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a:effectLst/>
                          <a:latin typeface="標楷體"/>
                          <a:ea typeface="新細明體"/>
                          <a:cs typeface="Times New Roman"/>
                        </a:rPr>
                        <a:t> </a:t>
                      </a:r>
                      <a:endParaRPr lang="zh-TW" sz="1200" kern="10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altLang="en-US" sz="1200" kern="100" dirty="0" smtClean="0">
                          <a:effectLst/>
                          <a:latin typeface="Calibri"/>
                          <a:ea typeface="標楷體"/>
                          <a:cs typeface="Times New Roman"/>
                        </a:rPr>
                        <a:t>評估期間</a:t>
                      </a:r>
                      <a:r>
                        <a:rPr lang="zh-TW" sz="1200" kern="100" dirty="0" smtClean="0">
                          <a:effectLst/>
                          <a:latin typeface="Calibri"/>
                          <a:ea typeface="標楷體"/>
                          <a:cs typeface="Times New Roman"/>
                        </a:rPr>
                        <a:t>未</a:t>
                      </a:r>
                      <a:r>
                        <a:rPr lang="zh-TW" sz="1200" kern="100" dirty="0">
                          <a:effectLst/>
                          <a:latin typeface="Calibri"/>
                          <a:ea typeface="標楷體"/>
                          <a:cs typeface="Times New Roman"/>
                        </a:rPr>
                        <a:t>辦理各項控制作業及作業流程之增刪或修訂</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lang="en-US" sz="700" kern="100" dirty="0">
                          <a:effectLst/>
                          <a:latin typeface="標楷體"/>
                          <a:ea typeface="新細明體"/>
                          <a:cs typeface="Times New Roman"/>
                        </a:rPr>
                        <a:t> </a:t>
                      </a:r>
                      <a:r>
                        <a:rPr lang="zh-TW" altLang="en-US" sz="1000" kern="100" dirty="0" smtClean="0">
                          <a:effectLst/>
                          <a:latin typeface="標楷體" pitchFamily="65" charset="-120"/>
                          <a:ea typeface="標楷體" pitchFamily="65" charset="-120"/>
                          <a:cs typeface="Times New Roman"/>
                        </a:rPr>
                        <a:t>定期或不定期辦理滾動式風險評估，再依評估結果檢討各項控制措施，</a:t>
                      </a:r>
                      <a:r>
                        <a:rPr lang="zh-TW" altLang="zh-TW" sz="1000" kern="100" dirty="0" smtClean="0">
                          <a:effectLst/>
                          <a:latin typeface="標楷體" pitchFamily="65" charset="-120"/>
                          <a:ea typeface="標楷體" pitchFamily="65" charset="-120"/>
                          <a:cs typeface="Times New Roman"/>
                        </a:rPr>
                        <a:t>增刪或修訂</a:t>
                      </a:r>
                      <a:r>
                        <a:rPr lang="zh-TW" altLang="en-US" sz="1000" kern="100" dirty="0" smtClean="0">
                          <a:effectLst/>
                          <a:latin typeface="標楷體" pitchFamily="65" charset="-120"/>
                          <a:ea typeface="標楷體" pitchFamily="65" charset="-120"/>
                          <a:cs typeface="Times New Roman"/>
                        </a:rPr>
                        <a:t>各項控制作業及作業流程。</a:t>
                      </a:r>
                      <a:endParaRPr lang="zh-TW" sz="1000" kern="100" dirty="0">
                        <a:effectLst/>
                        <a:latin typeface="標楷體" pitchFamily="65" charset="-120"/>
                        <a:ea typeface="標楷體" pitchFamily="65" charset="-120"/>
                        <a:cs typeface="Times New Roman"/>
                      </a:endParaRPr>
                    </a:p>
                  </a:txBody>
                  <a:tcPr marL="8348" marR="83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2612">
                <a:tc>
                  <a:txBody>
                    <a:bodyPr/>
                    <a:lstStyle/>
                    <a:p>
                      <a:pPr>
                        <a:lnSpc>
                          <a:spcPts val="2000"/>
                        </a:lnSpc>
                        <a:spcAft>
                          <a:spcPts val="0"/>
                        </a:spcAft>
                      </a:pPr>
                      <a:r>
                        <a:rPr lang="zh-TW" sz="1200" kern="100" dirty="0">
                          <a:effectLst/>
                          <a:latin typeface="Calibri"/>
                          <a:ea typeface="標楷體"/>
                          <a:cs typeface="Times New Roman"/>
                        </a:rPr>
                        <a:t>二、針對涉及人民權利義務之主管業務建立適當之檢核、審查、追蹤、管制或考核等管理機制，並落實執行。</a:t>
                      </a:r>
                      <a:endParaRPr lang="zh-TW" sz="1200" kern="100" dirty="0">
                        <a:effectLst/>
                        <a:latin typeface="Calibri"/>
                        <a:ea typeface="新細明體"/>
                        <a:cs typeface="Times New Roman"/>
                      </a:endParaRPr>
                    </a:p>
                  </a:txBody>
                  <a:tcPr marL="8348" marR="834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dirty="0">
                          <a:solidFill>
                            <a:srgbClr val="FF0000"/>
                          </a:solidFill>
                          <a:effectLst/>
                          <a:latin typeface="標楷體"/>
                          <a:ea typeface="新細明體"/>
                          <a:cs typeface="Times New Roman"/>
                        </a:rPr>
                        <a:t>V</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200" kern="100" dirty="0" smtClean="0">
                          <a:effectLst/>
                          <a:latin typeface="Calibri"/>
                          <a:ea typeface="標楷體"/>
                          <a:cs typeface="Times New Roman"/>
                        </a:rPr>
                        <a:t>本</a:t>
                      </a:r>
                      <a:r>
                        <a:rPr lang="zh-TW" altLang="en-US" sz="1200" kern="100" dirty="0" smtClean="0">
                          <a:effectLst/>
                          <a:latin typeface="Calibri"/>
                          <a:ea typeface="標楷體"/>
                          <a:cs typeface="Times New Roman"/>
                        </a:rPr>
                        <a:t>課</a:t>
                      </a:r>
                      <a:r>
                        <a:rPr lang="zh-TW" sz="1200" kern="100" dirty="0" smtClean="0">
                          <a:effectLst/>
                          <a:latin typeface="Calibri"/>
                          <a:ea typeface="標楷體"/>
                          <a:cs typeface="Times New Roman"/>
                        </a:rPr>
                        <a:t>計</a:t>
                      </a:r>
                      <a:r>
                        <a:rPr lang="zh-TW" sz="1200" kern="100" dirty="0">
                          <a:effectLst/>
                          <a:latin typeface="Calibri"/>
                          <a:ea typeface="標楷體"/>
                          <a:cs typeface="Times New Roman"/>
                        </a:rPr>
                        <a:t>有</a:t>
                      </a:r>
                      <a:r>
                        <a:rPr lang="en-US" sz="1200" kern="100" dirty="0">
                          <a:effectLst/>
                          <a:latin typeface="Calibri"/>
                          <a:ea typeface="標楷體"/>
                          <a:cs typeface="Times New Roman"/>
                        </a:rPr>
                        <a:t>…</a:t>
                      </a:r>
                      <a:r>
                        <a:rPr lang="zh-TW" sz="1200" kern="100" dirty="0">
                          <a:effectLst/>
                          <a:latin typeface="Calibri"/>
                          <a:ea typeface="標楷體"/>
                          <a:cs typeface="Times New Roman"/>
                        </a:rPr>
                        <a:t>項作業涉及人民權利義務皆建立適當之檢核、審查、追蹤、管制或考核等管理機制</a:t>
                      </a:r>
                      <a:r>
                        <a:rPr lang="en-US" sz="1200" kern="100" dirty="0">
                          <a:effectLst/>
                          <a:latin typeface="Calibri"/>
                          <a:ea typeface="標楷體"/>
                          <a:cs typeface="Times New Roman"/>
                        </a:rPr>
                        <a:t>(</a:t>
                      </a:r>
                      <a:r>
                        <a:rPr lang="zh-TW" sz="1200" kern="100" dirty="0">
                          <a:effectLst/>
                          <a:latin typeface="Calibri"/>
                          <a:ea typeface="標楷體"/>
                          <a:cs typeface="Times New Roman"/>
                        </a:rPr>
                        <a:t>可檢附各項作業流程</a:t>
                      </a:r>
                      <a:r>
                        <a:rPr lang="en-US" sz="1200" kern="100" dirty="0">
                          <a:effectLst/>
                          <a:latin typeface="Calibri"/>
                          <a:ea typeface="標楷體"/>
                          <a:cs typeface="Times New Roman"/>
                        </a:rPr>
                        <a:t>)</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700" kern="100" dirty="0">
                          <a:effectLst/>
                          <a:latin typeface="標楷體"/>
                          <a:ea typeface="新細明體"/>
                          <a:cs typeface="Times New Roman"/>
                        </a:rPr>
                        <a:t> </a:t>
                      </a:r>
                      <a:r>
                        <a:rPr lang="zh-TW" altLang="en-US" sz="1000" kern="100" dirty="0" smtClean="0">
                          <a:effectLst/>
                          <a:latin typeface="+mn-lt"/>
                          <a:ea typeface="標楷體"/>
                          <a:cs typeface="Times New Roman"/>
                        </a:rPr>
                        <a:t>無</a:t>
                      </a:r>
                      <a:r>
                        <a:rPr lang="zh-TW" altLang="zh-TW" sz="1000" kern="100" dirty="0" smtClean="0">
                          <a:effectLst/>
                          <a:latin typeface="+mn-lt"/>
                          <a:ea typeface="標楷體"/>
                          <a:cs typeface="Times New Roman"/>
                        </a:rPr>
                        <a:t>。</a:t>
                      </a:r>
                      <a:endParaRPr lang="zh-TW" altLang="zh-TW" sz="1000" kern="100" dirty="0" smtClean="0">
                        <a:effectLst/>
                        <a:latin typeface="+mn-lt"/>
                        <a:ea typeface="+mn-ea"/>
                        <a:cs typeface="Times New Roman"/>
                      </a:endParaRPr>
                    </a:p>
                    <a:p>
                      <a:pPr>
                        <a:lnSpc>
                          <a:spcPts val="2000"/>
                        </a:lnSpc>
                        <a:spcAft>
                          <a:spcPts val="0"/>
                        </a:spcAft>
                      </a:pPr>
                      <a:endParaRPr lang="zh-TW" sz="6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784">
                <a:tc>
                  <a:txBody>
                    <a:bodyPr/>
                    <a:lstStyle/>
                    <a:p>
                      <a:pPr>
                        <a:lnSpc>
                          <a:spcPts val="2000"/>
                        </a:lnSpc>
                        <a:spcAft>
                          <a:spcPts val="0"/>
                        </a:spcAft>
                      </a:pPr>
                      <a:r>
                        <a:rPr lang="zh-TW" sz="1200" kern="100" dirty="0">
                          <a:effectLst/>
                          <a:latin typeface="Calibri"/>
                          <a:ea typeface="標楷體"/>
                          <a:cs typeface="Times New Roman"/>
                        </a:rPr>
                        <a:t>三、建立檢討主管法令規定機制，並針對外界意見或執行缺失部分即時檢討相關法令規定。</a:t>
                      </a:r>
                      <a:endParaRPr lang="zh-TW" sz="1200" kern="100" dirty="0">
                        <a:effectLst/>
                        <a:latin typeface="Calibri"/>
                        <a:ea typeface="新細明體"/>
                        <a:cs typeface="Times New Roman"/>
                      </a:endParaRPr>
                    </a:p>
                  </a:txBody>
                  <a:tcPr marL="8348" marR="834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200" kern="100" dirty="0">
                          <a:solidFill>
                            <a:srgbClr val="FF0000"/>
                          </a:solidFill>
                          <a:effectLst/>
                          <a:latin typeface="標楷體"/>
                          <a:ea typeface="新細明體"/>
                          <a:cs typeface="Times New Roman"/>
                        </a:rPr>
                        <a:t>V</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200" kern="100" dirty="0" smtClean="0">
                          <a:effectLst/>
                          <a:latin typeface="Calibri"/>
                          <a:ea typeface="標楷體"/>
                          <a:cs typeface="Times New Roman"/>
                        </a:rPr>
                        <a:t>本</a:t>
                      </a:r>
                      <a:r>
                        <a:rPr lang="zh-TW" altLang="en-US" sz="1200" kern="100" dirty="0" smtClean="0">
                          <a:effectLst/>
                          <a:latin typeface="Calibri"/>
                          <a:ea typeface="標楷體"/>
                          <a:cs typeface="Times New Roman"/>
                        </a:rPr>
                        <a:t>課</a:t>
                      </a:r>
                      <a:r>
                        <a:rPr lang="zh-TW" sz="1200" kern="100" dirty="0" smtClean="0">
                          <a:effectLst/>
                          <a:latin typeface="Calibri"/>
                          <a:ea typeface="標楷體"/>
                          <a:cs typeface="Times New Roman"/>
                        </a:rPr>
                        <a:t>無</a:t>
                      </a:r>
                      <a:r>
                        <a:rPr lang="zh-TW" sz="1200" kern="100" dirty="0">
                          <a:effectLst/>
                          <a:latin typeface="Calibri"/>
                          <a:ea typeface="標楷體"/>
                          <a:cs typeface="Times New Roman"/>
                        </a:rPr>
                        <a:t>主管法令規定</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700" kern="100" dirty="0">
                          <a:effectLst/>
                          <a:latin typeface="標楷體"/>
                          <a:ea typeface="新細明體"/>
                          <a:cs typeface="Times New Roman"/>
                        </a:rPr>
                        <a:t> </a:t>
                      </a:r>
                      <a:r>
                        <a:rPr lang="zh-TW" altLang="en-US" sz="1000" kern="100" dirty="0" smtClean="0">
                          <a:effectLst/>
                          <a:latin typeface="+mn-lt"/>
                          <a:ea typeface="標楷體"/>
                          <a:cs typeface="Times New Roman"/>
                        </a:rPr>
                        <a:t>無</a:t>
                      </a:r>
                      <a:r>
                        <a:rPr lang="zh-TW" altLang="zh-TW" sz="1000" kern="100" dirty="0" smtClean="0">
                          <a:effectLst/>
                          <a:latin typeface="+mn-lt"/>
                          <a:ea typeface="標楷體"/>
                          <a:cs typeface="Times New Roman"/>
                        </a:rPr>
                        <a:t>。</a:t>
                      </a:r>
                      <a:endParaRPr lang="zh-TW" altLang="zh-TW" sz="1000" kern="100" dirty="0" smtClean="0">
                        <a:effectLst/>
                        <a:latin typeface="+mn-lt"/>
                        <a:ea typeface="+mn-ea"/>
                        <a:cs typeface="Times New Roman"/>
                      </a:endParaRPr>
                    </a:p>
                    <a:p>
                      <a:pPr>
                        <a:lnSpc>
                          <a:spcPts val="2000"/>
                        </a:lnSpc>
                        <a:spcAft>
                          <a:spcPts val="0"/>
                        </a:spcAft>
                      </a:pPr>
                      <a:endParaRPr lang="zh-TW" sz="6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608516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451243609"/>
              </p:ext>
            </p:extLst>
          </p:nvPr>
        </p:nvGraphicFramePr>
        <p:xfrm>
          <a:off x="539552" y="764704"/>
          <a:ext cx="7920880" cy="5910441"/>
        </p:xfrm>
        <a:graphic>
          <a:graphicData uri="http://schemas.openxmlformats.org/drawingml/2006/table">
            <a:tbl>
              <a:tblPr/>
              <a:tblGrid>
                <a:gridCol w="3240360"/>
                <a:gridCol w="360040"/>
                <a:gridCol w="288032"/>
                <a:gridCol w="424254"/>
                <a:gridCol w="367834"/>
                <a:gridCol w="432048"/>
                <a:gridCol w="1368152"/>
                <a:gridCol w="1440160"/>
              </a:tblGrid>
              <a:tr h="119261">
                <a:tc rowSpan="2">
                  <a:txBody>
                    <a:bodyPr/>
                    <a:lstStyle/>
                    <a:p>
                      <a:pPr algn="ctr">
                        <a:lnSpc>
                          <a:spcPts val="2000"/>
                        </a:lnSpc>
                        <a:spcAft>
                          <a:spcPts val="0"/>
                        </a:spcAft>
                      </a:pPr>
                      <a:r>
                        <a:rPr lang="zh-TW" sz="1400" kern="100" dirty="0">
                          <a:effectLst/>
                          <a:latin typeface="Calibri"/>
                          <a:ea typeface="標楷體"/>
                          <a:cs typeface="Times New Roman"/>
                        </a:rPr>
                        <a:t>評估重點</a:t>
                      </a:r>
                      <a:endParaRPr lang="zh-TW" sz="1400" kern="100" dirty="0">
                        <a:effectLst/>
                        <a:latin typeface="Calibri"/>
                        <a:ea typeface="新細明體"/>
                        <a:cs typeface="Times New Roman"/>
                      </a:endParaRPr>
                    </a:p>
                  </a:txBody>
                  <a:tcPr marL="8348" marR="834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gridSpan="5">
                  <a:txBody>
                    <a:bodyPr/>
                    <a:lstStyle/>
                    <a:p>
                      <a:pPr algn="ctr">
                        <a:lnSpc>
                          <a:spcPts val="2000"/>
                        </a:lnSpc>
                        <a:spcAft>
                          <a:spcPts val="0"/>
                        </a:spcAft>
                      </a:pPr>
                      <a:r>
                        <a:rPr lang="zh-TW" sz="1200" kern="100" dirty="0">
                          <a:effectLst/>
                          <a:latin typeface="Calibri"/>
                          <a:ea typeface="標楷體"/>
                          <a:cs typeface="Times New Roman"/>
                        </a:rPr>
                        <a:t>評估情形</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lnSpc>
                          <a:spcPts val="2000"/>
                        </a:lnSpc>
                        <a:spcAft>
                          <a:spcPts val="0"/>
                        </a:spcAft>
                      </a:pPr>
                      <a:r>
                        <a:rPr lang="zh-TW" sz="1200" kern="100" dirty="0">
                          <a:effectLst/>
                          <a:latin typeface="Calibri"/>
                          <a:ea typeface="標楷體"/>
                          <a:cs typeface="Times New Roman"/>
                        </a:rPr>
                        <a:t>部分落實</a:t>
                      </a:r>
                      <a:r>
                        <a:rPr lang="en-US" sz="1200" kern="100" dirty="0">
                          <a:effectLst/>
                          <a:latin typeface="Calibri"/>
                          <a:ea typeface="標楷體"/>
                          <a:cs typeface="Times New Roman"/>
                        </a:rPr>
                        <a:t>/</a:t>
                      </a:r>
                      <a:r>
                        <a:rPr lang="zh-TW" sz="1200" kern="100" dirty="0">
                          <a:effectLst/>
                          <a:latin typeface="Calibri"/>
                          <a:ea typeface="標楷體"/>
                          <a:cs typeface="Times New Roman"/>
                        </a:rPr>
                        <a:t>未落實</a:t>
                      </a:r>
                      <a:r>
                        <a:rPr lang="en-US" sz="1200" kern="100" dirty="0">
                          <a:effectLst/>
                          <a:latin typeface="Calibri"/>
                          <a:ea typeface="標楷體"/>
                          <a:cs typeface="Times New Roman"/>
                        </a:rPr>
                        <a:t>/</a:t>
                      </a:r>
                      <a:r>
                        <a:rPr lang="zh-TW" sz="1200" kern="100" dirty="0">
                          <a:effectLst/>
                          <a:latin typeface="Calibri"/>
                          <a:ea typeface="標楷體"/>
                          <a:cs typeface="Times New Roman"/>
                        </a:rPr>
                        <a:t>不適用情形說明</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rowSpan="2">
                  <a:txBody>
                    <a:bodyPr/>
                    <a:lstStyle/>
                    <a:p>
                      <a:pPr algn="ctr">
                        <a:lnSpc>
                          <a:spcPts val="2000"/>
                        </a:lnSpc>
                        <a:spcAft>
                          <a:spcPts val="0"/>
                        </a:spcAft>
                      </a:pPr>
                      <a:r>
                        <a:rPr lang="zh-TW" sz="1400" kern="100" dirty="0">
                          <a:effectLst/>
                          <a:latin typeface="Calibri"/>
                          <a:ea typeface="標楷體"/>
                          <a:cs typeface="Times New Roman"/>
                        </a:rPr>
                        <a:t>改善措施</a:t>
                      </a:r>
                      <a:endParaRPr lang="zh-TW" sz="14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38522">
                <a:tc vMerge="1">
                  <a:txBody>
                    <a:bodyPr/>
                    <a:lstStyle/>
                    <a:p>
                      <a:endParaRPr lang="zh-TW" altLang="en-US"/>
                    </a:p>
                  </a:txBody>
                  <a:tcPr/>
                </a:tc>
                <a:tc>
                  <a:txBody>
                    <a:bodyPr/>
                    <a:lstStyle/>
                    <a:p>
                      <a:pPr algn="ctr">
                        <a:lnSpc>
                          <a:spcPts val="2000"/>
                        </a:lnSpc>
                        <a:spcAft>
                          <a:spcPts val="0"/>
                        </a:spcAft>
                      </a:pPr>
                      <a:r>
                        <a:rPr lang="zh-TW" sz="1200" kern="100" dirty="0">
                          <a:effectLst/>
                          <a:latin typeface="Calibri"/>
                          <a:ea typeface="標楷體"/>
                          <a:cs typeface="Times New Roman"/>
                        </a:rPr>
                        <a:t>落實</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2000"/>
                        </a:lnSpc>
                        <a:spcAft>
                          <a:spcPts val="0"/>
                        </a:spcAft>
                      </a:pPr>
                      <a:r>
                        <a:rPr lang="zh-TW" sz="1200" kern="100" dirty="0">
                          <a:effectLst/>
                          <a:latin typeface="Calibri"/>
                          <a:ea typeface="標楷體"/>
                          <a:cs typeface="Times New Roman"/>
                        </a:rPr>
                        <a:t>部分落實</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2000"/>
                        </a:lnSpc>
                        <a:spcAft>
                          <a:spcPts val="0"/>
                        </a:spcAft>
                      </a:pPr>
                      <a:r>
                        <a:rPr lang="zh-TW" sz="1200" kern="100">
                          <a:effectLst/>
                          <a:latin typeface="Calibri"/>
                          <a:ea typeface="標楷體"/>
                          <a:cs typeface="Times New Roman"/>
                        </a:rPr>
                        <a:t>未落實</a:t>
                      </a:r>
                      <a:endParaRPr lang="zh-TW" sz="1200" kern="10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2000"/>
                        </a:lnSpc>
                        <a:spcAft>
                          <a:spcPts val="0"/>
                        </a:spcAft>
                      </a:pPr>
                      <a:r>
                        <a:rPr lang="zh-TW" sz="1200" kern="100" dirty="0">
                          <a:effectLst/>
                          <a:latin typeface="Calibri"/>
                          <a:ea typeface="標楷體"/>
                          <a:cs typeface="Times New Roman"/>
                        </a:rPr>
                        <a:t>不適用</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2000"/>
                        </a:lnSpc>
                        <a:spcAft>
                          <a:spcPts val="0"/>
                        </a:spcAft>
                      </a:pPr>
                      <a:r>
                        <a:rPr lang="zh-TW" sz="1200" kern="100" dirty="0">
                          <a:effectLst/>
                          <a:latin typeface="Calibri"/>
                          <a:ea typeface="標楷體"/>
                          <a:cs typeface="Times New Roman"/>
                        </a:rPr>
                        <a:t>其他</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vMerge="1">
                  <a:txBody>
                    <a:bodyPr/>
                    <a:lstStyle/>
                    <a:p>
                      <a:endParaRPr lang="zh-TW" altLang="en-US"/>
                    </a:p>
                  </a:txBody>
                  <a:tcPr/>
                </a:tc>
                <a:tc vMerge="1">
                  <a:txBody>
                    <a:bodyPr/>
                    <a:lstStyle/>
                    <a:p>
                      <a:endParaRPr lang="zh-TW" altLang="en-US"/>
                    </a:p>
                  </a:txBody>
                  <a:tcPr/>
                </a:tc>
              </a:tr>
              <a:tr h="794356">
                <a:tc>
                  <a:txBody>
                    <a:bodyPr/>
                    <a:lstStyle/>
                    <a:p>
                      <a:pPr>
                        <a:lnSpc>
                          <a:spcPts val="2000"/>
                        </a:lnSpc>
                        <a:spcAft>
                          <a:spcPts val="0"/>
                        </a:spcAft>
                      </a:pPr>
                      <a:r>
                        <a:rPr lang="zh-TW" sz="1400" kern="100">
                          <a:effectLst/>
                          <a:latin typeface="Calibri"/>
                          <a:ea typeface="標楷體"/>
                          <a:cs typeface="Times New Roman"/>
                        </a:rPr>
                        <a:t>四、遵循相關法令規定或契約。</a:t>
                      </a:r>
                      <a:endParaRPr lang="zh-TW" sz="1200" kern="100">
                        <a:effectLst/>
                        <a:latin typeface="Calibri"/>
                        <a:ea typeface="新細明體"/>
                        <a:cs typeface="Times New Roman"/>
                      </a:endParaRPr>
                    </a:p>
                  </a:txBody>
                  <a:tcPr marL="17780" marR="177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400" kern="100">
                          <a:solidFill>
                            <a:srgbClr val="FF0000"/>
                          </a:solidFill>
                          <a:effectLst/>
                          <a:latin typeface="標楷體"/>
                          <a:ea typeface="新細明體"/>
                          <a:cs typeface="Times New Roman"/>
                        </a:rPr>
                        <a:t>V</a:t>
                      </a:r>
                      <a:endParaRPr lang="zh-TW" sz="12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400" kern="100">
                          <a:effectLst/>
                          <a:latin typeface="標楷體"/>
                          <a:ea typeface="新細明體"/>
                          <a:cs typeface="Times New Roman"/>
                        </a:rPr>
                        <a:t> </a:t>
                      </a:r>
                      <a:endParaRPr lang="zh-TW" sz="12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400" kern="100">
                          <a:effectLst/>
                          <a:latin typeface="標楷體"/>
                          <a:ea typeface="新細明體"/>
                          <a:cs typeface="Times New Roman"/>
                        </a:rPr>
                        <a:t> </a:t>
                      </a:r>
                      <a:endParaRPr lang="zh-TW" sz="12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400" kern="100">
                          <a:effectLst/>
                          <a:latin typeface="標楷體"/>
                          <a:ea typeface="新細明體"/>
                          <a:cs typeface="Times New Roman"/>
                        </a:rPr>
                        <a:t> </a:t>
                      </a:r>
                      <a:endParaRPr lang="zh-TW" sz="12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400" kern="100">
                          <a:effectLst/>
                          <a:latin typeface="標楷體"/>
                          <a:ea typeface="新細明體"/>
                          <a:cs typeface="Times New Roman"/>
                        </a:rPr>
                        <a:t> </a:t>
                      </a:r>
                      <a:endParaRPr lang="zh-TW" sz="12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200" kern="100" dirty="0">
                          <a:effectLst/>
                          <a:latin typeface="標楷體" pitchFamily="65" charset="-120"/>
                          <a:ea typeface="標楷體" pitchFamily="65" charset="-120"/>
                          <a:cs typeface="Times New Roman"/>
                        </a:rPr>
                        <a:t>本科需遵守</a:t>
                      </a:r>
                      <a:r>
                        <a:rPr lang="en-US" sz="1200" kern="100" dirty="0">
                          <a:effectLst/>
                          <a:latin typeface="標楷體" pitchFamily="65" charset="-120"/>
                          <a:ea typeface="標楷體" pitchFamily="65" charset="-120"/>
                          <a:cs typeface="Times New Roman"/>
                        </a:rPr>
                        <a:t>…</a:t>
                      </a:r>
                      <a:r>
                        <a:rPr lang="zh-TW" sz="1200" kern="100" dirty="0">
                          <a:effectLst/>
                          <a:latin typeface="標楷體" pitchFamily="65" charset="-120"/>
                          <a:ea typeface="標楷體" pitchFamily="65" charset="-120"/>
                          <a:cs typeface="Times New Roman"/>
                        </a:rPr>
                        <a:t>等法令規定，評估期間未發生違反法令之規定。本年度計與外界訂立</a:t>
                      </a:r>
                      <a:r>
                        <a:rPr lang="en-US" sz="1200" kern="100" dirty="0">
                          <a:effectLst/>
                          <a:latin typeface="標楷體" pitchFamily="65" charset="-120"/>
                          <a:ea typeface="標楷體" pitchFamily="65" charset="-120"/>
                          <a:cs typeface="Times New Roman"/>
                        </a:rPr>
                        <a:t>3</a:t>
                      </a:r>
                      <a:r>
                        <a:rPr lang="zh-TW" sz="1200" kern="100" dirty="0">
                          <a:effectLst/>
                          <a:latin typeface="標楷體" pitchFamily="65" charset="-120"/>
                          <a:ea typeface="標楷體" pitchFamily="65" charset="-120"/>
                          <a:cs typeface="Times New Roman"/>
                        </a:rPr>
                        <a:t>個契約，皆依約執行</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altLang="en-US" sz="1400" kern="100" dirty="0" smtClean="0">
                          <a:effectLst/>
                          <a:latin typeface="Calibri"/>
                          <a:ea typeface="標楷體"/>
                          <a:cs typeface="Times New Roman"/>
                        </a:rPr>
                        <a:t>無</a:t>
                      </a:r>
                      <a:r>
                        <a:rPr lang="zh-TW" sz="1400" kern="100" dirty="0" smtClean="0">
                          <a:effectLst/>
                          <a:latin typeface="Calibri"/>
                          <a:ea typeface="標楷體"/>
                          <a:cs typeface="Times New Roman"/>
                        </a:rPr>
                        <a:t>。</a:t>
                      </a:r>
                      <a:endParaRPr lang="zh-TW" sz="1200" kern="100" dirty="0">
                        <a:effectLst/>
                        <a:latin typeface="Calibri"/>
                        <a:ea typeface="新細明體"/>
                        <a:cs typeface="Times New Roman"/>
                      </a:endParaRPr>
                    </a:p>
                  </a:txBody>
                  <a:tcPr marL="17780" marR="177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4432">
                <a:tc>
                  <a:txBody>
                    <a:bodyPr/>
                    <a:lstStyle/>
                    <a:p>
                      <a:pPr>
                        <a:lnSpc>
                          <a:spcPts val="2000"/>
                        </a:lnSpc>
                        <a:spcAft>
                          <a:spcPts val="0"/>
                        </a:spcAft>
                      </a:pPr>
                      <a:r>
                        <a:rPr lang="zh-TW" sz="1400" kern="100" dirty="0">
                          <a:effectLst/>
                          <a:latin typeface="Calibri"/>
                          <a:ea typeface="標楷體"/>
                          <a:cs typeface="Times New Roman"/>
                        </a:rPr>
                        <a:t>五、就主管業務對相關機關或單位善盡監理、督導或輔導等責任。</a:t>
                      </a:r>
                      <a:endParaRPr lang="zh-TW" sz="1200" kern="100" dirty="0">
                        <a:effectLst/>
                        <a:latin typeface="Calibri"/>
                        <a:ea typeface="新細明體"/>
                        <a:cs typeface="Times New Roman"/>
                      </a:endParaRPr>
                    </a:p>
                  </a:txBody>
                  <a:tcPr marL="17780" marR="177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400" kern="100">
                          <a:effectLst/>
                          <a:latin typeface="標楷體"/>
                          <a:ea typeface="新細明體"/>
                          <a:cs typeface="Times New Roman"/>
                        </a:rPr>
                        <a:t> </a:t>
                      </a:r>
                      <a:endParaRPr lang="zh-TW" sz="12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400" kern="100" dirty="0">
                          <a:effectLst/>
                          <a:latin typeface="標楷體"/>
                          <a:ea typeface="新細明體"/>
                          <a:cs typeface="Times New Roman"/>
                        </a:rPr>
                        <a:t> </a:t>
                      </a:r>
                      <a:r>
                        <a:rPr lang="zh-TW" altLang="en-US" sz="1400" kern="100" dirty="0" smtClean="0">
                          <a:solidFill>
                            <a:srgbClr val="FF0000"/>
                          </a:solidFill>
                          <a:effectLst/>
                          <a:latin typeface="標楷體"/>
                          <a:ea typeface="新細明體"/>
                          <a:cs typeface="Times New Roman"/>
                        </a:rPr>
                        <a:t>Ｖ</a:t>
                      </a:r>
                      <a:endParaRPr lang="zh-TW" sz="1200" kern="100" dirty="0">
                        <a:solidFill>
                          <a:srgbClr val="FF0000"/>
                        </a:solidFill>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400" kern="100">
                          <a:effectLst/>
                          <a:latin typeface="標楷體"/>
                          <a:ea typeface="新細明體"/>
                          <a:cs typeface="Times New Roman"/>
                        </a:rPr>
                        <a:t> </a:t>
                      </a:r>
                      <a:endParaRPr lang="zh-TW" sz="12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1400" kern="100">
                          <a:effectLst/>
                          <a:latin typeface="標楷體"/>
                          <a:ea typeface="新細明體"/>
                          <a:cs typeface="Times New Roman"/>
                        </a:rPr>
                        <a:t> </a:t>
                      </a:r>
                      <a:endParaRPr lang="zh-TW" sz="1200" kern="10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endParaRPr lang="zh-TW" sz="1200" kern="100" dirty="0">
                        <a:effectLst/>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altLang="en-US" sz="1200" kern="100" dirty="0" smtClean="0">
                          <a:effectLst/>
                          <a:latin typeface="標楷體" pitchFamily="65" charset="-120"/>
                          <a:ea typeface="標楷體" pitchFamily="65" charset="-120"/>
                          <a:cs typeface="Times New Roman"/>
                        </a:rPr>
                        <a:t>評估期間尚末對捐補助民間團體經費運用情形進行稽核。</a:t>
                      </a:r>
                      <a:endParaRPr lang="zh-TW" sz="1200" kern="100" dirty="0">
                        <a:effectLst/>
                        <a:latin typeface="標楷體" pitchFamily="65" charset="-120"/>
                        <a:ea typeface="標楷體" pitchFamily="65" charset="-120"/>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en-US" sz="700" kern="100" dirty="0">
                          <a:effectLst/>
                          <a:latin typeface="標楷體"/>
                          <a:ea typeface="新細明體"/>
                          <a:cs typeface="Times New Roman"/>
                        </a:rPr>
                        <a:t> </a:t>
                      </a:r>
                      <a:r>
                        <a:rPr lang="zh-TW" altLang="en-US" sz="1000" kern="100" dirty="0" smtClean="0">
                          <a:effectLst/>
                          <a:latin typeface="標楷體" pitchFamily="65" charset="-120"/>
                          <a:ea typeface="標楷體" pitchFamily="65" charset="-120"/>
                          <a:cs typeface="Times New Roman"/>
                        </a:rPr>
                        <a:t>為稽核捐補助民間團體經費使用情形，擬分別於每年４及９月對１０％捐補助團體進行抽樣稽核。</a:t>
                      </a:r>
                      <a:endParaRPr lang="zh-TW" sz="1000" kern="100" dirty="0">
                        <a:effectLst/>
                        <a:latin typeface="標楷體" pitchFamily="65" charset="-120"/>
                        <a:ea typeface="標楷體" pitchFamily="65" charset="-120"/>
                        <a:cs typeface="Times New Roman"/>
                      </a:endParaRPr>
                    </a:p>
                  </a:txBody>
                  <a:tcPr marL="8348" marR="83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202">
                <a:tc>
                  <a:txBody>
                    <a:bodyPr/>
                    <a:lstStyle/>
                    <a:p>
                      <a:pPr>
                        <a:lnSpc>
                          <a:spcPts val="2000"/>
                        </a:lnSpc>
                        <a:spcAft>
                          <a:spcPts val="0"/>
                        </a:spcAft>
                      </a:pPr>
                      <a:r>
                        <a:rPr lang="zh-TW" altLang="en-US" sz="1200" kern="100" dirty="0" smtClean="0">
                          <a:solidFill>
                            <a:srgbClr val="0000CC"/>
                          </a:solidFill>
                          <a:effectLst/>
                          <a:latin typeface="Calibri"/>
                          <a:ea typeface="標楷體"/>
                          <a:cs typeface="Times New Roman"/>
                        </a:rPr>
                        <a:t>六</a:t>
                      </a:r>
                      <a:r>
                        <a:rPr lang="zh-TW" sz="1200" kern="100" dirty="0" smtClean="0">
                          <a:solidFill>
                            <a:srgbClr val="0000CC"/>
                          </a:solidFill>
                          <a:effectLst/>
                          <a:latin typeface="Calibri"/>
                          <a:ea typeface="標楷體"/>
                          <a:cs typeface="Times New Roman"/>
                        </a:rPr>
                        <a:t>、</a:t>
                      </a:r>
                      <a:r>
                        <a:rPr lang="zh-TW" altLang="en-US" sz="1200" dirty="0" smtClean="0">
                          <a:solidFill>
                            <a:srgbClr val="0000CC"/>
                          </a:solidFill>
                          <a:latin typeface="標楷體" pitchFamily="65" charset="-120"/>
                          <a:ea typeface="標楷體" pitchFamily="65" charset="-120"/>
                        </a:rPr>
                        <a:t>對民間團體捐補助作業</a:t>
                      </a:r>
                      <a:r>
                        <a:rPr lang="zh-TW" sz="1200" kern="100" dirty="0" smtClean="0">
                          <a:solidFill>
                            <a:srgbClr val="0000CC"/>
                          </a:solidFill>
                          <a:effectLst/>
                          <a:latin typeface="Calibri"/>
                          <a:ea typeface="標楷體"/>
                          <a:cs typeface="Times New Roman"/>
                        </a:rPr>
                        <a:t>。</a:t>
                      </a:r>
                      <a:endParaRPr lang="zh-TW" sz="1200" kern="100" dirty="0">
                        <a:solidFill>
                          <a:srgbClr val="0000CC"/>
                        </a:solidFill>
                        <a:effectLst/>
                        <a:latin typeface="Calibri"/>
                        <a:ea typeface="新細明體"/>
                        <a:cs typeface="Times New Roman"/>
                      </a:endParaRPr>
                    </a:p>
                  </a:txBody>
                  <a:tcPr marL="8348" marR="834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r>
                        <a:rPr lang="en-US" sz="1200" kern="100" dirty="0">
                          <a:solidFill>
                            <a:srgbClr val="FF0000"/>
                          </a:solidFill>
                          <a:effectLst/>
                          <a:latin typeface="標楷體"/>
                          <a:ea typeface="新細明體"/>
                          <a:cs typeface="Times New Roman"/>
                        </a:rPr>
                        <a:t> </a:t>
                      </a:r>
                      <a:r>
                        <a:rPr lang="zh-TW" altLang="en-US" sz="1200" kern="100" dirty="0" smtClean="0">
                          <a:solidFill>
                            <a:srgbClr val="FF0000"/>
                          </a:solidFill>
                          <a:effectLst/>
                          <a:latin typeface="標楷體"/>
                          <a:ea typeface="新細明體"/>
                          <a:cs typeface="Times New Roman"/>
                        </a:rPr>
                        <a:t>Ｖ</a:t>
                      </a:r>
                      <a:endParaRPr lang="zh-TW" sz="1200" kern="100" dirty="0">
                        <a:solidFill>
                          <a:srgbClr val="FF0000"/>
                        </a:solidFill>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r>
                        <a:rPr lang="en-US" sz="1200" kern="100" dirty="0">
                          <a:effectLst/>
                          <a:latin typeface="標楷體"/>
                          <a:ea typeface="新細明體"/>
                          <a:cs typeface="Times New Roman"/>
                        </a:rPr>
                        <a:t> </a:t>
                      </a: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r>
                        <a:rPr lang="zh-TW" altLang="en-US" sz="1200" kern="100" dirty="0" smtClean="0">
                          <a:solidFill>
                            <a:srgbClr val="FF0000"/>
                          </a:solidFill>
                          <a:effectLst/>
                          <a:latin typeface="標楷體" pitchFamily="65" charset="-120"/>
                          <a:ea typeface="標楷體" pitchFamily="65" charset="-120"/>
                          <a:cs typeface="Times New Roman"/>
                        </a:rPr>
                        <a:t>檢附控制作業自行評估表</a:t>
                      </a:r>
                      <a:endParaRPr lang="zh-TW" sz="1200" kern="100" dirty="0">
                        <a:solidFill>
                          <a:srgbClr val="FF0000"/>
                        </a:solidFill>
                        <a:effectLst/>
                        <a:latin typeface="標楷體" pitchFamily="65" charset="-120"/>
                        <a:ea typeface="標楷體" pitchFamily="65" charset="-120"/>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r>
                        <a:rPr lang="en-US" sz="700" kern="100" dirty="0">
                          <a:effectLst/>
                          <a:latin typeface="標楷體"/>
                          <a:ea typeface="新細明體"/>
                          <a:cs typeface="Times New Roman"/>
                        </a:rPr>
                        <a:t> </a:t>
                      </a:r>
                      <a:endParaRPr lang="zh-TW" sz="6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062">
                <a:tc>
                  <a:txBody>
                    <a:bodyPr/>
                    <a:lstStyle/>
                    <a:p>
                      <a:pPr>
                        <a:lnSpc>
                          <a:spcPts val="2000"/>
                        </a:lnSpc>
                        <a:spcAft>
                          <a:spcPts val="0"/>
                        </a:spcAft>
                      </a:pPr>
                      <a:r>
                        <a:rPr lang="zh-TW" altLang="en-US" sz="1200" kern="100" dirty="0" smtClean="0">
                          <a:solidFill>
                            <a:srgbClr val="0000CC"/>
                          </a:solidFill>
                          <a:effectLst/>
                          <a:latin typeface="標楷體" pitchFamily="65" charset="-120"/>
                          <a:ea typeface="標楷體" pitchFamily="65" charset="-120"/>
                          <a:cs typeface="Times New Roman"/>
                        </a:rPr>
                        <a:t>七、里活動中心申請租借作業</a:t>
                      </a:r>
                      <a:endParaRPr lang="zh-TW" sz="1200" kern="100" dirty="0">
                        <a:solidFill>
                          <a:srgbClr val="0000CC"/>
                        </a:solidFill>
                        <a:effectLst/>
                        <a:latin typeface="標楷體" pitchFamily="65" charset="-120"/>
                        <a:ea typeface="標楷體" pitchFamily="65" charset="-120"/>
                        <a:cs typeface="Times New Roman"/>
                      </a:endParaRPr>
                    </a:p>
                  </a:txBody>
                  <a:tcPr marL="8348" marR="834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zh-TW" altLang="en-US" sz="1200" kern="100" dirty="0" smtClean="0">
                          <a:solidFill>
                            <a:srgbClr val="FF0000"/>
                          </a:solidFill>
                          <a:effectLst/>
                          <a:latin typeface="Calibri"/>
                          <a:ea typeface="新細明體"/>
                          <a:cs typeface="Times New Roman"/>
                        </a:rPr>
                        <a:t>Ｖ</a:t>
                      </a:r>
                      <a:endParaRPr lang="zh-TW" sz="1200" kern="100" dirty="0">
                        <a:solidFill>
                          <a:srgbClr val="FF0000"/>
                        </a:solidFill>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200" kern="100" dirty="0" smtClean="0">
                          <a:solidFill>
                            <a:srgbClr val="FF0000"/>
                          </a:solidFill>
                          <a:effectLst/>
                          <a:latin typeface="標楷體" pitchFamily="65" charset="-120"/>
                          <a:ea typeface="標楷體" pitchFamily="65" charset="-120"/>
                          <a:cs typeface="Times New Roman"/>
                        </a:rPr>
                        <a:t>檢附控制作業自行評估表</a:t>
                      </a:r>
                      <a:endParaRPr lang="zh-TW" altLang="zh-TW" sz="1200" kern="100" dirty="0" smtClean="0">
                        <a:solidFill>
                          <a:srgbClr val="FF0000"/>
                        </a:solidFill>
                        <a:effectLst/>
                        <a:latin typeface="標楷體" pitchFamily="65" charset="-120"/>
                        <a:ea typeface="標楷體" pitchFamily="65" charset="-120"/>
                        <a:cs typeface="Times New Roman"/>
                      </a:endParaRPr>
                    </a:p>
                    <a:p>
                      <a:pPr>
                        <a:lnSpc>
                          <a:spcPts val="2000"/>
                        </a:lnSpc>
                        <a:spcAft>
                          <a:spcPts val="0"/>
                        </a:spcAft>
                      </a:pPr>
                      <a:endParaRPr lang="zh-TW" sz="1200" kern="100" dirty="0">
                        <a:solidFill>
                          <a:srgbClr val="FF0000"/>
                        </a:solidFill>
                        <a:effectLst/>
                        <a:latin typeface="標楷體" pitchFamily="65" charset="-120"/>
                        <a:ea typeface="標楷體" pitchFamily="65" charset="-120"/>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spcAft>
                          <a:spcPts val="0"/>
                        </a:spcAft>
                      </a:pPr>
                      <a:endParaRPr lang="zh-TW" sz="6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1807">
                <a:tc gridSpan="8">
                  <a:txBody>
                    <a:bodyPr/>
                    <a:lstStyle/>
                    <a:p>
                      <a:pPr>
                        <a:lnSpc>
                          <a:spcPts val="2000"/>
                        </a:lnSpc>
                        <a:spcAft>
                          <a:spcPts val="0"/>
                        </a:spcAft>
                      </a:pPr>
                      <a:r>
                        <a:rPr lang="zh-TW" altLang="en-US" sz="1400" kern="100" dirty="0" smtClean="0">
                          <a:solidFill>
                            <a:srgbClr val="0000CC"/>
                          </a:solidFill>
                          <a:effectLst/>
                          <a:latin typeface="標楷體" pitchFamily="65" charset="-120"/>
                          <a:ea typeface="標楷體" pitchFamily="65" charset="-120"/>
                          <a:cs typeface="Times New Roman"/>
                        </a:rPr>
                        <a:t>填表人：               複核：                  單位主管：</a:t>
                      </a:r>
                      <a:endParaRPr lang="zh-TW" sz="1400" kern="100" dirty="0">
                        <a:solidFill>
                          <a:srgbClr val="0000CC"/>
                        </a:solidFill>
                        <a:effectLst/>
                        <a:latin typeface="標楷體" pitchFamily="65" charset="-120"/>
                        <a:ea typeface="標楷體" pitchFamily="65" charset="-120"/>
                        <a:cs typeface="Times New Roman"/>
                      </a:endParaRPr>
                    </a:p>
                  </a:txBody>
                  <a:tcPr marL="8348" marR="8348"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spcAft>
                          <a:spcPts val="0"/>
                        </a:spcAft>
                      </a:pPr>
                      <a:endParaRPr lang="zh-TW" sz="1200" kern="100" dirty="0">
                        <a:solidFill>
                          <a:srgbClr val="FF0000"/>
                        </a:solidFill>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2000"/>
                        </a:lnSpc>
                        <a:spcAft>
                          <a:spcPts val="0"/>
                        </a:spcAft>
                      </a:pP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2000"/>
                        </a:lnSpc>
                        <a:spcAft>
                          <a:spcPts val="0"/>
                        </a:spcAft>
                      </a:pP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2000"/>
                        </a:lnSpc>
                        <a:spcAft>
                          <a:spcPts val="0"/>
                        </a:spcAft>
                      </a:pP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2000"/>
                        </a:lnSpc>
                        <a:spcAft>
                          <a:spcPts val="0"/>
                        </a:spcAft>
                      </a:pPr>
                      <a:endParaRPr lang="zh-TW" sz="12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2000"/>
                        </a:lnSpc>
                        <a:spcAft>
                          <a:spcPts val="0"/>
                        </a:spcAft>
                      </a:pPr>
                      <a:endParaRPr lang="zh-TW" sz="1200" kern="100" dirty="0">
                        <a:solidFill>
                          <a:srgbClr val="FF0000"/>
                        </a:solidFill>
                        <a:effectLst/>
                        <a:latin typeface="標楷體" pitchFamily="65" charset="-120"/>
                        <a:ea typeface="標楷體" pitchFamily="65" charset="-120"/>
                        <a:cs typeface="Times New Roman"/>
                      </a:endParaRPr>
                    </a:p>
                  </a:txBody>
                  <a:tcPr marL="8348" marR="83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2000"/>
                        </a:lnSpc>
                        <a:spcAft>
                          <a:spcPts val="0"/>
                        </a:spcAft>
                      </a:pPr>
                      <a:endParaRPr lang="zh-TW" sz="600" kern="100" dirty="0">
                        <a:effectLst/>
                        <a:latin typeface="Calibri"/>
                        <a:ea typeface="新細明體"/>
                        <a:cs typeface="Times New Roman"/>
                      </a:endParaRPr>
                    </a:p>
                  </a:txBody>
                  <a:tcPr marL="8348" marR="834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57924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l"/>
            <a:r>
              <a:rPr lang="zh-TW" altLang="en-US" sz="1400" dirty="0" smtClean="0">
                <a:latin typeface="標楷體" pitchFamily="65" charset="-120"/>
                <a:ea typeface="標楷體" pitchFamily="65" charset="-120"/>
              </a:rPr>
              <a:t>　　　　　　　　　　　　</a:t>
            </a:r>
            <a:r>
              <a:rPr lang="zh-TW" altLang="en-US" sz="1400" dirty="0">
                <a:latin typeface="標楷體" pitchFamily="65" charset="-120"/>
                <a:ea typeface="標楷體" pitchFamily="65" charset="-120"/>
              </a:rPr>
              <a:t>臺中市○○公所</a:t>
            </a:r>
            <a:r>
              <a:rPr lang="zh-TW" altLang="en-US" sz="1400" dirty="0" smtClean="0">
                <a:latin typeface="標楷體" pitchFamily="65" charset="-120"/>
                <a:ea typeface="標楷體" pitchFamily="65" charset="-120"/>
              </a:rPr>
              <a:t>內部</a:t>
            </a:r>
            <a:r>
              <a:rPr lang="zh-TW" altLang="en-US" sz="1400" dirty="0">
                <a:latin typeface="標楷體" pitchFamily="65" charset="-120"/>
                <a:ea typeface="標楷體" pitchFamily="65" charset="-120"/>
              </a:rPr>
              <a:t>控制制度控制作業自行評估表</a:t>
            </a:r>
            <a:br>
              <a:rPr lang="zh-TW" altLang="en-US" sz="1400" dirty="0">
                <a:latin typeface="標楷體" pitchFamily="65" charset="-120"/>
                <a:ea typeface="標楷體" pitchFamily="65" charset="-120"/>
              </a:rPr>
            </a:br>
            <a:r>
              <a:rPr lang="zh-TW" altLang="en-US" sz="1400" dirty="0">
                <a:latin typeface="標楷體" pitchFamily="65" charset="-120"/>
                <a:ea typeface="標楷體" pitchFamily="65" charset="-120"/>
              </a:rPr>
              <a:t>    </a:t>
            </a:r>
            <a:r>
              <a:rPr lang="zh-TW" altLang="en-US" sz="1400" dirty="0" smtClean="0">
                <a:latin typeface="標楷體" pitchFamily="65" charset="-120"/>
                <a:ea typeface="標楷體" pitchFamily="65" charset="-120"/>
              </a:rPr>
              <a:t>　　　　　　　　　　　　　　　　　　　○○</a:t>
            </a:r>
            <a:r>
              <a:rPr lang="zh-TW" altLang="en-US" sz="1400" dirty="0">
                <a:latin typeface="標楷體" pitchFamily="65" charset="-120"/>
                <a:ea typeface="標楷體" pitchFamily="65" charset="-120"/>
              </a:rPr>
              <a:t>年度</a:t>
            </a:r>
            <a:br>
              <a:rPr lang="zh-TW" altLang="en-US" sz="1400" dirty="0">
                <a:latin typeface="標楷體" pitchFamily="65" charset="-120"/>
                <a:ea typeface="標楷體" pitchFamily="65" charset="-120"/>
              </a:rPr>
            </a:br>
            <a:r>
              <a:rPr lang="zh-TW" altLang="en-US" sz="1400" dirty="0">
                <a:latin typeface="標楷體" pitchFamily="65" charset="-120"/>
                <a:ea typeface="標楷體" pitchFamily="65" charset="-120"/>
              </a:rPr>
              <a:t>評估單位</a:t>
            </a:r>
            <a:r>
              <a:rPr lang="zh-TW" altLang="en-US" sz="1400" dirty="0" smtClean="0">
                <a:latin typeface="標楷體" pitchFamily="65" charset="-120"/>
                <a:ea typeface="標楷體" pitchFamily="65" charset="-120"/>
              </a:rPr>
              <a:t>：</a:t>
            </a:r>
            <a:r>
              <a:rPr lang="zh-TW" altLang="en-US" sz="1400" dirty="0">
                <a:latin typeface="標楷體" pitchFamily="65" charset="-120"/>
                <a:ea typeface="標楷體" pitchFamily="65" charset="-120"/>
              </a:rPr>
              <a:t> ○○</a:t>
            </a:r>
            <a:r>
              <a:rPr lang="zh-TW" altLang="en-US" sz="1400" dirty="0" smtClean="0">
                <a:latin typeface="標楷體" pitchFamily="65" charset="-120"/>
                <a:ea typeface="標楷體" pitchFamily="65" charset="-120"/>
              </a:rPr>
              <a:t>課</a:t>
            </a:r>
            <a:r>
              <a:rPr lang="en-US" altLang="zh-TW" sz="1400" dirty="0" smtClean="0">
                <a:latin typeface="標楷體" pitchFamily="65" charset="-120"/>
                <a:ea typeface="標楷體" pitchFamily="65" charset="-120"/>
              </a:rPr>
              <a:t/>
            </a:r>
            <a:br>
              <a:rPr lang="en-US" altLang="zh-TW" sz="1400" dirty="0" smtClean="0">
                <a:latin typeface="標楷體" pitchFamily="65" charset="-120"/>
                <a:ea typeface="標楷體" pitchFamily="65" charset="-120"/>
              </a:rPr>
            </a:br>
            <a:r>
              <a:rPr lang="zh-TW" altLang="en-US" sz="1400" dirty="0" smtClean="0">
                <a:latin typeface="標楷體" pitchFamily="65" charset="-120"/>
                <a:ea typeface="標楷體" pitchFamily="65" charset="-120"/>
              </a:rPr>
              <a:t>作業</a:t>
            </a:r>
            <a:r>
              <a:rPr lang="zh-TW" altLang="en-US" sz="1400" dirty="0">
                <a:latin typeface="標楷體" pitchFamily="65" charset="-120"/>
                <a:ea typeface="標楷體" pitchFamily="65" charset="-120"/>
              </a:rPr>
              <a:t>類別</a:t>
            </a:r>
            <a:r>
              <a:rPr lang="en-US" altLang="zh-TW" sz="1400" dirty="0">
                <a:latin typeface="標楷體" pitchFamily="65" charset="-120"/>
                <a:ea typeface="標楷體" pitchFamily="65" charset="-120"/>
              </a:rPr>
              <a:t>(</a:t>
            </a:r>
            <a:r>
              <a:rPr lang="zh-TW" altLang="en-US" sz="1400" dirty="0">
                <a:latin typeface="標楷體" pitchFamily="65" charset="-120"/>
                <a:ea typeface="標楷體" pitchFamily="65" charset="-120"/>
              </a:rPr>
              <a:t>項目</a:t>
            </a:r>
            <a:r>
              <a:rPr lang="en-US" altLang="zh-TW" sz="1400" dirty="0">
                <a:latin typeface="標楷體" pitchFamily="65" charset="-120"/>
                <a:ea typeface="標楷體" pitchFamily="65" charset="-120"/>
              </a:rPr>
              <a:t>)</a:t>
            </a:r>
            <a:r>
              <a:rPr lang="zh-TW" altLang="en-US" sz="1400" dirty="0" smtClean="0">
                <a:latin typeface="標楷體" pitchFamily="65" charset="-120"/>
                <a:ea typeface="標楷體" pitchFamily="65" charset="-120"/>
              </a:rPr>
              <a:t>：</a:t>
            </a:r>
            <a:r>
              <a:rPr lang="zh-TW" altLang="zh-TW" sz="1400" b="1" u="sng" dirty="0">
                <a:latin typeface="標楷體" pitchFamily="65" charset="-120"/>
                <a:ea typeface="標楷體" pitchFamily="65" charset="-120"/>
              </a:rPr>
              <a:t>里活動中心申請租借</a:t>
            </a:r>
            <a:r>
              <a:rPr lang="zh-TW" altLang="zh-TW" sz="1400" b="1" u="sng" dirty="0" smtClean="0">
                <a:latin typeface="標楷體" pitchFamily="65" charset="-120"/>
                <a:ea typeface="標楷體" pitchFamily="65" charset="-120"/>
              </a:rPr>
              <a:t>作業</a:t>
            </a:r>
            <a:r>
              <a:rPr lang="en-US" altLang="zh-TW" sz="1400" b="1" u="sng" dirty="0" smtClean="0">
                <a:latin typeface="標楷體" pitchFamily="65" charset="-120"/>
                <a:ea typeface="標楷體" pitchFamily="65" charset="-120"/>
              </a:rPr>
              <a:t/>
            </a:r>
            <a:br>
              <a:rPr lang="en-US" altLang="zh-TW" sz="1400" b="1" u="sng" dirty="0" smtClean="0">
                <a:latin typeface="標楷體" pitchFamily="65" charset="-120"/>
                <a:ea typeface="標楷體" pitchFamily="65" charset="-120"/>
              </a:rPr>
            </a:br>
            <a:r>
              <a:rPr lang="zh-TW" altLang="en-US" sz="1400" dirty="0" smtClean="0">
                <a:latin typeface="標楷體" pitchFamily="65" charset="-120"/>
                <a:ea typeface="標楷體" pitchFamily="65" charset="-120"/>
              </a:rPr>
              <a:t>評估</a:t>
            </a:r>
            <a:r>
              <a:rPr lang="zh-TW" altLang="en-US" sz="1400" dirty="0">
                <a:latin typeface="標楷體" pitchFamily="65" charset="-120"/>
                <a:ea typeface="標楷體" pitchFamily="65" charset="-120"/>
              </a:rPr>
              <a:t>期間：○○年○○月○○日至○○年○○月○○</a:t>
            </a:r>
            <a:r>
              <a:rPr lang="zh-TW" altLang="en-US" sz="1400" dirty="0" smtClean="0">
                <a:latin typeface="標楷體" pitchFamily="65" charset="-120"/>
                <a:ea typeface="標楷體" pitchFamily="65" charset="-120"/>
              </a:rPr>
              <a:t>日　　　　　  </a:t>
            </a:r>
            <a:r>
              <a:rPr lang="zh-TW" altLang="en-US" sz="1400" dirty="0">
                <a:latin typeface="標楷體" pitchFamily="65" charset="-120"/>
                <a:ea typeface="標楷體" pitchFamily="65" charset="-120"/>
              </a:rPr>
              <a:t>評估日期：  年  月  日</a:t>
            </a:r>
          </a:p>
        </p:txBody>
      </p:sp>
      <p:sp>
        <p:nvSpPr>
          <p:cNvPr id="4" name="頁尾版面配置區 3"/>
          <p:cNvSpPr>
            <a:spLocks noGrp="1"/>
          </p:cNvSpPr>
          <p:nvPr>
            <p:ph type="ftr" sz="quarter" idx="11"/>
          </p:nvPr>
        </p:nvSpPr>
        <p:spPr/>
        <p:txBody>
          <a:bodyPr/>
          <a:lstStyle/>
          <a:p>
            <a:r>
              <a:rPr lang="zh-TW" altLang="en-US" smtClean="0"/>
              <a:t>內部控制教育訓練</a:t>
            </a:r>
            <a:endParaRPr lang="zh-TW" altLang="en-US"/>
          </a:p>
        </p:txBody>
      </p:sp>
      <p:sp>
        <p:nvSpPr>
          <p:cNvPr id="5" name="投影片編號版面配置區 4"/>
          <p:cNvSpPr>
            <a:spLocks noGrp="1"/>
          </p:cNvSpPr>
          <p:nvPr>
            <p:ph type="sldNum" sz="quarter" idx="12"/>
          </p:nvPr>
        </p:nvSpPr>
        <p:spPr/>
        <p:txBody>
          <a:bodyPr/>
          <a:lstStyle/>
          <a:p>
            <a:fld id="{1FCBC0D2-356E-4FA3-89C8-47DA2CC48A1A}" type="slidenum">
              <a:rPr lang="zh-TW" altLang="en-US" smtClean="0"/>
              <a:t>77</a:t>
            </a:fld>
            <a:endParaRPr lang="zh-TW" altLang="en-US"/>
          </a:p>
        </p:txBody>
      </p:sp>
      <p:graphicFrame>
        <p:nvGraphicFramePr>
          <p:cNvPr id="9" name="表格 8"/>
          <p:cNvGraphicFramePr>
            <a:graphicFrameLocks noGrp="1"/>
          </p:cNvGraphicFramePr>
          <p:nvPr>
            <p:extLst>
              <p:ext uri="{D42A27DB-BD31-4B8C-83A1-F6EECF244321}">
                <p14:modId xmlns:p14="http://schemas.microsoft.com/office/powerpoint/2010/main" val="3817431241"/>
              </p:ext>
            </p:extLst>
          </p:nvPr>
        </p:nvGraphicFramePr>
        <p:xfrm>
          <a:off x="539554" y="1556791"/>
          <a:ext cx="7776861" cy="5187856"/>
        </p:xfrm>
        <a:graphic>
          <a:graphicData uri="http://schemas.openxmlformats.org/drawingml/2006/table">
            <a:tbl>
              <a:tblPr firstRow="1" firstCol="1" lastRow="1" lastCol="1" bandRow="1" bandCol="1">
                <a:tableStyleId>{5940675A-B579-460E-94D1-54222C63F5DA}</a:tableStyleId>
              </a:tblPr>
              <a:tblGrid>
                <a:gridCol w="2642362"/>
                <a:gridCol w="697623"/>
                <a:gridCol w="805366"/>
                <a:gridCol w="805366"/>
                <a:gridCol w="785212"/>
                <a:gridCol w="785212"/>
                <a:gridCol w="1255720"/>
              </a:tblGrid>
              <a:tr h="425950">
                <a:tc rowSpan="2">
                  <a:txBody>
                    <a:bodyPr/>
                    <a:lstStyle/>
                    <a:p>
                      <a:pPr algn="ctr">
                        <a:lnSpc>
                          <a:spcPts val="2000"/>
                        </a:lnSpc>
                        <a:spcAft>
                          <a:spcPts val="0"/>
                        </a:spcAft>
                      </a:pPr>
                      <a:r>
                        <a:rPr lang="zh-TW" sz="1400" kern="100" dirty="0">
                          <a:effectLst/>
                          <a:latin typeface="標楷體" pitchFamily="65" charset="-120"/>
                          <a:ea typeface="標楷體" pitchFamily="65" charset="-120"/>
                        </a:rPr>
                        <a:t>控制重點</a:t>
                      </a:r>
                      <a:endParaRPr lang="zh-TW" sz="1400" kern="100" dirty="0">
                        <a:effectLst/>
                        <a:latin typeface="標楷體" pitchFamily="65" charset="-120"/>
                        <a:ea typeface="標楷體" pitchFamily="65" charset="-120"/>
                        <a:cs typeface="Times New Roman"/>
                      </a:endParaRPr>
                    </a:p>
                  </a:txBody>
                  <a:tcPr marL="37084" marR="37084" marT="0" marB="0" anchor="ctr"/>
                </a:tc>
                <a:tc gridSpan="5">
                  <a:txBody>
                    <a:bodyPr/>
                    <a:lstStyle/>
                    <a:p>
                      <a:pPr algn="ctr">
                        <a:lnSpc>
                          <a:spcPts val="2000"/>
                        </a:lnSpc>
                        <a:spcAft>
                          <a:spcPts val="0"/>
                        </a:spcAft>
                      </a:pPr>
                      <a:r>
                        <a:rPr lang="zh-TW" sz="1200" kern="100" dirty="0">
                          <a:effectLst/>
                          <a:latin typeface="標楷體" pitchFamily="65" charset="-120"/>
                          <a:ea typeface="標楷體" pitchFamily="65" charset="-120"/>
                        </a:rPr>
                        <a:t>評估情形</a:t>
                      </a:r>
                      <a:endParaRPr lang="zh-TW" sz="1200" kern="100" dirty="0">
                        <a:effectLst/>
                        <a:latin typeface="標楷體" pitchFamily="65" charset="-120"/>
                        <a:ea typeface="標楷體" pitchFamily="65" charset="-120"/>
                        <a:cs typeface="Times New Roman"/>
                      </a:endParaRPr>
                    </a:p>
                  </a:txBody>
                  <a:tcPr marL="37084" marR="3708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lnSpc>
                          <a:spcPts val="2000"/>
                        </a:lnSpc>
                        <a:spcAft>
                          <a:spcPts val="0"/>
                        </a:spcAft>
                      </a:pPr>
                      <a:r>
                        <a:rPr lang="zh-TW" sz="1400" kern="100" dirty="0">
                          <a:effectLst/>
                          <a:latin typeface="標楷體" pitchFamily="65" charset="-120"/>
                          <a:ea typeface="標楷體" pitchFamily="65" charset="-120"/>
                        </a:rPr>
                        <a:t>改善措施</a:t>
                      </a:r>
                      <a:endParaRPr lang="zh-TW" sz="1400" kern="100" dirty="0">
                        <a:effectLst/>
                        <a:latin typeface="標楷體" pitchFamily="65" charset="-120"/>
                        <a:ea typeface="標楷體" pitchFamily="65" charset="-120"/>
                        <a:cs typeface="Times New Roman"/>
                      </a:endParaRPr>
                    </a:p>
                  </a:txBody>
                  <a:tcPr marL="37084" marR="37084" marT="0" marB="0" anchor="ctr"/>
                </a:tc>
              </a:tr>
              <a:tr h="460655">
                <a:tc vMerge="1">
                  <a:txBody>
                    <a:bodyPr/>
                    <a:lstStyle/>
                    <a:p>
                      <a:endParaRPr lang="zh-TW" altLang="en-US"/>
                    </a:p>
                  </a:txBody>
                  <a:tcPr/>
                </a:tc>
                <a:tc>
                  <a:txBody>
                    <a:bodyPr/>
                    <a:lstStyle/>
                    <a:p>
                      <a:pPr algn="ctr">
                        <a:lnSpc>
                          <a:spcPts val="2000"/>
                        </a:lnSpc>
                        <a:spcAft>
                          <a:spcPts val="0"/>
                        </a:spcAft>
                      </a:pPr>
                      <a:r>
                        <a:rPr lang="zh-TW" sz="1200" kern="100" dirty="0">
                          <a:effectLst/>
                          <a:latin typeface="標楷體" pitchFamily="65" charset="-120"/>
                          <a:ea typeface="標楷體" pitchFamily="65" charset="-120"/>
                        </a:rPr>
                        <a:t>落實</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gn="ctr">
                        <a:lnSpc>
                          <a:spcPts val="2000"/>
                        </a:lnSpc>
                        <a:spcAft>
                          <a:spcPts val="0"/>
                        </a:spcAft>
                      </a:pPr>
                      <a:r>
                        <a:rPr lang="zh-TW" sz="1200" kern="100" dirty="0">
                          <a:effectLst/>
                          <a:latin typeface="標楷體" pitchFamily="65" charset="-120"/>
                          <a:ea typeface="標楷體" pitchFamily="65" charset="-120"/>
                        </a:rPr>
                        <a:t>部分落實</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gn="ctr">
                        <a:lnSpc>
                          <a:spcPts val="2000"/>
                        </a:lnSpc>
                        <a:spcAft>
                          <a:spcPts val="0"/>
                        </a:spcAft>
                      </a:pPr>
                      <a:r>
                        <a:rPr lang="zh-TW" sz="1200" kern="100" dirty="0">
                          <a:effectLst/>
                          <a:latin typeface="標楷體" pitchFamily="65" charset="-120"/>
                          <a:ea typeface="標楷體" pitchFamily="65" charset="-120"/>
                        </a:rPr>
                        <a:t>未落實</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gn="ctr">
                        <a:lnSpc>
                          <a:spcPts val="2000"/>
                        </a:lnSpc>
                        <a:spcAft>
                          <a:spcPts val="0"/>
                        </a:spcAft>
                      </a:pPr>
                      <a:r>
                        <a:rPr lang="zh-TW" sz="1200" kern="100" dirty="0">
                          <a:effectLst/>
                          <a:latin typeface="標楷體" pitchFamily="65" charset="-120"/>
                          <a:ea typeface="標楷體" pitchFamily="65" charset="-120"/>
                        </a:rPr>
                        <a:t>不適用</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gn="ctr">
                        <a:lnSpc>
                          <a:spcPts val="2000"/>
                        </a:lnSpc>
                        <a:spcAft>
                          <a:spcPts val="0"/>
                        </a:spcAft>
                      </a:pPr>
                      <a:r>
                        <a:rPr lang="zh-TW" sz="1200" kern="100" dirty="0">
                          <a:effectLst/>
                          <a:latin typeface="標楷體" pitchFamily="65" charset="-120"/>
                          <a:ea typeface="標楷體" pitchFamily="65" charset="-120"/>
                        </a:rPr>
                        <a:t>其他</a:t>
                      </a:r>
                      <a:endParaRPr lang="zh-TW" sz="1200" kern="100" dirty="0">
                        <a:effectLst/>
                        <a:latin typeface="標楷體" pitchFamily="65" charset="-120"/>
                        <a:ea typeface="標楷體" pitchFamily="65" charset="-120"/>
                        <a:cs typeface="Times New Roman"/>
                      </a:endParaRPr>
                    </a:p>
                  </a:txBody>
                  <a:tcPr marL="37084" marR="37084" marT="0" marB="0" anchor="ctr"/>
                </a:tc>
                <a:tc vMerge="1">
                  <a:txBody>
                    <a:bodyPr/>
                    <a:lstStyle/>
                    <a:p>
                      <a:endParaRPr lang="zh-TW" altLang="en-US"/>
                    </a:p>
                  </a:txBody>
                  <a:tcPr/>
                </a:tc>
              </a:tr>
              <a:tr h="409540">
                <a:tc>
                  <a:txBody>
                    <a:bodyPr/>
                    <a:lstStyle/>
                    <a:p>
                      <a:pPr>
                        <a:lnSpc>
                          <a:spcPts val="2000"/>
                        </a:lnSpc>
                        <a:spcAft>
                          <a:spcPts val="0"/>
                        </a:spcAft>
                      </a:pPr>
                      <a:r>
                        <a:rPr lang="en-US" altLang="zh-TW" sz="1200" kern="100" dirty="0" smtClean="0">
                          <a:effectLst/>
                          <a:latin typeface="標楷體" pitchFamily="65" charset="-120"/>
                          <a:ea typeface="標楷體" pitchFamily="65" charset="-120"/>
                        </a:rPr>
                        <a:t>1.</a:t>
                      </a:r>
                      <a:r>
                        <a:rPr lang="zh-TW" altLang="zh-TW" sz="1200" kern="1200" dirty="0" smtClean="0">
                          <a:solidFill>
                            <a:schemeClr val="tx1"/>
                          </a:solidFill>
                          <a:effectLst/>
                          <a:latin typeface="標楷體" pitchFamily="65" charset="-120"/>
                          <a:ea typeface="標楷體" pitchFamily="65" charset="-120"/>
                          <a:cs typeface="+mn-cs"/>
                        </a:rPr>
                        <a:t>應備申請文件是否備齊。</a:t>
                      </a:r>
                      <a:r>
                        <a:rPr lang="zh-TW" sz="1200" kern="100" dirty="0" smtClean="0">
                          <a:effectLst/>
                          <a:latin typeface="標楷體" pitchFamily="65" charset="-120"/>
                          <a:ea typeface="標楷體" pitchFamily="65" charset="-120"/>
                        </a:rPr>
                        <a:t>。</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r>
                        <a:rPr lang="en-US" altLang="zh-TW" sz="1200" kern="100" dirty="0" smtClean="0">
                          <a:effectLst/>
                          <a:latin typeface="標楷體" pitchFamily="65" charset="-120"/>
                          <a:ea typeface="標楷體" pitchFamily="65" charset="-120"/>
                        </a:rPr>
                        <a:t>V</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a:effectLst/>
                          <a:latin typeface="標楷體" pitchFamily="65" charset="-120"/>
                          <a:ea typeface="標楷體" pitchFamily="65" charset="-120"/>
                        </a:rPr>
                        <a:t> </a:t>
                      </a:r>
                      <a:endParaRPr lang="zh-TW" sz="1200" kern="10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a:effectLst/>
                          <a:latin typeface="標楷體" pitchFamily="65" charset="-120"/>
                          <a:ea typeface="標楷體" pitchFamily="65" charset="-120"/>
                        </a:rPr>
                        <a:t> </a:t>
                      </a:r>
                      <a:endParaRPr lang="zh-TW" sz="1200" kern="10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a:effectLst/>
                          <a:latin typeface="標楷體" pitchFamily="65" charset="-120"/>
                          <a:ea typeface="標楷體" pitchFamily="65" charset="-120"/>
                        </a:rPr>
                        <a:t> </a:t>
                      </a:r>
                      <a:endParaRPr lang="zh-TW" sz="1200" kern="10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endParaRPr lang="zh-TW" sz="1200" kern="100" dirty="0">
                        <a:effectLst/>
                        <a:latin typeface="標楷體" pitchFamily="65" charset="-120"/>
                        <a:ea typeface="標楷體" pitchFamily="65" charset="-120"/>
                        <a:cs typeface="Times New Roman"/>
                      </a:endParaRPr>
                    </a:p>
                  </a:txBody>
                  <a:tcPr marL="37084" marR="37084" marT="0" marB="0" anchor="ctr"/>
                </a:tc>
              </a:tr>
              <a:tr h="504056">
                <a:tc>
                  <a:txBody>
                    <a:bodyPr/>
                    <a:lstStyle/>
                    <a:p>
                      <a:pPr>
                        <a:lnSpc>
                          <a:spcPts val="2000"/>
                        </a:lnSpc>
                        <a:spcAft>
                          <a:spcPts val="0"/>
                        </a:spcAft>
                      </a:pPr>
                      <a:r>
                        <a:rPr lang="en-US" altLang="zh-TW" sz="1200" kern="100" dirty="0" smtClean="0">
                          <a:effectLst/>
                          <a:latin typeface="標楷體" pitchFamily="65" charset="-120"/>
                          <a:ea typeface="標楷體" pitchFamily="65" charset="-120"/>
                        </a:rPr>
                        <a:t>2.</a:t>
                      </a:r>
                      <a:r>
                        <a:rPr lang="zh-TW" altLang="zh-TW" sz="1200" kern="1200" dirty="0" smtClean="0">
                          <a:solidFill>
                            <a:schemeClr val="tx1"/>
                          </a:solidFill>
                          <a:effectLst/>
                          <a:latin typeface="標楷體" pitchFamily="65" charset="-120"/>
                          <a:ea typeface="標楷體" pitchFamily="65" charset="-120"/>
                          <a:cs typeface="+mn-cs"/>
                        </a:rPr>
                        <a:t>申請使用事由是否符合使用管理要點。</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r>
                        <a:rPr lang="en-US" altLang="zh-TW" sz="1200" kern="100" dirty="0" smtClean="0">
                          <a:effectLst/>
                          <a:latin typeface="標楷體" pitchFamily="65" charset="-120"/>
                          <a:ea typeface="標楷體" pitchFamily="65" charset="-120"/>
                        </a:rPr>
                        <a:t>V</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a:effectLst/>
                          <a:latin typeface="標楷體" pitchFamily="65" charset="-120"/>
                          <a:ea typeface="標楷體" pitchFamily="65" charset="-120"/>
                        </a:rPr>
                        <a:t> </a:t>
                      </a:r>
                      <a:endParaRPr lang="zh-TW" sz="1200" kern="10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endParaRPr lang="zh-TW" sz="1200" kern="100" dirty="0">
                        <a:effectLst/>
                        <a:latin typeface="標楷體" pitchFamily="65" charset="-120"/>
                        <a:ea typeface="標楷體" pitchFamily="65" charset="-120"/>
                        <a:cs typeface="Times New Roman"/>
                      </a:endParaRPr>
                    </a:p>
                  </a:txBody>
                  <a:tcPr marL="37084" marR="37084" marT="0" marB="0" anchor="ctr"/>
                </a:tc>
              </a:tr>
              <a:tr h="1753834">
                <a:tc>
                  <a:txBody>
                    <a:bodyPr/>
                    <a:lstStyle/>
                    <a:p>
                      <a:pPr>
                        <a:lnSpc>
                          <a:spcPts val="2000"/>
                        </a:lnSpc>
                        <a:spcAft>
                          <a:spcPts val="0"/>
                        </a:spcAft>
                      </a:pPr>
                      <a:r>
                        <a:rPr lang="en-US" altLang="zh-TW" sz="1200" kern="100" dirty="0" smtClean="0">
                          <a:effectLst/>
                          <a:latin typeface="標楷體" pitchFamily="65" charset="-120"/>
                          <a:ea typeface="標楷體" pitchFamily="65" charset="-120"/>
                          <a:cs typeface="Times New Roman"/>
                        </a:rPr>
                        <a:t>3.</a:t>
                      </a:r>
                      <a:r>
                        <a:rPr lang="zh-TW" altLang="zh-TW" sz="1200" kern="1200" dirty="0" smtClean="0">
                          <a:solidFill>
                            <a:schemeClr val="tx1"/>
                          </a:solidFill>
                          <a:effectLst/>
                          <a:latin typeface="標楷體" pitchFamily="65" charset="-120"/>
                          <a:ea typeface="標楷體" pitchFamily="65" charset="-120"/>
                          <a:cs typeface="+mn-cs"/>
                        </a:rPr>
                        <a:t>申請使用時間是否符合使用管理要點。</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sz="1200" kern="100" dirty="0">
                          <a:effectLst/>
                          <a:latin typeface="標楷體" pitchFamily="65" charset="-120"/>
                          <a:ea typeface="標楷體" pitchFamily="65" charset="-120"/>
                        </a:rPr>
                        <a:t> </a:t>
                      </a:r>
                      <a:r>
                        <a:rPr lang="en-US" altLang="zh-TW" sz="1200" kern="100" dirty="0" smtClean="0">
                          <a:effectLst/>
                          <a:latin typeface="標楷體" pitchFamily="65" charset="-120"/>
                          <a:ea typeface="標楷體" pitchFamily="65" charset="-120"/>
                        </a:rPr>
                        <a:t> V</a:t>
                      </a:r>
                      <a:endParaRPr lang="zh-TW" altLang="zh-TW" sz="1200" kern="100" dirty="0" smtClean="0">
                        <a:effectLst/>
                        <a:latin typeface="標楷體" pitchFamily="65" charset="-120"/>
                        <a:ea typeface="標楷體" pitchFamily="65" charset="-120"/>
                        <a:cs typeface="Times New Roman"/>
                      </a:endParaRPr>
                    </a:p>
                    <a:p>
                      <a:pPr>
                        <a:lnSpc>
                          <a:spcPts val="2000"/>
                        </a:lnSpc>
                        <a:spcAft>
                          <a:spcPts val="0"/>
                        </a:spcAft>
                      </a:pP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a:effectLst/>
                          <a:latin typeface="標楷體" pitchFamily="65" charset="-120"/>
                          <a:ea typeface="標楷體" pitchFamily="65" charset="-120"/>
                        </a:rPr>
                        <a:t> </a:t>
                      </a:r>
                      <a:endParaRPr lang="zh-TW" sz="1200" kern="10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a:effectLst/>
                          <a:latin typeface="標楷體" pitchFamily="65" charset="-120"/>
                          <a:ea typeface="標楷體" pitchFamily="65" charset="-120"/>
                        </a:rPr>
                        <a:t> </a:t>
                      </a:r>
                      <a:endParaRPr lang="zh-TW" sz="1200" kern="10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a:effectLst/>
                          <a:latin typeface="標楷體" pitchFamily="65" charset="-120"/>
                          <a:ea typeface="標楷體" pitchFamily="65" charset="-120"/>
                        </a:rPr>
                        <a:t> </a:t>
                      </a:r>
                      <a:endParaRPr lang="zh-TW" sz="1200" kern="100">
                        <a:effectLst/>
                        <a:latin typeface="標楷體" pitchFamily="65" charset="-120"/>
                        <a:ea typeface="標楷體" pitchFamily="65" charset="-120"/>
                        <a:cs typeface="Times New Roman"/>
                      </a:endParaRPr>
                    </a:p>
                  </a:txBody>
                  <a:tcPr marL="37084" marR="37084" marT="0" marB="0" anchor="ct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000" kern="100" dirty="0" smtClean="0">
                          <a:effectLst/>
                          <a:latin typeface="標楷體" pitchFamily="65" charset="-120"/>
                          <a:ea typeface="標楷體" pitchFamily="65" charset="-120"/>
                        </a:rPr>
                        <a:t>部份申請租借案件未符管理要點第</a:t>
                      </a:r>
                      <a:r>
                        <a:rPr lang="en-US" altLang="zh-TW" sz="1000" kern="100" dirty="0" smtClean="0">
                          <a:effectLst/>
                          <a:latin typeface="標楷體" pitchFamily="65" charset="-120"/>
                          <a:ea typeface="標楷體" pitchFamily="65" charset="-120"/>
                        </a:rPr>
                        <a:t>O</a:t>
                      </a:r>
                      <a:r>
                        <a:rPr lang="zh-TW" altLang="en-US" sz="1000" kern="100" dirty="0" smtClean="0">
                          <a:effectLst/>
                          <a:latin typeface="標楷體" pitchFamily="65" charset="-120"/>
                          <a:ea typeface="標楷體" pitchFamily="65" charset="-120"/>
                        </a:rPr>
                        <a:t>點規定於</a:t>
                      </a:r>
                      <a:r>
                        <a:rPr lang="en-US" altLang="zh-TW" sz="1000" kern="100" dirty="0" smtClean="0">
                          <a:effectLst/>
                          <a:latin typeface="標楷體" pitchFamily="65" charset="-120"/>
                          <a:ea typeface="標楷體" pitchFamily="65" charset="-120"/>
                        </a:rPr>
                        <a:t>O</a:t>
                      </a:r>
                      <a:r>
                        <a:rPr lang="zh-TW" altLang="en-US" sz="1000" kern="100" dirty="0" smtClean="0">
                          <a:effectLst/>
                          <a:latin typeface="標楷體" pitchFamily="65" charset="-120"/>
                          <a:ea typeface="標楷體" pitchFamily="65" charset="-120"/>
                        </a:rPr>
                        <a:t>前辦理租借，擬將申請租借辦法張貼於里辦公處加強宣導外，並加強監督申請案件審核。</a:t>
                      </a:r>
                      <a:endParaRPr lang="zh-TW" altLang="zh-TW" sz="1000" kern="100" dirty="0" smtClean="0">
                        <a:effectLst/>
                        <a:latin typeface="標楷體" pitchFamily="65" charset="-120"/>
                        <a:ea typeface="標楷體" pitchFamily="65" charset="-120"/>
                        <a:cs typeface="Times New Roman"/>
                      </a:endParaRPr>
                    </a:p>
                    <a:p>
                      <a:pPr>
                        <a:lnSpc>
                          <a:spcPts val="2000"/>
                        </a:lnSpc>
                        <a:spcAft>
                          <a:spcPts val="0"/>
                        </a:spcAft>
                      </a:pPr>
                      <a:endParaRPr lang="zh-TW" sz="1200" kern="100" dirty="0">
                        <a:effectLst/>
                        <a:latin typeface="標楷體" pitchFamily="65" charset="-120"/>
                        <a:ea typeface="標楷體" pitchFamily="65" charset="-120"/>
                        <a:cs typeface="Times New Roman"/>
                      </a:endParaRPr>
                    </a:p>
                  </a:txBody>
                  <a:tcPr marL="37084" marR="37084" marT="0" marB="0" anchor="ctr"/>
                </a:tc>
              </a:tr>
              <a:tr h="851899">
                <a:tc>
                  <a:txBody>
                    <a:bodyPr/>
                    <a:lstStyle/>
                    <a:p>
                      <a:pPr>
                        <a:lnSpc>
                          <a:spcPts val="2000"/>
                        </a:lnSpc>
                        <a:spcAft>
                          <a:spcPts val="0"/>
                        </a:spcAft>
                      </a:pPr>
                      <a:r>
                        <a:rPr lang="en-US" altLang="zh-TW" sz="1200" kern="1200" dirty="0" smtClean="0">
                          <a:solidFill>
                            <a:schemeClr val="tx1"/>
                          </a:solidFill>
                          <a:effectLst/>
                          <a:latin typeface="標楷體" pitchFamily="65" charset="-120"/>
                          <a:ea typeface="標楷體" pitchFamily="65" charset="-120"/>
                          <a:cs typeface="+mn-cs"/>
                        </a:rPr>
                        <a:t>4.</a:t>
                      </a:r>
                      <a:r>
                        <a:rPr lang="zh-TW" altLang="zh-TW" sz="1200" kern="1200" dirty="0" smtClean="0">
                          <a:solidFill>
                            <a:schemeClr val="tx1"/>
                          </a:solidFill>
                          <a:effectLst/>
                          <a:latin typeface="標楷體" pitchFamily="65" charset="-120"/>
                          <a:ea typeface="標楷體" pitchFamily="65" charset="-120"/>
                          <a:cs typeface="+mn-cs"/>
                        </a:rPr>
                        <a:t>申請使用場地與收費是否相符。</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a:effectLst/>
                          <a:latin typeface="標楷體" pitchFamily="65" charset="-120"/>
                          <a:ea typeface="標楷體" pitchFamily="65" charset="-120"/>
                        </a:rPr>
                        <a:t> </a:t>
                      </a:r>
                      <a:endParaRPr lang="zh-TW" sz="1200" kern="10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a:effectLst/>
                          <a:latin typeface="標楷體" pitchFamily="65" charset="-120"/>
                          <a:ea typeface="標楷體" pitchFamily="65" charset="-120"/>
                        </a:rPr>
                        <a:t> </a:t>
                      </a:r>
                      <a:endParaRPr lang="zh-TW" sz="1200" kern="10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r>
                        <a:rPr lang="en-US" altLang="zh-TW" sz="1200" kern="100" dirty="0" smtClean="0">
                          <a:effectLst/>
                          <a:latin typeface="標楷體" pitchFamily="65" charset="-120"/>
                          <a:ea typeface="標楷體" pitchFamily="65" charset="-120"/>
                        </a:rPr>
                        <a:t>V</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endParaRPr lang="zh-TW" sz="1200" kern="100" dirty="0">
                        <a:effectLst/>
                        <a:latin typeface="標楷體" pitchFamily="65" charset="-120"/>
                        <a:ea typeface="標楷體" pitchFamily="65" charset="-120"/>
                        <a:cs typeface="Times New Roman"/>
                      </a:endParaRPr>
                    </a:p>
                  </a:txBody>
                  <a:tcPr marL="37084" marR="37084" marT="0" marB="0" anchor="ctr"/>
                </a:tc>
                <a:tc>
                  <a:txBody>
                    <a:bodyPr/>
                    <a:lstStyle/>
                    <a:p>
                      <a:pPr>
                        <a:lnSpc>
                          <a:spcPts val="2000"/>
                        </a:lnSpc>
                        <a:spcAft>
                          <a:spcPts val="0"/>
                        </a:spcAft>
                      </a:pPr>
                      <a:r>
                        <a:rPr lang="en-US" sz="1200" kern="100" dirty="0">
                          <a:effectLst/>
                          <a:latin typeface="標楷體" pitchFamily="65" charset="-120"/>
                          <a:ea typeface="標楷體" pitchFamily="65" charset="-120"/>
                        </a:rPr>
                        <a:t> </a:t>
                      </a:r>
                      <a:r>
                        <a:rPr lang="zh-TW" altLang="en-US" sz="1000" kern="100" dirty="0" smtClean="0">
                          <a:effectLst/>
                          <a:latin typeface="標楷體" pitchFamily="65" charset="-120"/>
                          <a:ea typeface="標楷體" pitchFamily="65" charset="-120"/>
                        </a:rPr>
                        <a:t>收費標準己於</a:t>
                      </a:r>
                      <a:r>
                        <a:rPr lang="en-US" altLang="zh-TW" sz="1000" kern="100" dirty="0" smtClean="0">
                          <a:effectLst/>
                          <a:latin typeface="標楷體" pitchFamily="65" charset="-120"/>
                          <a:ea typeface="標楷體" pitchFamily="65" charset="-120"/>
                        </a:rPr>
                        <a:t>O</a:t>
                      </a:r>
                      <a:r>
                        <a:rPr lang="zh-TW" altLang="en-US" sz="1000" kern="100" dirty="0" smtClean="0">
                          <a:effectLst/>
                          <a:latin typeface="標楷體" pitchFamily="65" charset="-120"/>
                          <a:ea typeface="標楷體" pitchFamily="65" charset="-120"/>
                        </a:rPr>
                        <a:t>年</a:t>
                      </a:r>
                      <a:r>
                        <a:rPr lang="en-US" altLang="zh-TW" sz="1000" kern="100" dirty="0" smtClean="0">
                          <a:effectLst/>
                          <a:latin typeface="標楷體" pitchFamily="65" charset="-120"/>
                          <a:ea typeface="標楷體" pitchFamily="65" charset="-120"/>
                        </a:rPr>
                        <a:t>O</a:t>
                      </a:r>
                      <a:r>
                        <a:rPr lang="zh-TW" altLang="en-US" sz="1000" kern="100" dirty="0" smtClean="0">
                          <a:effectLst/>
                          <a:latin typeface="標楷體" pitchFamily="65" charset="-120"/>
                          <a:ea typeface="標楷體" pitchFamily="65" charset="-120"/>
                        </a:rPr>
                        <a:t>月</a:t>
                      </a:r>
                      <a:r>
                        <a:rPr lang="en-US" altLang="zh-TW" sz="1000" kern="100" dirty="0" smtClean="0">
                          <a:effectLst/>
                          <a:latin typeface="標楷體" pitchFamily="65" charset="-120"/>
                          <a:ea typeface="標楷體" pitchFamily="65" charset="-120"/>
                        </a:rPr>
                        <a:t>O</a:t>
                      </a:r>
                      <a:r>
                        <a:rPr lang="zh-TW" altLang="en-US" sz="1000" kern="100" dirty="0" smtClean="0">
                          <a:effectLst/>
                          <a:latin typeface="標楷體" pitchFamily="65" charset="-120"/>
                          <a:ea typeface="標楷體" pitchFamily="65" charset="-120"/>
                        </a:rPr>
                        <a:t>日修訂。</a:t>
                      </a:r>
                      <a:endParaRPr lang="zh-TW" sz="1000" kern="100" dirty="0">
                        <a:effectLst/>
                        <a:latin typeface="標楷體" pitchFamily="65" charset="-120"/>
                        <a:ea typeface="標楷體" pitchFamily="65" charset="-120"/>
                        <a:cs typeface="Times New Roman"/>
                      </a:endParaRPr>
                    </a:p>
                  </a:txBody>
                  <a:tcPr marL="37084" marR="37084" marT="0" marB="0" anchor="ctr"/>
                </a:tc>
              </a:tr>
              <a:tr h="499812">
                <a:tc gridSpan="7">
                  <a:txBody>
                    <a:bodyPr/>
                    <a:lstStyle/>
                    <a:p>
                      <a:pPr>
                        <a:lnSpc>
                          <a:spcPts val="2000"/>
                        </a:lnSpc>
                        <a:spcAft>
                          <a:spcPts val="0"/>
                        </a:spcAft>
                      </a:pPr>
                      <a:r>
                        <a:rPr lang="zh-TW" sz="1400" kern="100" dirty="0">
                          <a:effectLst/>
                          <a:latin typeface="標楷體" pitchFamily="65" charset="-120"/>
                          <a:ea typeface="標楷體" pitchFamily="65" charset="-120"/>
                        </a:rPr>
                        <a:t>填表人：</a:t>
                      </a:r>
                      <a:r>
                        <a:rPr lang="en-US" sz="1400" kern="100" dirty="0">
                          <a:effectLst/>
                          <a:latin typeface="標楷體" pitchFamily="65" charset="-120"/>
                          <a:ea typeface="標楷體" pitchFamily="65" charset="-120"/>
                        </a:rPr>
                        <a:t>               </a:t>
                      </a:r>
                      <a:r>
                        <a:rPr lang="zh-TW" sz="1400" kern="100" dirty="0">
                          <a:effectLst/>
                          <a:latin typeface="標楷體" pitchFamily="65" charset="-120"/>
                          <a:ea typeface="標楷體" pitchFamily="65" charset="-120"/>
                        </a:rPr>
                        <a:t>複核：</a:t>
                      </a:r>
                      <a:endParaRPr lang="zh-TW" sz="1400" kern="100" dirty="0">
                        <a:effectLst/>
                        <a:latin typeface="標楷體" pitchFamily="65" charset="-120"/>
                        <a:ea typeface="標楷體" pitchFamily="65" charset="-120"/>
                        <a:cs typeface="Times New Roman"/>
                      </a:endParaRPr>
                    </a:p>
                  </a:txBody>
                  <a:tcPr marL="37084" marR="37084"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2948566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542759813"/>
              </p:ext>
            </p:extLst>
          </p:nvPr>
        </p:nvGraphicFramePr>
        <p:xfrm>
          <a:off x="1331640" y="1700808"/>
          <a:ext cx="6410325" cy="964565"/>
        </p:xfrm>
        <a:graphic>
          <a:graphicData uri="http://schemas.openxmlformats.org/drawingml/2006/table">
            <a:tbl>
              <a:tblPr>
                <a:tableStyleId>{5C22544A-7EE6-4342-B048-85BDC9FD1C3A}</a:tableStyleId>
              </a:tblPr>
              <a:tblGrid>
                <a:gridCol w="6410325"/>
              </a:tblGrid>
              <a:tr h="381000">
                <a:tc>
                  <a:txBody>
                    <a:bodyPr/>
                    <a:lstStyle/>
                    <a:p>
                      <a:pPr algn="ctr">
                        <a:lnSpc>
                          <a:spcPts val="2000"/>
                        </a:lnSpc>
                        <a:spcAft>
                          <a:spcPts val="0"/>
                        </a:spcAft>
                      </a:pPr>
                      <a:r>
                        <a:rPr lang="zh-TW" altLang="en-US" sz="1400" kern="100" dirty="0" smtClean="0">
                          <a:effectLst/>
                        </a:rPr>
                        <a:t>臺中市</a:t>
                      </a:r>
                      <a:r>
                        <a:rPr lang="zh-TW" sz="1400" kern="100" dirty="0" smtClean="0">
                          <a:effectLst/>
                        </a:rPr>
                        <a:t>○○</a:t>
                      </a:r>
                      <a:r>
                        <a:rPr lang="zh-TW" altLang="en-US" sz="1400" kern="100" dirty="0" smtClean="0">
                          <a:effectLst/>
                        </a:rPr>
                        <a:t>區公所</a:t>
                      </a:r>
                      <a:r>
                        <a:rPr lang="zh-TW" sz="1400" kern="0" dirty="0" smtClean="0">
                          <a:effectLst/>
                        </a:rPr>
                        <a:t>作業</a:t>
                      </a:r>
                      <a:r>
                        <a:rPr lang="zh-TW" sz="1400" kern="0" dirty="0">
                          <a:effectLst/>
                        </a:rPr>
                        <a:t>層級自行評估統計表【範例】</a:t>
                      </a:r>
                      <a:endParaRPr lang="zh-TW" sz="1400" kern="100" dirty="0">
                        <a:effectLst/>
                        <a:latin typeface="Times New Roman"/>
                        <a:ea typeface="新細明體"/>
                      </a:endParaRPr>
                    </a:p>
                  </a:txBody>
                  <a:tcPr marL="17780" marR="17780" marT="0" marB="0" anchor="ctr"/>
                </a:tc>
              </a:tr>
              <a:tr h="266700">
                <a:tc>
                  <a:txBody>
                    <a:bodyPr/>
                    <a:lstStyle/>
                    <a:p>
                      <a:pPr algn="ctr">
                        <a:lnSpc>
                          <a:spcPts val="2000"/>
                        </a:lnSpc>
                        <a:spcAft>
                          <a:spcPts val="0"/>
                        </a:spcAft>
                      </a:pPr>
                      <a:r>
                        <a:rPr lang="zh-TW" sz="1400" kern="100" dirty="0">
                          <a:effectLst/>
                        </a:rPr>
                        <a:t>○○年度</a:t>
                      </a:r>
                      <a:endParaRPr lang="zh-TW" sz="1400" kern="100" dirty="0">
                        <a:effectLst/>
                        <a:latin typeface="Times New Roman"/>
                        <a:ea typeface="新細明體"/>
                      </a:endParaRPr>
                    </a:p>
                  </a:txBody>
                  <a:tcPr marL="17780" marR="17780" marT="0" marB="0" anchor="ctr"/>
                </a:tc>
              </a:tr>
              <a:tr h="316865">
                <a:tc>
                  <a:txBody>
                    <a:bodyPr/>
                    <a:lstStyle/>
                    <a:p>
                      <a:pPr>
                        <a:lnSpc>
                          <a:spcPts val="2000"/>
                        </a:lnSpc>
                        <a:spcAft>
                          <a:spcPts val="0"/>
                        </a:spcAft>
                      </a:pPr>
                      <a:r>
                        <a:rPr lang="zh-TW" sz="1200" kern="0" dirty="0">
                          <a:effectLst/>
                        </a:rPr>
                        <a:t>評估期間：○○年○○月○○日至○○年○○月○○日</a:t>
                      </a:r>
                      <a:endParaRPr lang="zh-TW" sz="1200" kern="100" dirty="0">
                        <a:effectLst/>
                        <a:latin typeface="Times New Roman"/>
                        <a:ea typeface="新細明體"/>
                      </a:endParaRPr>
                    </a:p>
                  </a:txBody>
                  <a:tcPr marL="17780" marR="17780" marT="0" marB="0" anchor="ct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428740634"/>
              </p:ext>
            </p:extLst>
          </p:nvPr>
        </p:nvGraphicFramePr>
        <p:xfrm>
          <a:off x="1115616" y="2708919"/>
          <a:ext cx="6840758" cy="3494911"/>
        </p:xfrm>
        <a:graphic>
          <a:graphicData uri="http://schemas.openxmlformats.org/drawingml/2006/table">
            <a:tbl>
              <a:tblPr>
                <a:tableStyleId>{5C22544A-7EE6-4342-B048-85BDC9FD1C3A}</a:tableStyleId>
              </a:tblPr>
              <a:tblGrid>
                <a:gridCol w="2047233"/>
                <a:gridCol w="958705"/>
                <a:gridCol w="958705"/>
                <a:gridCol w="958705"/>
                <a:gridCol w="958705"/>
                <a:gridCol w="958705"/>
              </a:tblGrid>
              <a:tr h="357840">
                <a:tc rowSpan="2">
                  <a:txBody>
                    <a:bodyPr/>
                    <a:lstStyle/>
                    <a:p>
                      <a:pPr algn="ctr">
                        <a:lnSpc>
                          <a:spcPts val="2000"/>
                        </a:lnSpc>
                        <a:spcAft>
                          <a:spcPts val="0"/>
                        </a:spcAft>
                      </a:pPr>
                      <a:r>
                        <a:rPr lang="zh-TW" sz="1200" kern="0" dirty="0">
                          <a:effectLst/>
                        </a:rPr>
                        <a:t>評估單位</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lnSpc>
                          <a:spcPts val="2000"/>
                        </a:lnSpc>
                        <a:spcAft>
                          <a:spcPts val="0"/>
                        </a:spcAft>
                      </a:pPr>
                      <a:r>
                        <a:rPr lang="zh-TW" sz="1200" kern="0" dirty="0">
                          <a:effectLst/>
                        </a:rPr>
                        <a:t>各項評估重點之評估情形</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02289">
                <a:tc vMerge="1">
                  <a:txBody>
                    <a:bodyPr/>
                    <a:lstStyle/>
                    <a:p>
                      <a:endParaRPr lang="zh-TW" altLang="en-US"/>
                    </a:p>
                  </a:txBody>
                  <a:tcPr/>
                </a:tc>
                <a:tc>
                  <a:txBody>
                    <a:bodyPr/>
                    <a:lstStyle/>
                    <a:p>
                      <a:pPr algn="ctr">
                        <a:lnSpc>
                          <a:spcPts val="2000"/>
                        </a:lnSpc>
                        <a:spcAft>
                          <a:spcPts val="0"/>
                        </a:spcAft>
                      </a:pPr>
                      <a:r>
                        <a:rPr lang="zh-TW" sz="1200" kern="0">
                          <a:effectLst/>
                        </a:rPr>
                        <a:t>落實</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dirty="0">
                          <a:effectLst/>
                        </a:rPr>
                        <a:t>部分落實</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dirty="0">
                          <a:effectLst/>
                        </a:rPr>
                        <a:t>未落實</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a:effectLst/>
                        </a:rPr>
                        <a:t>不適用</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200" kern="0">
                          <a:effectLst/>
                        </a:rPr>
                        <a:t>其他</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475">
                <a:tc>
                  <a:txBody>
                    <a:bodyPr/>
                    <a:lstStyle/>
                    <a:p>
                      <a:pPr algn="ctr">
                        <a:lnSpc>
                          <a:spcPts val="2000"/>
                        </a:lnSpc>
                        <a:spcAft>
                          <a:spcPts val="0"/>
                        </a:spcAft>
                      </a:pPr>
                      <a:r>
                        <a:rPr lang="zh-TW" sz="1200" kern="0" dirty="0">
                          <a:effectLst/>
                        </a:rPr>
                        <a:t>秘書室</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10</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 </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a:effectLst/>
                        </a:rPr>
                        <a:t> </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313">
                <a:tc>
                  <a:txBody>
                    <a:bodyPr/>
                    <a:lstStyle/>
                    <a:p>
                      <a:pPr algn="ctr">
                        <a:lnSpc>
                          <a:spcPts val="2000"/>
                        </a:lnSpc>
                        <a:spcAft>
                          <a:spcPts val="0"/>
                        </a:spcAft>
                      </a:pPr>
                      <a:r>
                        <a:rPr lang="en-US" altLang="zh-TW" sz="1200" kern="0" dirty="0" smtClean="0">
                          <a:solidFill>
                            <a:srgbClr val="FF0000"/>
                          </a:solidFill>
                          <a:effectLst/>
                        </a:rPr>
                        <a:t>OO</a:t>
                      </a:r>
                      <a:r>
                        <a:rPr lang="zh-TW" altLang="en-US" sz="1200" kern="0" dirty="0" smtClean="0">
                          <a:solidFill>
                            <a:srgbClr val="FF0000"/>
                          </a:solidFill>
                          <a:effectLst/>
                        </a:rPr>
                        <a:t>課</a:t>
                      </a:r>
                      <a:endParaRPr lang="zh-TW" sz="1200" kern="100" dirty="0">
                        <a:solidFill>
                          <a:srgbClr val="FF0000"/>
                        </a:solidFill>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altLang="zh-TW" sz="1200" kern="100" dirty="0" smtClean="0">
                          <a:solidFill>
                            <a:srgbClr val="FF0000"/>
                          </a:solidFill>
                          <a:effectLst/>
                          <a:latin typeface="Times New Roman"/>
                          <a:ea typeface="新細明體"/>
                        </a:rPr>
                        <a:t>3</a:t>
                      </a:r>
                      <a:endParaRPr lang="zh-TW" sz="1200" kern="100" dirty="0">
                        <a:solidFill>
                          <a:srgbClr val="FF0000"/>
                        </a:solidFill>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altLang="zh-TW" sz="1200" kern="0" dirty="0" smtClean="0">
                          <a:solidFill>
                            <a:srgbClr val="FF0000"/>
                          </a:solidFill>
                          <a:effectLst/>
                        </a:rPr>
                        <a:t>2</a:t>
                      </a:r>
                      <a:r>
                        <a:rPr lang="en-US" sz="1200" kern="0" dirty="0">
                          <a:solidFill>
                            <a:srgbClr val="FF0000"/>
                          </a:solidFill>
                          <a:effectLst/>
                        </a:rPr>
                        <a:t> </a:t>
                      </a:r>
                      <a:endParaRPr lang="zh-TW" sz="1200" kern="100" dirty="0">
                        <a:solidFill>
                          <a:srgbClr val="FF0000"/>
                        </a:solidFill>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solidFill>
                            <a:srgbClr val="FF0000"/>
                          </a:solidFill>
                          <a:effectLst/>
                        </a:rPr>
                        <a:t> </a:t>
                      </a:r>
                      <a:r>
                        <a:rPr lang="en-US" altLang="zh-TW" sz="1200" kern="0" dirty="0" smtClean="0">
                          <a:solidFill>
                            <a:srgbClr val="FF0000"/>
                          </a:solidFill>
                          <a:effectLst/>
                        </a:rPr>
                        <a:t>1</a:t>
                      </a:r>
                      <a:endParaRPr lang="zh-TW" sz="1200" kern="100" dirty="0">
                        <a:solidFill>
                          <a:srgbClr val="FF0000"/>
                        </a:solidFill>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solidFill>
                            <a:srgbClr val="FF0000"/>
                          </a:solidFill>
                          <a:effectLst/>
                        </a:rPr>
                        <a:t> </a:t>
                      </a:r>
                      <a:endParaRPr lang="zh-TW" sz="1200" kern="100" dirty="0">
                        <a:solidFill>
                          <a:srgbClr val="FF0000"/>
                        </a:solidFill>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altLang="zh-TW" sz="1200" kern="0" dirty="0" smtClean="0">
                          <a:solidFill>
                            <a:srgbClr val="FF0000"/>
                          </a:solidFill>
                          <a:effectLst/>
                        </a:rPr>
                        <a:t>1</a:t>
                      </a:r>
                      <a:r>
                        <a:rPr lang="en-US" sz="1200" kern="0" dirty="0">
                          <a:solidFill>
                            <a:srgbClr val="FF0000"/>
                          </a:solidFill>
                          <a:effectLst/>
                        </a:rPr>
                        <a:t> </a:t>
                      </a:r>
                      <a:endParaRPr lang="zh-TW" sz="1200" kern="100" dirty="0">
                        <a:solidFill>
                          <a:srgbClr val="FF0000"/>
                        </a:solidFill>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5994">
                <a:tc>
                  <a:txBody>
                    <a:bodyPr/>
                    <a:lstStyle/>
                    <a:p>
                      <a:pPr algn="ctr">
                        <a:lnSpc>
                          <a:spcPts val="1200"/>
                        </a:lnSpc>
                        <a:spcAft>
                          <a:spcPts val="0"/>
                        </a:spcAft>
                      </a:pPr>
                      <a:r>
                        <a:rPr lang="en-US" sz="1200" kern="100" dirty="0">
                          <a:effectLst/>
                        </a:rPr>
                        <a:t>.</a:t>
                      </a:r>
                      <a:endParaRPr lang="zh-TW" sz="1200" kern="100" dirty="0">
                        <a:effectLst/>
                      </a:endParaRPr>
                    </a:p>
                    <a:p>
                      <a:pPr algn="ctr">
                        <a:lnSpc>
                          <a:spcPts val="1200"/>
                        </a:lnSpc>
                        <a:spcAft>
                          <a:spcPts val="0"/>
                        </a:spcAft>
                      </a:pPr>
                      <a:r>
                        <a:rPr lang="en-US" sz="1200" kern="100" dirty="0">
                          <a:effectLst/>
                        </a:rPr>
                        <a:t>.</a:t>
                      </a:r>
                      <a:endParaRPr lang="zh-TW" sz="1200" kern="100" dirty="0">
                        <a:effectLst/>
                      </a:endParaRPr>
                    </a:p>
                    <a:p>
                      <a:pPr algn="ctr">
                        <a:lnSpc>
                          <a:spcPts val="1200"/>
                        </a:lnSpc>
                        <a:spcAft>
                          <a:spcPts val="0"/>
                        </a:spcAft>
                      </a:pPr>
                      <a:r>
                        <a:rPr lang="en-US" sz="1200" kern="100" dirty="0">
                          <a:effectLst/>
                        </a:rPr>
                        <a:t>.</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200" kern="100" dirty="0">
                          <a:effectLst/>
                        </a:rPr>
                        <a:t>.</a:t>
                      </a:r>
                      <a:endParaRPr lang="zh-TW" sz="1200" kern="100" dirty="0">
                        <a:effectLst/>
                      </a:endParaRPr>
                    </a:p>
                    <a:p>
                      <a:pPr algn="ctr">
                        <a:lnSpc>
                          <a:spcPts val="1200"/>
                        </a:lnSpc>
                        <a:spcAft>
                          <a:spcPts val="0"/>
                        </a:spcAft>
                      </a:pPr>
                      <a:r>
                        <a:rPr lang="en-US" sz="1200" kern="100" dirty="0">
                          <a:effectLst/>
                        </a:rPr>
                        <a:t>.</a:t>
                      </a:r>
                      <a:endParaRPr lang="zh-TW" sz="1200" kern="100" dirty="0">
                        <a:effectLst/>
                      </a:endParaRPr>
                    </a:p>
                    <a:p>
                      <a:pPr algn="ctr">
                        <a:lnSpc>
                          <a:spcPts val="1200"/>
                        </a:lnSpc>
                        <a:spcAft>
                          <a:spcPts val="0"/>
                        </a:spcAft>
                      </a:pPr>
                      <a:r>
                        <a:rPr lang="en-US" sz="1200" kern="100" dirty="0">
                          <a:effectLst/>
                        </a:rPr>
                        <a:t>.</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200" kern="100" dirty="0">
                          <a:effectLst/>
                        </a:rPr>
                        <a:t>.</a:t>
                      </a:r>
                      <a:endParaRPr lang="zh-TW" sz="1200" kern="100" dirty="0">
                        <a:effectLst/>
                      </a:endParaRPr>
                    </a:p>
                    <a:p>
                      <a:pPr algn="ctr">
                        <a:lnSpc>
                          <a:spcPts val="1200"/>
                        </a:lnSpc>
                        <a:spcAft>
                          <a:spcPts val="0"/>
                        </a:spcAft>
                      </a:pPr>
                      <a:r>
                        <a:rPr lang="en-US" sz="1200" kern="100" dirty="0">
                          <a:effectLst/>
                        </a:rPr>
                        <a:t>.</a:t>
                      </a:r>
                      <a:endParaRPr lang="zh-TW" sz="1200" kern="100" dirty="0">
                        <a:effectLst/>
                      </a:endParaRPr>
                    </a:p>
                    <a:p>
                      <a:pPr algn="ctr">
                        <a:lnSpc>
                          <a:spcPts val="1200"/>
                        </a:lnSpc>
                        <a:spcAft>
                          <a:spcPts val="0"/>
                        </a:spcAft>
                      </a:pPr>
                      <a:r>
                        <a:rPr lang="en-US" sz="1200" kern="100" dirty="0">
                          <a:effectLst/>
                        </a:rPr>
                        <a:t>.</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endParaRPr>
                    </a:p>
                    <a:p>
                      <a:pPr algn="ctr">
                        <a:lnSpc>
                          <a:spcPts val="1200"/>
                        </a:lnSpc>
                        <a:spcAft>
                          <a:spcPts val="0"/>
                        </a:spcAft>
                      </a:pPr>
                      <a:r>
                        <a:rPr lang="en-US" sz="1200" kern="100">
                          <a:effectLst/>
                        </a:rPr>
                        <a:t>.</a:t>
                      </a:r>
                      <a:endParaRPr lang="zh-TW" sz="1200" kern="10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474">
                <a:tc>
                  <a:txBody>
                    <a:bodyPr/>
                    <a:lstStyle/>
                    <a:p>
                      <a:pPr algn="ctr">
                        <a:lnSpc>
                          <a:spcPts val="2000"/>
                        </a:lnSpc>
                        <a:spcAft>
                          <a:spcPts val="0"/>
                        </a:spcAft>
                      </a:pPr>
                      <a:r>
                        <a:rPr lang="zh-TW" sz="1200" kern="0" dirty="0">
                          <a:effectLst/>
                        </a:rPr>
                        <a:t>總計</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130(96%)</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5(4%)</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0(0%)</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0(0%)</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200" kern="0" dirty="0">
                          <a:effectLst/>
                        </a:rPr>
                        <a:t>0(0%)</a:t>
                      </a:r>
                      <a:endParaRPr lang="zh-TW" sz="1200" kern="100" dirty="0">
                        <a:effectLst/>
                        <a:latin typeface="Times New Roman"/>
                        <a:ea typeface="新細明體"/>
                      </a:endParaRPr>
                    </a:p>
                  </a:txBody>
                  <a:tcPr marL="13328" marR="133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2"/>
          <p:cNvSpPr txBox="1">
            <a:spLocks/>
          </p:cNvSpPr>
          <p:nvPr/>
        </p:nvSpPr>
        <p:spPr>
          <a:xfrm>
            <a:off x="1475656" y="764704"/>
            <a:ext cx="6408712" cy="7064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000" dirty="0" smtClean="0">
                <a:solidFill>
                  <a:schemeClr val="accent2"/>
                </a:solidFill>
                <a:ea typeface="標楷體" pitchFamily="65" charset="-120"/>
                <a:cs typeface="Arial" charset="0"/>
              </a:rPr>
              <a:t>彙整自行評估統計表</a:t>
            </a:r>
          </a:p>
        </p:txBody>
      </p:sp>
    </p:spTree>
    <p:extLst>
      <p:ext uri="{BB962C8B-B14F-4D97-AF65-F5344CB8AC3E}">
        <p14:creationId xmlns:p14="http://schemas.microsoft.com/office/powerpoint/2010/main" val="7079873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085108784"/>
              </p:ext>
            </p:extLst>
          </p:nvPr>
        </p:nvGraphicFramePr>
        <p:xfrm>
          <a:off x="971600" y="1125662"/>
          <a:ext cx="7128792" cy="964565"/>
        </p:xfrm>
        <a:graphic>
          <a:graphicData uri="http://schemas.openxmlformats.org/drawingml/2006/table">
            <a:tbl>
              <a:tblPr>
                <a:tableStyleId>{5C22544A-7EE6-4342-B048-85BDC9FD1C3A}</a:tableStyleId>
              </a:tblPr>
              <a:tblGrid>
                <a:gridCol w="7128792"/>
              </a:tblGrid>
              <a:tr h="381000">
                <a:tc>
                  <a:txBody>
                    <a:bodyPr/>
                    <a:lstStyle/>
                    <a:p>
                      <a:pPr algn="ctr">
                        <a:lnSpc>
                          <a:spcPts val="2000"/>
                        </a:lnSpc>
                        <a:spcAft>
                          <a:spcPts val="0"/>
                        </a:spcAft>
                      </a:pPr>
                      <a:r>
                        <a:rPr lang="zh-TW" altLang="en-US" sz="1400" b="1" kern="0" dirty="0" smtClean="0">
                          <a:effectLst/>
                        </a:rPr>
                        <a:t>臺中市</a:t>
                      </a:r>
                      <a:r>
                        <a:rPr lang="en-US" altLang="zh-TW" sz="1400" b="1" kern="0" dirty="0" smtClean="0">
                          <a:effectLst/>
                        </a:rPr>
                        <a:t>OO</a:t>
                      </a:r>
                      <a:r>
                        <a:rPr lang="zh-TW" altLang="en-US" sz="1400" b="1" kern="0" dirty="0" smtClean="0">
                          <a:effectLst/>
                        </a:rPr>
                        <a:t>區公所</a:t>
                      </a:r>
                      <a:r>
                        <a:rPr lang="zh-TW" sz="1400" b="1" kern="0" dirty="0" smtClean="0">
                          <a:effectLst/>
                        </a:rPr>
                        <a:t>作業</a:t>
                      </a:r>
                      <a:r>
                        <a:rPr lang="zh-TW" sz="1400" b="1" kern="0" dirty="0">
                          <a:effectLst/>
                        </a:rPr>
                        <a:t>層級自行評估部分落實</a:t>
                      </a:r>
                      <a:r>
                        <a:rPr lang="en-US" sz="1400" b="1" kern="0" dirty="0">
                          <a:effectLst/>
                        </a:rPr>
                        <a:t>/</a:t>
                      </a:r>
                      <a:r>
                        <a:rPr lang="zh-TW" sz="1400" b="1" kern="0" dirty="0">
                          <a:effectLst/>
                        </a:rPr>
                        <a:t>未落實項目一覽表【範例】</a:t>
                      </a:r>
                      <a:endParaRPr lang="zh-TW" sz="1400" b="1" kern="100" dirty="0">
                        <a:effectLst/>
                        <a:latin typeface="Times New Roman"/>
                        <a:ea typeface="新細明體"/>
                      </a:endParaRPr>
                    </a:p>
                  </a:txBody>
                  <a:tcPr marL="17780" marR="17780" marT="0" marB="0" anchor="ctr"/>
                </a:tc>
              </a:tr>
              <a:tr h="266700">
                <a:tc>
                  <a:txBody>
                    <a:bodyPr/>
                    <a:lstStyle/>
                    <a:p>
                      <a:pPr algn="ctr">
                        <a:lnSpc>
                          <a:spcPts val="2000"/>
                        </a:lnSpc>
                        <a:spcAft>
                          <a:spcPts val="0"/>
                        </a:spcAft>
                      </a:pPr>
                      <a:r>
                        <a:rPr lang="zh-TW" sz="1400" b="1" kern="100" dirty="0">
                          <a:effectLst/>
                        </a:rPr>
                        <a:t>○○年度</a:t>
                      </a:r>
                      <a:endParaRPr lang="zh-TW" sz="1400" b="1" kern="100" dirty="0">
                        <a:effectLst/>
                        <a:latin typeface="Times New Roman"/>
                        <a:ea typeface="新細明體"/>
                      </a:endParaRPr>
                    </a:p>
                  </a:txBody>
                  <a:tcPr marL="17780" marR="17780" marT="0" marB="0" anchor="ctr"/>
                </a:tc>
              </a:tr>
              <a:tr h="316865">
                <a:tc>
                  <a:txBody>
                    <a:bodyPr/>
                    <a:lstStyle/>
                    <a:p>
                      <a:pPr>
                        <a:lnSpc>
                          <a:spcPts val="2000"/>
                        </a:lnSpc>
                        <a:spcAft>
                          <a:spcPts val="0"/>
                        </a:spcAft>
                      </a:pPr>
                      <a:r>
                        <a:rPr lang="zh-TW" sz="1200" kern="0" dirty="0">
                          <a:effectLst/>
                        </a:rPr>
                        <a:t>評估期間：○○年○○月○○日至○○年○○月○○日</a:t>
                      </a:r>
                      <a:endParaRPr lang="zh-TW" sz="1200" kern="100" dirty="0">
                        <a:effectLst/>
                        <a:latin typeface="Times New Roman"/>
                        <a:ea typeface="新細明體"/>
                      </a:endParaRPr>
                    </a:p>
                  </a:txBody>
                  <a:tcPr marL="17780" marR="17780" marT="0" marB="0" anchor="ct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1446385948"/>
              </p:ext>
            </p:extLst>
          </p:nvPr>
        </p:nvGraphicFramePr>
        <p:xfrm>
          <a:off x="930342" y="2172292"/>
          <a:ext cx="7200799" cy="3985520"/>
        </p:xfrm>
        <a:graphic>
          <a:graphicData uri="http://schemas.openxmlformats.org/drawingml/2006/table">
            <a:tbl>
              <a:tblPr>
                <a:tableStyleId>{5C22544A-7EE6-4342-B048-85BDC9FD1C3A}</a:tableStyleId>
              </a:tblPr>
              <a:tblGrid>
                <a:gridCol w="952487"/>
                <a:gridCol w="1882561"/>
                <a:gridCol w="2554906"/>
                <a:gridCol w="1810845"/>
              </a:tblGrid>
              <a:tr h="835920">
                <a:tc>
                  <a:txBody>
                    <a:bodyPr/>
                    <a:lstStyle/>
                    <a:p>
                      <a:pPr algn="ctr">
                        <a:lnSpc>
                          <a:spcPts val="2000"/>
                        </a:lnSpc>
                        <a:spcAft>
                          <a:spcPts val="0"/>
                        </a:spcAft>
                      </a:pPr>
                      <a:r>
                        <a:rPr lang="zh-TW" sz="1100" kern="0" dirty="0">
                          <a:effectLst/>
                        </a:rPr>
                        <a:t>評估單位</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100" kern="0" dirty="0">
                          <a:effectLst/>
                        </a:rPr>
                        <a:t>評估重點</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100" kern="0">
                          <a:effectLst/>
                        </a:rPr>
                        <a:t>部分落實</a:t>
                      </a:r>
                      <a:r>
                        <a:rPr lang="en-US" sz="1100" kern="0">
                          <a:effectLst/>
                        </a:rPr>
                        <a:t>/</a:t>
                      </a:r>
                      <a:r>
                        <a:rPr lang="zh-TW" sz="1100" kern="0">
                          <a:effectLst/>
                        </a:rPr>
                        <a:t>未落實</a:t>
                      </a:r>
                      <a:endParaRPr lang="zh-TW" sz="1000" kern="100">
                        <a:effectLst/>
                      </a:endParaRPr>
                    </a:p>
                    <a:p>
                      <a:pPr algn="ctr">
                        <a:lnSpc>
                          <a:spcPts val="2000"/>
                        </a:lnSpc>
                        <a:spcAft>
                          <a:spcPts val="0"/>
                        </a:spcAft>
                      </a:pPr>
                      <a:r>
                        <a:rPr lang="zh-TW" sz="1100" kern="0">
                          <a:effectLst/>
                        </a:rPr>
                        <a:t>情形說明</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zh-TW" sz="1100" kern="0" dirty="0">
                          <a:effectLst/>
                        </a:rPr>
                        <a:t>改善措施</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5366">
                <a:tc>
                  <a:txBody>
                    <a:bodyPr/>
                    <a:lstStyle/>
                    <a:p>
                      <a:pPr algn="ctr">
                        <a:lnSpc>
                          <a:spcPts val="2000"/>
                        </a:lnSpc>
                        <a:spcAft>
                          <a:spcPts val="0"/>
                        </a:spcAft>
                      </a:pPr>
                      <a:r>
                        <a:rPr lang="en-US" altLang="zh-TW" sz="1100" kern="0" dirty="0" smtClean="0">
                          <a:effectLst/>
                        </a:rPr>
                        <a:t>OO</a:t>
                      </a:r>
                      <a:r>
                        <a:rPr lang="zh-TW" altLang="en-US" sz="1100" kern="0" dirty="0" smtClean="0">
                          <a:effectLst/>
                        </a:rPr>
                        <a:t>課</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ts val="2000"/>
                        </a:lnSpc>
                        <a:spcBef>
                          <a:spcPts val="0"/>
                        </a:spcBef>
                        <a:spcAft>
                          <a:spcPts val="0"/>
                        </a:spcAft>
                        <a:buClrTx/>
                        <a:buSzTx/>
                        <a:buFontTx/>
                        <a:buNone/>
                        <a:tabLst/>
                        <a:defRPr/>
                      </a:pPr>
                      <a:r>
                        <a:rPr lang="en-US" altLang="zh-TW" sz="1100" kern="100" dirty="0" smtClean="0">
                          <a:effectLst/>
                        </a:rPr>
                        <a:t>1.</a:t>
                      </a:r>
                      <a:r>
                        <a:rPr lang="zh-TW" altLang="zh-TW" sz="1100" kern="100" dirty="0" smtClean="0">
                          <a:effectLst/>
                          <a:latin typeface="+mn-lt"/>
                          <a:ea typeface="標楷體"/>
                          <a:cs typeface="Times New Roman"/>
                        </a:rPr>
                        <a:t>依據業務性質與時俱進檢討不合時宜之控制作業及作業流程，適度精簡、增刪或修訂，使其更臻具體、明確及可用。</a:t>
                      </a:r>
                      <a:endParaRPr lang="zh-TW" altLang="zh-TW" sz="1100" kern="100" dirty="0" smtClean="0">
                        <a:effectLst/>
                        <a:latin typeface="+mn-lt"/>
                        <a:ea typeface="+mn-ea"/>
                        <a:cs typeface="Times New Roman"/>
                      </a:endParaRPr>
                    </a:p>
                    <a:p>
                      <a:pPr marL="0" marR="0" indent="0" algn="just" defTabSz="914400" rtl="0" eaLnBrk="1" fontAlgn="auto" latinLnBrk="0" hangingPunct="1">
                        <a:lnSpc>
                          <a:spcPts val="2000"/>
                        </a:lnSpc>
                        <a:spcBef>
                          <a:spcPts val="0"/>
                        </a:spcBef>
                        <a:spcAft>
                          <a:spcPts val="0"/>
                        </a:spcAft>
                        <a:buClrTx/>
                        <a:buSzTx/>
                        <a:buFontTx/>
                        <a:buNone/>
                        <a:tabLst/>
                        <a:defRPr/>
                      </a:pPr>
                      <a:r>
                        <a:rPr lang="en-US" altLang="zh-TW" sz="1100" kern="100" dirty="0" smtClean="0">
                          <a:effectLst/>
                        </a:rPr>
                        <a:t>2.</a:t>
                      </a:r>
                      <a:r>
                        <a:rPr lang="zh-TW" altLang="zh-TW" sz="1100" kern="100" dirty="0" smtClean="0">
                          <a:effectLst/>
                          <a:latin typeface="+mn-lt"/>
                          <a:ea typeface="標楷體"/>
                          <a:cs typeface="Times New Roman"/>
                        </a:rPr>
                        <a:t>就主管業務對相關機關或單位善盡監理、督導或輔導等責任。</a:t>
                      </a:r>
                      <a:endParaRPr lang="zh-TW" altLang="zh-TW" sz="1050" kern="100" dirty="0" smtClean="0">
                        <a:effectLst/>
                        <a:latin typeface="+mn-lt"/>
                        <a:ea typeface="+mn-ea"/>
                        <a:cs typeface="Times New Roman"/>
                      </a:endParaRPr>
                    </a:p>
                    <a:p>
                      <a:pPr algn="just">
                        <a:lnSpc>
                          <a:spcPts val="2000"/>
                        </a:lnSpc>
                        <a:spcAft>
                          <a:spcPts val="0"/>
                        </a:spcAft>
                      </a:pPr>
                      <a:r>
                        <a:rPr lang="en-US" altLang="zh-TW" sz="1100" kern="100" dirty="0" smtClean="0">
                          <a:effectLst/>
                        </a:rPr>
                        <a:t>3.</a:t>
                      </a:r>
                      <a:r>
                        <a:rPr lang="zh-TW" altLang="en-US" sz="1100" kern="100" dirty="0" smtClean="0">
                          <a:effectLst/>
                          <a:latin typeface="標楷體" pitchFamily="65" charset="-120"/>
                          <a:ea typeface="標楷體" pitchFamily="65" charset="-120"/>
                        </a:rPr>
                        <a:t>對民間團體捐補助</a:t>
                      </a:r>
                      <a:r>
                        <a:rPr lang="zh-TW" sz="1100" kern="100" dirty="0" smtClean="0">
                          <a:effectLst/>
                          <a:latin typeface="標楷體" pitchFamily="65" charset="-120"/>
                          <a:ea typeface="標楷體" pitchFamily="65" charset="-120"/>
                        </a:rPr>
                        <a:t>作業</a:t>
                      </a:r>
                      <a:r>
                        <a:rPr lang="zh-TW" sz="1100" kern="100" dirty="0">
                          <a:effectLst/>
                          <a:latin typeface="標楷體" pitchFamily="65" charset="-120"/>
                          <a:ea typeface="標楷體" pitchFamily="65" charset="-120"/>
                        </a:rPr>
                        <a:t>。</a:t>
                      </a:r>
                      <a:endParaRPr lang="zh-TW" sz="1000" kern="100" dirty="0">
                        <a:effectLst/>
                        <a:latin typeface="標楷體" pitchFamily="65" charset="-120"/>
                        <a:ea typeface="標楷體" pitchFamily="65" charset="-120"/>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ts val="2000"/>
                        </a:lnSpc>
                        <a:spcBef>
                          <a:spcPts val="0"/>
                        </a:spcBef>
                        <a:spcAft>
                          <a:spcPts val="0"/>
                        </a:spcAft>
                        <a:buClrTx/>
                        <a:buSzTx/>
                        <a:buFontTx/>
                        <a:buNone/>
                        <a:tabLst/>
                        <a:defRPr/>
                      </a:pPr>
                      <a:r>
                        <a:rPr lang="en-US" altLang="zh-TW" sz="1000" kern="100" dirty="0" smtClean="0">
                          <a:effectLst/>
                          <a:latin typeface="Times New Roman"/>
                          <a:ea typeface="新細明體"/>
                        </a:rPr>
                        <a:t>1.</a:t>
                      </a:r>
                      <a:r>
                        <a:rPr lang="zh-TW" altLang="en-US" sz="1000" kern="100" dirty="0" smtClean="0">
                          <a:effectLst/>
                          <a:latin typeface="+mn-lt"/>
                          <a:ea typeface="標楷體"/>
                          <a:cs typeface="Times New Roman"/>
                        </a:rPr>
                        <a:t>評估期間</a:t>
                      </a:r>
                      <a:r>
                        <a:rPr lang="zh-TW" altLang="zh-TW" sz="1000" kern="100" dirty="0" smtClean="0">
                          <a:effectLst/>
                          <a:latin typeface="+mn-lt"/>
                          <a:ea typeface="標楷體"/>
                          <a:cs typeface="Times New Roman"/>
                        </a:rPr>
                        <a:t>未辦理各項控制作業及作業流程之增刪或修訂</a:t>
                      </a:r>
                      <a:r>
                        <a:rPr lang="zh-TW" altLang="en-US" sz="1000" kern="100" dirty="0" smtClean="0">
                          <a:effectLst/>
                          <a:latin typeface="+mn-lt"/>
                          <a:ea typeface="標楷體"/>
                          <a:cs typeface="Times New Roman"/>
                        </a:rPr>
                        <a:t>。</a:t>
                      </a:r>
                      <a:endParaRPr lang="en-US" altLang="zh-TW" sz="1000" kern="100" dirty="0" smtClean="0">
                        <a:effectLst/>
                        <a:latin typeface="+mn-lt"/>
                        <a:ea typeface="標楷體"/>
                        <a:cs typeface="Times New Roman"/>
                      </a:endParaRPr>
                    </a:p>
                    <a:p>
                      <a:pPr marL="0" marR="0" indent="0" algn="just" defTabSz="914400" rtl="0" eaLnBrk="1" fontAlgn="auto" latinLnBrk="0" hangingPunct="1">
                        <a:lnSpc>
                          <a:spcPts val="2000"/>
                        </a:lnSpc>
                        <a:spcBef>
                          <a:spcPts val="0"/>
                        </a:spcBef>
                        <a:spcAft>
                          <a:spcPts val="0"/>
                        </a:spcAft>
                        <a:buClrTx/>
                        <a:buSzTx/>
                        <a:buFontTx/>
                        <a:buNone/>
                        <a:tabLst/>
                        <a:defRPr/>
                      </a:pPr>
                      <a:r>
                        <a:rPr lang="en-US" altLang="zh-TW" sz="1000" kern="100" dirty="0" smtClean="0">
                          <a:effectLst/>
                          <a:latin typeface="+mn-lt"/>
                          <a:ea typeface="標楷體"/>
                          <a:cs typeface="Times New Roman"/>
                        </a:rPr>
                        <a:t>2.</a:t>
                      </a:r>
                      <a:r>
                        <a:rPr lang="zh-TW" altLang="en-US" sz="1000" kern="100" dirty="0" smtClean="0">
                          <a:effectLst/>
                          <a:latin typeface="標楷體" pitchFamily="65" charset="-120"/>
                          <a:ea typeface="標楷體" pitchFamily="65" charset="-120"/>
                          <a:cs typeface="Times New Roman"/>
                        </a:rPr>
                        <a:t>評估期間尚末對捐補助民間團體經費運用情形進行稽核。</a:t>
                      </a:r>
                      <a:endParaRPr lang="zh-TW" altLang="zh-TW" sz="1000" kern="100" dirty="0" smtClean="0">
                        <a:effectLst/>
                        <a:latin typeface="標楷體" pitchFamily="65" charset="-120"/>
                        <a:ea typeface="標楷體" pitchFamily="65" charset="-120"/>
                        <a:cs typeface="Times New Roman"/>
                      </a:endParaRPr>
                    </a:p>
                    <a:p>
                      <a:pPr marL="0" marR="0" indent="0" algn="just" defTabSz="914400" rtl="0" eaLnBrk="1" fontAlgn="auto" latinLnBrk="0" hangingPunct="1">
                        <a:lnSpc>
                          <a:spcPts val="2000"/>
                        </a:lnSpc>
                        <a:spcBef>
                          <a:spcPts val="0"/>
                        </a:spcBef>
                        <a:spcAft>
                          <a:spcPts val="0"/>
                        </a:spcAft>
                        <a:buClrTx/>
                        <a:buSzTx/>
                        <a:buFontTx/>
                        <a:buNone/>
                        <a:tabLst/>
                        <a:defRPr/>
                      </a:pPr>
                      <a:r>
                        <a:rPr lang="en-US" altLang="zh-TW" sz="1000" kern="100" dirty="0" smtClean="0">
                          <a:effectLst/>
                          <a:latin typeface="+mn-lt"/>
                          <a:ea typeface="+mn-ea"/>
                          <a:cs typeface="Times New Roman"/>
                        </a:rPr>
                        <a:t>3.</a:t>
                      </a:r>
                      <a:r>
                        <a:rPr lang="zh-TW" altLang="en-US" sz="1000" dirty="0" smtClean="0">
                          <a:solidFill>
                            <a:srgbClr val="0000CC"/>
                          </a:solidFill>
                          <a:latin typeface="標楷體" pitchFamily="65" charset="-120"/>
                          <a:ea typeface="標楷體" pitchFamily="65" charset="-120"/>
                        </a:rPr>
                        <a:t>對民間團體捐補助作業，。。。。。</a:t>
                      </a:r>
                      <a:r>
                        <a:rPr lang="zh-TW" altLang="zh-TW" sz="1000" kern="100" dirty="0" smtClean="0">
                          <a:solidFill>
                            <a:srgbClr val="0000CC"/>
                          </a:solidFill>
                          <a:effectLst/>
                          <a:latin typeface="+mn-lt"/>
                          <a:ea typeface="標楷體"/>
                          <a:cs typeface="Times New Roman"/>
                        </a:rPr>
                        <a:t>。</a:t>
                      </a:r>
                      <a:endParaRPr lang="zh-TW" altLang="zh-TW" sz="1000" kern="100" dirty="0" smtClean="0">
                        <a:effectLst/>
                        <a:latin typeface="+mn-lt"/>
                        <a:ea typeface="+mn-ea"/>
                        <a:cs typeface="Times New Roman"/>
                      </a:endParaRPr>
                    </a:p>
                    <a:p>
                      <a:pPr algn="just">
                        <a:lnSpc>
                          <a:spcPts val="2000"/>
                        </a:lnSpc>
                        <a:spcAft>
                          <a:spcPts val="0"/>
                        </a:spcAft>
                      </a:pP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ts val="2000"/>
                        </a:lnSpc>
                        <a:spcBef>
                          <a:spcPts val="0"/>
                        </a:spcBef>
                        <a:spcAft>
                          <a:spcPts val="0"/>
                        </a:spcAft>
                        <a:buClrTx/>
                        <a:buSzTx/>
                        <a:buFontTx/>
                        <a:buNone/>
                        <a:tabLst/>
                        <a:defRPr/>
                      </a:pPr>
                      <a:r>
                        <a:rPr lang="en-US" altLang="zh-TW" sz="1000" kern="100" dirty="0" smtClean="0">
                          <a:effectLst/>
                          <a:latin typeface="Times New Roman"/>
                          <a:ea typeface="新細明體"/>
                        </a:rPr>
                        <a:t>1.</a:t>
                      </a:r>
                      <a:r>
                        <a:rPr lang="zh-TW" altLang="en-US" sz="1000" kern="100" dirty="0" smtClean="0">
                          <a:effectLst/>
                          <a:latin typeface="標楷體" pitchFamily="65" charset="-120"/>
                          <a:ea typeface="標楷體" pitchFamily="65" charset="-120"/>
                          <a:cs typeface="Times New Roman"/>
                        </a:rPr>
                        <a:t>定期或不定期辦理滾動式風險評估，再依評估結果檢討各項控制措施，</a:t>
                      </a:r>
                      <a:r>
                        <a:rPr lang="zh-TW" altLang="zh-TW" sz="1000" kern="100" dirty="0" smtClean="0">
                          <a:effectLst/>
                          <a:latin typeface="標楷體" pitchFamily="65" charset="-120"/>
                          <a:ea typeface="標楷體" pitchFamily="65" charset="-120"/>
                          <a:cs typeface="Times New Roman"/>
                        </a:rPr>
                        <a:t>增刪或修訂</a:t>
                      </a:r>
                      <a:r>
                        <a:rPr lang="zh-TW" altLang="en-US" sz="1000" kern="100" dirty="0" smtClean="0">
                          <a:effectLst/>
                          <a:latin typeface="標楷體" pitchFamily="65" charset="-120"/>
                          <a:ea typeface="標楷體" pitchFamily="65" charset="-120"/>
                          <a:cs typeface="Times New Roman"/>
                        </a:rPr>
                        <a:t>各項控制作業及作業流程。</a:t>
                      </a:r>
                      <a:endParaRPr lang="zh-TW" altLang="zh-TW" sz="1000" kern="100" dirty="0" smtClean="0">
                        <a:effectLst/>
                        <a:latin typeface="標楷體" pitchFamily="65" charset="-120"/>
                        <a:ea typeface="標楷體" pitchFamily="65" charset="-120"/>
                        <a:cs typeface="Times New Roman"/>
                      </a:endParaRPr>
                    </a:p>
                    <a:p>
                      <a:pPr marL="0" marR="0" indent="0" algn="just" defTabSz="914400" rtl="0" eaLnBrk="1" fontAlgn="auto" latinLnBrk="0" hangingPunct="1">
                        <a:lnSpc>
                          <a:spcPts val="2000"/>
                        </a:lnSpc>
                        <a:spcBef>
                          <a:spcPts val="0"/>
                        </a:spcBef>
                        <a:spcAft>
                          <a:spcPts val="0"/>
                        </a:spcAft>
                        <a:buClrTx/>
                        <a:buSzTx/>
                        <a:buFontTx/>
                        <a:buNone/>
                        <a:tabLst/>
                        <a:defRPr/>
                      </a:pPr>
                      <a:r>
                        <a:rPr lang="en-US" altLang="zh-TW" sz="1000" kern="100" dirty="0" smtClean="0">
                          <a:effectLst/>
                          <a:latin typeface="Times New Roman"/>
                          <a:ea typeface="新細明體"/>
                        </a:rPr>
                        <a:t>2.</a:t>
                      </a:r>
                      <a:r>
                        <a:rPr lang="zh-TW" altLang="en-US" sz="1000" kern="100" dirty="0" smtClean="0">
                          <a:effectLst/>
                          <a:latin typeface="標楷體" pitchFamily="65" charset="-120"/>
                          <a:ea typeface="標楷體" pitchFamily="65" charset="-120"/>
                          <a:cs typeface="Times New Roman"/>
                        </a:rPr>
                        <a:t>為稽核捐補助民間團體經費使用情形，擬分別於每年４及９月對１０％捐補助團體進行抽樣稽核。</a:t>
                      </a:r>
                      <a:endParaRPr lang="zh-TW" altLang="zh-TW" sz="1000" kern="100" dirty="0" smtClean="0">
                        <a:effectLst/>
                        <a:latin typeface="標楷體" pitchFamily="65" charset="-120"/>
                        <a:ea typeface="標楷體" pitchFamily="65" charset="-120"/>
                        <a:cs typeface="Times New Roman"/>
                      </a:endParaRPr>
                    </a:p>
                    <a:p>
                      <a:pPr algn="just">
                        <a:lnSpc>
                          <a:spcPts val="2000"/>
                        </a:lnSpc>
                        <a:spcAft>
                          <a:spcPts val="0"/>
                        </a:spcAft>
                      </a:pPr>
                      <a:r>
                        <a:rPr lang="en-US" altLang="zh-TW" sz="1000" kern="100" dirty="0" smtClean="0">
                          <a:effectLst/>
                          <a:latin typeface="Times New Roman"/>
                          <a:ea typeface="新細明體"/>
                        </a:rPr>
                        <a:t>3………..</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182">
                <a:tc>
                  <a:txBody>
                    <a:bodyPr/>
                    <a:lstStyle/>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smtClean="0">
                          <a:effectLst/>
                        </a:rPr>
                        <a:t>.</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smtClean="0">
                          <a:effectLst/>
                        </a:rPr>
                        <a:t>.</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smtClean="0">
                          <a:effectLst/>
                        </a:rPr>
                        <a:t>.</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dirty="0">
                          <a:effectLst/>
                        </a:rPr>
                        <a:t>.</a:t>
                      </a:r>
                      <a:endParaRPr lang="zh-TW" sz="1000" kern="100" dirty="0">
                        <a:effectLst/>
                      </a:endParaRPr>
                    </a:p>
                    <a:p>
                      <a:pPr algn="ctr">
                        <a:lnSpc>
                          <a:spcPts val="2000"/>
                        </a:lnSpc>
                        <a:spcAft>
                          <a:spcPts val="0"/>
                        </a:spcAft>
                      </a:pPr>
                      <a:r>
                        <a:rPr lang="en-US" sz="1000" kern="100" dirty="0" smtClean="0">
                          <a:effectLst/>
                        </a:rPr>
                        <a:t>.</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611">
                <a:tc>
                  <a:txBody>
                    <a:bodyPr/>
                    <a:lstStyle/>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endParaRPr>
                    </a:p>
                    <a:p>
                      <a:pPr algn="ctr">
                        <a:lnSpc>
                          <a:spcPts val="1200"/>
                        </a:lnSpc>
                        <a:spcAft>
                          <a:spcPts val="0"/>
                        </a:spcAft>
                      </a:pPr>
                      <a:r>
                        <a:rPr lang="en-US" sz="1000" kern="100">
                          <a:effectLst/>
                        </a:rPr>
                        <a:t>.</a:t>
                      </a:r>
                      <a:endParaRPr lang="zh-TW" sz="1000" kern="10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endParaRPr>
                    </a:p>
                    <a:p>
                      <a:pPr algn="ctr">
                        <a:lnSpc>
                          <a:spcPts val="1200"/>
                        </a:lnSpc>
                        <a:spcAft>
                          <a:spcPts val="0"/>
                        </a:spcAft>
                      </a:pPr>
                      <a:r>
                        <a:rPr lang="en-US" sz="1000" kern="100" dirty="0">
                          <a:effectLst/>
                        </a:rPr>
                        <a:t>.</a:t>
                      </a:r>
                      <a:endParaRPr lang="zh-TW" sz="1000" kern="100" dirty="0">
                        <a:effectLst/>
                        <a:latin typeface="Times New Roman"/>
                        <a:ea typeface="新細明體"/>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矩形 3"/>
          <p:cNvSpPr/>
          <p:nvPr/>
        </p:nvSpPr>
        <p:spPr>
          <a:xfrm>
            <a:off x="1115616" y="6231648"/>
            <a:ext cx="6624736" cy="307777"/>
          </a:xfrm>
          <a:prstGeom prst="rect">
            <a:avLst/>
          </a:prstGeom>
        </p:spPr>
        <p:txBody>
          <a:bodyPr wrap="square">
            <a:spAutoFit/>
          </a:bodyPr>
          <a:lstStyle/>
          <a:p>
            <a:r>
              <a:rPr lang="zh-TW" altLang="zh-TW" sz="1400" b="1" dirty="0"/>
              <a:t>註：本表由內部控制小組幕僚單位彙整後交由內部稽核單位追蹤後續改善情形。</a:t>
            </a:r>
            <a:endParaRPr lang="zh-TW" altLang="en-US" sz="1400" b="1" dirty="0"/>
          </a:p>
        </p:txBody>
      </p:sp>
      <p:sp>
        <p:nvSpPr>
          <p:cNvPr id="5" name="Rectangle 2"/>
          <p:cNvSpPr txBox="1">
            <a:spLocks/>
          </p:cNvSpPr>
          <p:nvPr/>
        </p:nvSpPr>
        <p:spPr>
          <a:xfrm>
            <a:off x="914400" y="476672"/>
            <a:ext cx="7185992" cy="6489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000" b="1" dirty="0" smtClean="0">
                <a:solidFill>
                  <a:schemeClr val="accent2"/>
                </a:solidFill>
                <a:latin typeface="標楷體" panose="03000509000000000000" pitchFamily="65" charset="-120"/>
                <a:ea typeface="標楷體" panose="03000509000000000000" pitchFamily="65" charset="-120"/>
                <a:cs typeface="Arial" charset="0"/>
              </a:rPr>
              <a:t>彙整部份落實</a:t>
            </a:r>
            <a:r>
              <a:rPr lang="en-US" altLang="zh-TW" sz="3000" b="1" dirty="0" smtClean="0">
                <a:solidFill>
                  <a:schemeClr val="accent2"/>
                </a:solidFill>
                <a:latin typeface="標楷體" panose="03000509000000000000" pitchFamily="65" charset="-120"/>
                <a:ea typeface="標楷體" panose="03000509000000000000" pitchFamily="65" charset="-120"/>
                <a:cs typeface="Arial" charset="0"/>
              </a:rPr>
              <a:t>/</a:t>
            </a:r>
            <a:r>
              <a:rPr lang="zh-TW" altLang="en-US" sz="3000" b="1" dirty="0" smtClean="0">
                <a:solidFill>
                  <a:schemeClr val="accent2"/>
                </a:solidFill>
                <a:latin typeface="標楷體" panose="03000509000000000000" pitchFamily="65" charset="-120"/>
                <a:ea typeface="標楷體" panose="03000509000000000000" pitchFamily="65" charset="-120"/>
                <a:cs typeface="Arial" charset="0"/>
              </a:rPr>
              <a:t>未落實項目一覽表</a:t>
            </a:r>
          </a:p>
        </p:txBody>
      </p:sp>
    </p:spTree>
    <p:extLst>
      <p:ext uri="{BB962C8B-B14F-4D97-AF65-F5344CB8AC3E}">
        <p14:creationId xmlns:p14="http://schemas.microsoft.com/office/powerpoint/2010/main" val="244851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933056"/>
            <a:ext cx="3842791" cy="2304256"/>
          </a:xfrm>
          <a:prstGeom prst="rect">
            <a:avLst/>
          </a:prstGeom>
        </p:spPr>
      </p:pic>
      <p:sp>
        <p:nvSpPr>
          <p:cNvPr id="2" name="標題 1"/>
          <p:cNvSpPr>
            <a:spLocks noGrp="1"/>
          </p:cNvSpPr>
          <p:nvPr>
            <p:ph type="title"/>
          </p:nvPr>
        </p:nvSpPr>
        <p:spPr/>
        <p:txBody>
          <a:bodyPr/>
          <a:lstStyle/>
          <a:p>
            <a:r>
              <a:rPr lang="zh-TW" altLang="en-US" dirty="0" smtClean="0"/>
              <a:t>風險</a:t>
            </a:r>
            <a:endParaRPr lang="zh-TW" altLang="en-US" dirty="0"/>
          </a:p>
        </p:txBody>
      </p:sp>
      <p:sp>
        <p:nvSpPr>
          <p:cNvPr id="4" name="內容版面配置區 4"/>
          <p:cNvSpPr>
            <a:spLocks noGrp="1"/>
          </p:cNvSpPr>
          <p:nvPr>
            <p:ph idx="1"/>
          </p:nvPr>
        </p:nvSpPr>
        <p:spPr/>
        <p:txBody>
          <a:bodyPr>
            <a:normAutofit lnSpcReduction="10000"/>
          </a:bodyPr>
          <a:lstStyle/>
          <a:p>
            <a:pPr>
              <a:buFont typeface="Wingdings" pitchFamily="2" charset="2"/>
              <a:buChar char="p"/>
            </a:pPr>
            <a:r>
              <a:rPr lang="zh-TW" altLang="zh-TW" sz="2600" b="1" dirty="0" smtClean="0">
                <a:latin typeface="標楷體" pitchFamily="65" charset="-120"/>
                <a:ea typeface="標楷體" pitchFamily="65" charset="-120"/>
              </a:rPr>
              <a:t>風險</a:t>
            </a:r>
            <a:r>
              <a:rPr lang="zh-TW" altLang="zh-TW" sz="2600" dirty="0" smtClean="0">
                <a:latin typeface="標楷體" pitchFamily="65" charset="-120"/>
                <a:ea typeface="標楷體" pitchFamily="65" charset="-120"/>
              </a:rPr>
              <a:t>是</a:t>
            </a:r>
            <a:r>
              <a:rPr lang="zh-TW" altLang="zh-TW" sz="2600" dirty="0">
                <a:latin typeface="標楷體" pitchFamily="65" charset="-120"/>
                <a:ea typeface="標楷體" pitchFamily="65" charset="-120"/>
              </a:rPr>
              <a:t>指事件發生與否的不確定</a:t>
            </a:r>
            <a:r>
              <a:rPr lang="zh-TW" altLang="zh-TW" sz="2600" dirty="0" smtClean="0">
                <a:latin typeface="標楷體" pitchFamily="65" charset="-120"/>
                <a:ea typeface="標楷體" pitchFamily="65" charset="-120"/>
              </a:rPr>
              <a:t>性</a:t>
            </a:r>
            <a:r>
              <a:rPr lang="zh-TW" altLang="en-US" sz="2600" dirty="0" smtClean="0">
                <a:latin typeface="標楷體" pitchFamily="65" charset="-120"/>
                <a:ea typeface="標楷體" pitchFamily="65" charset="-120"/>
              </a:rPr>
              <a:t>，且通常伴隨著損失或危害</a:t>
            </a:r>
            <a:r>
              <a:rPr lang="zh-TW" altLang="zh-TW" sz="2600" dirty="0" smtClean="0">
                <a:latin typeface="標楷體" pitchFamily="65" charset="-120"/>
                <a:ea typeface="標楷體" pitchFamily="65" charset="-120"/>
              </a:rPr>
              <a:t>。 </a:t>
            </a:r>
            <a:endParaRPr lang="en-US" altLang="zh-TW" sz="2600" dirty="0" smtClean="0">
              <a:latin typeface="標楷體" pitchFamily="65" charset="-120"/>
              <a:ea typeface="標楷體" pitchFamily="65" charset="-120"/>
            </a:endParaRPr>
          </a:p>
          <a:p>
            <a:pPr>
              <a:buFont typeface="Wingdings" pitchFamily="2" charset="2"/>
              <a:buChar char="p"/>
            </a:pPr>
            <a:r>
              <a:rPr lang="zh-TW" altLang="en-US" sz="2600" dirty="0" smtClean="0">
                <a:latin typeface="標楷體" pitchFamily="65" charset="-120"/>
                <a:ea typeface="標楷體" pitchFamily="65" charset="-120"/>
              </a:rPr>
              <a:t>風險的特性</a:t>
            </a:r>
            <a:r>
              <a:rPr lang="en-US" altLang="zh-TW" sz="2600" dirty="0" smtClean="0">
                <a:latin typeface="標楷體" pitchFamily="65" charset="-120"/>
                <a:ea typeface="標楷體" pitchFamily="65" charset="-120"/>
              </a:rPr>
              <a:t>:</a:t>
            </a:r>
          </a:p>
          <a:p>
            <a:pPr marL="719138" indent="-363538">
              <a:buFont typeface="Wingdings" pitchFamily="2" charset="2"/>
              <a:buNone/>
            </a:pPr>
            <a:r>
              <a:rPr lang="en-US" altLang="zh-TW" sz="2600" dirty="0" smtClean="0">
                <a:latin typeface="標楷體" pitchFamily="65" charset="-120"/>
                <a:ea typeface="標楷體" pitchFamily="65" charset="-120"/>
              </a:rPr>
              <a:t>⒈</a:t>
            </a:r>
            <a:r>
              <a:rPr lang="zh-TW" altLang="en-US" sz="2600" dirty="0" smtClean="0">
                <a:latin typeface="標楷體" pitchFamily="65" charset="-120"/>
                <a:ea typeface="標楷體" pitchFamily="65" charset="-120"/>
              </a:rPr>
              <a:t>為</a:t>
            </a:r>
            <a:r>
              <a:rPr lang="zh-TW" altLang="en-US" sz="2600" dirty="0">
                <a:latin typeface="標楷體" pitchFamily="65" charset="-120"/>
                <a:ea typeface="標楷體" pitchFamily="65" charset="-120"/>
              </a:rPr>
              <a:t>不確定</a:t>
            </a:r>
            <a:r>
              <a:rPr lang="zh-TW" altLang="en-US" sz="2600" dirty="0" smtClean="0">
                <a:latin typeface="標楷體" pitchFamily="65" charset="-120"/>
                <a:ea typeface="標楷體" pitchFamily="65" charset="-120"/>
              </a:rPr>
              <a:t>性： </a:t>
            </a:r>
            <a:r>
              <a:rPr lang="zh-TW" altLang="en-US" sz="2600" dirty="0">
                <a:latin typeface="標楷體" pitchFamily="65" charset="-120"/>
                <a:ea typeface="標楷體" pitchFamily="65" charset="-120"/>
              </a:rPr>
              <a:t>特定偶發事件，此</a:t>
            </a:r>
            <a:r>
              <a:rPr lang="zh-TW" altLang="en-US" sz="2600" dirty="0" smtClean="0">
                <a:latin typeface="標楷體" pitchFamily="65" charset="-120"/>
                <a:ea typeface="標楷體" pitchFamily="65" charset="-120"/>
              </a:rPr>
              <a:t>事件： </a:t>
            </a:r>
            <a:r>
              <a:rPr lang="zh-TW" altLang="en-US" sz="2600" dirty="0">
                <a:latin typeface="標楷體" pitchFamily="65" charset="-120"/>
                <a:ea typeface="標楷體" pitchFamily="65" charset="-120"/>
              </a:rPr>
              <a:t>⑴發生</a:t>
            </a:r>
            <a:r>
              <a:rPr lang="zh-TW" altLang="en-US" sz="2600" dirty="0" smtClean="0">
                <a:latin typeface="標楷體" pitchFamily="65" charset="-120"/>
                <a:ea typeface="標楷體" pitchFamily="65" charset="-120"/>
              </a:rPr>
              <a:t>與否 </a:t>
            </a:r>
            <a:r>
              <a:rPr lang="zh-TW" altLang="en-US" sz="2600" dirty="0">
                <a:latin typeface="標楷體" pitchFamily="65" charset="-120"/>
                <a:ea typeface="標楷體" pitchFamily="65" charset="-120"/>
              </a:rPr>
              <a:t>⑵發生的時間 ⑶發生的結果，皆不確定</a:t>
            </a:r>
            <a:r>
              <a:rPr lang="zh-TW" altLang="en-US" sz="2600" dirty="0" smtClean="0">
                <a:latin typeface="標楷體" pitchFamily="65" charset="-120"/>
                <a:ea typeface="標楷體" pitchFamily="65" charset="-120"/>
              </a:rPr>
              <a:t>。</a:t>
            </a:r>
            <a:endParaRPr lang="en-US" altLang="zh-TW" sz="2600" dirty="0" smtClean="0">
              <a:latin typeface="標楷體" pitchFamily="65" charset="-120"/>
              <a:ea typeface="標楷體" pitchFamily="65" charset="-120"/>
            </a:endParaRPr>
          </a:p>
          <a:p>
            <a:pPr marL="449263" indent="0">
              <a:buFont typeface="Wingdings" pitchFamily="2" charset="2"/>
              <a:buNone/>
            </a:pPr>
            <a:r>
              <a:rPr lang="zh-TW" altLang="en-US" sz="2600" dirty="0" smtClean="0">
                <a:latin typeface="標楷體" pitchFamily="65" charset="-120"/>
                <a:ea typeface="標楷體" pitchFamily="65" charset="-120"/>
              </a:rPr>
              <a:t>⒉有</a:t>
            </a:r>
            <a:r>
              <a:rPr lang="zh-TW" altLang="en-US" sz="2600" dirty="0">
                <a:latin typeface="標楷體" pitchFamily="65" charset="-120"/>
                <a:ea typeface="標楷體" pitchFamily="65" charset="-120"/>
              </a:rPr>
              <a:t>經濟盈虧的</a:t>
            </a:r>
            <a:r>
              <a:rPr lang="zh-TW" altLang="en-US" sz="2600" dirty="0" smtClean="0">
                <a:latin typeface="標楷體" pitchFamily="65" charset="-120"/>
                <a:ea typeface="標楷體" pitchFamily="65" charset="-120"/>
              </a:rPr>
              <a:t>可能性</a:t>
            </a:r>
            <a:r>
              <a:rPr lang="zh-TW" altLang="en-US" sz="2600" dirty="0">
                <a:latin typeface="標楷體" pitchFamily="65" charset="-120"/>
                <a:ea typeface="標楷體" pitchFamily="65" charset="-120"/>
              </a:rPr>
              <a:t>。</a:t>
            </a:r>
            <a:r>
              <a:rPr lang="zh-TW" altLang="en-US" sz="2600" dirty="0" smtClean="0">
                <a:latin typeface="標楷體" pitchFamily="65" charset="-120"/>
                <a:ea typeface="標楷體" pitchFamily="65" charset="-120"/>
              </a:rPr>
              <a:t>          </a:t>
            </a:r>
            <a:endParaRPr lang="en-US" altLang="zh-TW" sz="2600" dirty="0" smtClean="0">
              <a:latin typeface="標楷體" pitchFamily="65" charset="-120"/>
              <a:ea typeface="標楷體" pitchFamily="65" charset="-120"/>
            </a:endParaRPr>
          </a:p>
          <a:p>
            <a:pPr marL="449263" indent="0">
              <a:buFont typeface="Wingdings" pitchFamily="2" charset="2"/>
              <a:buNone/>
            </a:pPr>
            <a:r>
              <a:rPr lang="zh-TW" altLang="en-US" sz="2600" dirty="0" smtClean="0">
                <a:latin typeface="標楷體" pitchFamily="65" charset="-120"/>
                <a:ea typeface="標楷體" pitchFamily="65" charset="-120"/>
              </a:rPr>
              <a:t>⒊屬於</a:t>
            </a:r>
            <a:r>
              <a:rPr lang="zh-TW" altLang="en-US" sz="2600" dirty="0">
                <a:latin typeface="標楷體" pitchFamily="65" charset="-120"/>
                <a:ea typeface="標楷體" pitchFamily="65" charset="-120"/>
              </a:rPr>
              <a:t>將來</a:t>
            </a:r>
            <a:r>
              <a:rPr lang="zh-TW" altLang="en-US" sz="2600" dirty="0" smtClean="0">
                <a:latin typeface="標楷體" pitchFamily="65" charset="-120"/>
                <a:ea typeface="標楷體" pitchFamily="65" charset="-120"/>
              </a:rPr>
              <a:t>性。</a:t>
            </a:r>
            <a:endParaRPr lang="en-US" altLang="zh-TW" sz="2600" dirty="0" smtClean="0">
              <a:latin typeface="標楷體" pitchFamily="65" charset="-120"/>
              <a:ea typeface="標楷體" pitchFamily="65" charset="-120"/>
            </a:endParaRPr>
          </a:p>
          <a:p>
            <a:pPr>
              <a:buFont typeface="Wingdings" pitchFamily="2" charset="2"/>
              <a:buChar char="p"/>
            </a:pPr>
            <a:r>
              <a:rPr lang="zh-TW" altLang="en-US" sz="2600" dirty="0">
                <a:latin typeface="標楷體" panose="03000509000000000000" pitchFamily="65" charset="-120"/>
                <a:ea typeface="標楷體" panose="03000509000000000000" pitchFamily="65" charset="-120"/>
              </a:rPr>
              <a:t>機關所面臨的風險是什麼</a:t>
            </a:r>
            <a:r>
              <a:rPr lang="en-US" altLang="zh-TW" sz="2600" dirty="0">
                <a:latin typeface="標楷體" panose="03000509000000000000" pitchFamily="65" charset="-120"/>
                <a:ea typeface="標楷體" panose="03000509000000000000" pitchFamily="65" charset="-120"/>
              </a:rPr>
              <a:t>?</a:t>
            </a:r>
          </a:p>
          <a:p>
            <a:pPr marL="355600" indent="0">
              <a:buNone/>
            </a:pPr>
            <a:r>
              <a:rPr lang="zh-TW" altLang="en-US" sz="2600" b="1" dirty="0">
                <a:solidFill>
                  <a:srgbClr val="002060"/>
                </a:solidFill>
                <a:latin typeface="標楷體" panose="03000509000000000000" pitchFamily="65" charset="-120"/>
                <a:ea typeface="標楷體" panose="03000509000000000000" pitchFamily="65" charset="-120"/>
              </a:rPr>
              <a:t>指潛在影響組織目標達成之事件，及其發生之可能性與嚴重程度。</a:t>
            </a:r>
            <a:endParaRPr lang="en-US" altLang="zh-TW" sz="2600" b="1" dirty="0">
              <a:solidFill>
                <a:srgbClr val="002060"/>
              </a:solidFill>
              <a:latin typeface="標楷體" panose="03000509000000000000" pitchFamily="65" charset="-120"/>
              <a:ea typeface="標楷體" panose="03000509000000000000" pitchFamily="65" charset="-120"/>
            </a:endParaRPr>
          </a:p>
          <a:p>
            <a:pPr marL="449263" indent="0">
              <a:buFont typeface="Wingdings" pitchFamily="2" charset="2"/>
              <a:buNone/>
            </a:pPr>
            <a:endParaRPr lang="en-US" altLang="zh-TW" sz="2600" dirty="0" smtClean="0">
              <a:solidFill>
                <a:srgbClr val="002060"/>
              </a:solidFill>
              <a:latin typeface="標楷體" pitchFamily="65" charset="-120"/>
              <a:ea typeface="標楷體" pitchFamily="65" charset="-120"/>
            </a:endParaRPr>
          </a:p>
          <a:p>
            <a:pPr marL="449263" indent="0">
              <a:buFont typeface="Wingdings" pitchFamily="2" charset="2"/>
              <a:buNone/>
            </a:pPr>
            <a:endParaRPr lang="zh-TW" altLang="en-US" sz="2600" dirty="0">
              <a:latin typeface="標楷體" pitchFamily="65" charset="-120"/>
              <a:ea typeface="標楷體" pitchFamily="65" charset="-120"/>
            </a:endParaRPr>
          </a:p>
          <a:p>
            <a:pPr>
              <a:buFont typeface="Wingdings" pitchFamily="2" charset="2"/>
              <a:buNone/>
            </a:pPr>
            <a:endParaRPr lang="zh-TW" altLang="en-US" sz="2800" dirty="0"/>
          </a:p>
          <a:p>
            <a:pPr>
              <a:buFont typeface="Wingdings" pitchFamily="2" charset="2"/>
              <a:buChar char="p"/>
            </a:pPr>
            <a:endParaRPr lang="zh-TW" altLang="zh-TW" sz="2600" dirty="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24769380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p:cNvSpPr>
          <p:nvPr>
            <p:ph type="title"/>
          </p:nvPr>
        </p:nvSpPr>
        <p:spPr>
          <a:xfrm>
            <a:off x="468313" y="333375"/>
            <a:ext cx="8229600" cy="779463"/>
          </a:xfrm>
        </p:spPr>
        <p:txBody>
          <a:bodyPr>
            <a:normAutofit/>
          </a:bodyPr>
          <a:lstStyle/>
          <a:p>
            <a:r>
              <a:rPr lang="zh-TW" altLang="en-US" sz="3600" dirty="0" smtClean="0">
                <a:solidFill>
                  <a:schemeClr val="accent2"/>
                </a:solidFill>
                <a:ea typeface="標楷體" pitchFamily="65" charset="-120"/>
                <a:cs typeface="Arial" charset="0"/>
              </a:rPr>
              <a:t>彙整自行評估結果</a:t>
            </a:r>
          </a:p>
        </p:txBody>
      </p:sp>
      <p:sp>
        <p:nvSpPr>
          <p:cNvPr id="59396" name="Rectangle 3"/>
          <p:cNvSpPr>
            <a:spLocks noGrp="1"/>
          </p:cNvSpPr>
          <p:nvPr>
            <p:ph type="body" sz="half" idx="1"/>
          </p:nvPr>
        </p:nvSpPr>
        <p:spPr>
          <a:xfrm>
            <a:off x="250825" y="854075"/>
            <a:ext cx="8291513" cy="630238"/>
          </a:xfrm>
        </p:spPr>
        <p:txBody>
          <a:bodyPr>
            <a:normAutofit fontScale="85000" lnSpcReduction="10000"/>
          </a:bodyPr>
          <a:lstStyle/>
          <a:p>
            <a:pPr algn="just">
              <a:lnSpc>
                <a:spcPct val="140000"/>
              </a:lnSpc>
              <a:buClr>
                <a:srgbClr val="CC0000"/>
              </a:buClr>
              <a:buSzPct val="85000"/>
              <a:buFont typeface="Wingdings" pitchFamily="2" charset="2"/>
              <a:buChar char="n"/>
            </a:pPr>
            <a:r>
              <a:rPr lang="zh-TW" altLang="en-US" dirty="0" smtClean="0">
                <a:ea typeface="標楷體" pitchFamily="65" charset="-120"/>
                <a:cs typeface="微軟正黑體"/>
              </a:rPr>
              <a:t>彙整單位（</a:t>
            </a:r>
            <a:r>
              <a:rPr lang="zh-TW" altLang="en-US" dirty="0" smtClean="0">
                <a:solidFill>
                  <a:srgbClr val="FF0000"/>
                </a:solidFill>
                <a:ea typeface="標楷體" pitchFamily="65" charset="-120"/>
                <a:cs typeface="微軟正黑體"/>
              </a:rPr>
              <a:t>內部控制小組幕僚單位</a:t>
            </a:r>
            <a:r>
              <a:rPr lang="zh-TW" altLang="en-US" dirty="0" smtClean="0">
                <a:ea typeface="標楷體" pitchFamily="65" charset="-120"/>
                <a:cs typeface="微軟正黑體"/>
              </a:rPr>
              <a:t>）</a:t>
            </a:r>
          </a:p>
        </p:txBody>
      </p:sp>
      <p:graphicFrame>
        <p:nvGraphicFramePr>
          <p:cNvPr id="59415" name="Group 23"/>
          <p:cNvGraphicFramePr>
            <a:graphicFrameLocks noGrp="1"/>
          </p:cNvGraphicFramePr>
          <p:nvPr>
            <p:ph sz="half" idx="2"/>
            <p:extLst>
              <p:ext uri="{D42A27DB-BD31-4B8C-83A1-F6EECF244321}">
                <p14:modId xmlns:p14="http://schemas.microsoft.com/office/powerpoint/2010/main" val="2057508891"/>
              </p:ext>
            </p:extLst>
          </p:nvPr>
        </p:nvGraphicFramePr>
        <p:xfrm>
          <a:off x="179388" y="1773238"/>
          <a:ext cx="8642350" cy="4653915"/>
        </p:xfrm>
        <a:graphic>
          <a:graphicData uri="http://schemas.openxmlformats.org/drawingml/2006/table">
            <a:tbl>
              <a:tblPr/>
              <a:tblGrid>
                <a:gridCol w="1425575"/>
                <a:gridCol w="3422650"/>
                <a:gridCol w="3794125"/>
              </a:tblGrid>
              <a:tr h="1285875">
                <a:tc gridSpan="3">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3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內部控制制度自行評估結果</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CCCC"/>
                    </a:solidFill>
                  </a:tcPr>
                </a:tc>
                <a:tc hMerge="1">
                  <a:txBody>
                    <a:bodyPr/>
                    <a:lstStyle/>
                    <a:p>
                      <a:endParaRPr lang="zh-TW" altLang="en-US"/>
                    </a:p>
                  </a:txBody>
                  <a:tcPr/>
                </a:tc>
                <a:tc hMerge="1">
                  <a:txBody>
                    <a:bodyPr/>
                    <a:lstStyle/>
                    <a:p>
                      <a:endParaRPr lang="zh-TW" altLang="en-US"/>
                    </a:p>
                  </a:txBody>
                  <a:tcPr/>
                </a:tc>
              </a:tr>
              <a:tr h="819150">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3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層級</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ECFF">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3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評估表件（負責單位）</a:t>
                      </a:r>
                      <a:endParaRPr kumimoji="0" lang="en-US" altLang="zh-TW" sz="3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3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彙整表件（負責單位）</a:t>
                      </a:r>
                      <a:endParaRPr kumimoji="0" lang="en-US" altLang="zh-TW" sz="3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folHlink">
                        <a:alpha val="50195"/>
                      </a:schemeClr>
                    </a:solidFill>
                  </a:tcPr>
                </a:tc>
              </a:tr>
              <a:tr h="2000250">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3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作業</a:t>
                      </a:r>
                    </a:p>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zh-TW" altLang="en-US" sz="3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層級</a:t>
                      </a:r>
                    </a:p>
                  </a:txBody>
                  <a:tcPr anchor="ctr" horzOverflow="overflow">
                    <a:lnL w="28575" cap="flat" cmpd="sng" algn="ctr">
                      <a:solidFill>
                        <a:schemeClr val="tx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177800" marR="0" lvl="0" indent="-177800" algn="ctr" defTabSz="914400" rtl="0" eaLnBrk="0" fontAlgn="base" latinLnBrk="0" hangingPunct="0">
                        <a:lnSpc>
                          <a:spcPct val="125000"/>
                        </a:lnSpc>
                        <a:spcBef>
                          <a:spcPct val="0"/>
                        </a:spcBef>
                        <a:spcAft>
                          <a:spcPct val="0"/>
                        </a:spcAft>
                        <a:buClr>
                          <a:srgbClr val="0BD0D9"/>
                        </a:buClr>
                        <a:buSzPct val="40000"/>
                        <a:buFont typeface="Wingdings" pitchFamily="2" charset="2"/>
                        <a:buNone/>
                        <a:tabLst/>
                      </a:pPr>
                      <a:r>
                        <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作業層級＋控制作業</a:t>
                      </a:r>
                      <a:r>
                        <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自行評估表</a:t>
                      </a:r>
                    </a:p>
                    <a:p>
                      <a:pPr marL="177800" marR="0" lvl="0" indent="-177800" algn="ctr" defTabSz="914400" rtl="0" eaLnBrk="0" fontAlgn="base" latinLnBrk="0" hangingPunct="0">
                        <a:lnSpc>
                          <a:spcPct val="125000"/>
                        </a:lnSpc>
                        <a:spcBef>
                          <a:spcPct val="0"/>
                        </a:spcBef>
                        <a:spcAft>
                          <a:spcPct val="0"/>
                        </a:spcAft>
                        <a:buClr>
                          <a:srgbClr val="0BD0D9"/>
                        </a:buClr>
                        <a:buSzPct val="40000"/>
                        <a:buFont typeface="Wingdings" pitchFamily="2" charset="2"/>
                        <a:buNone/>
                        <a:tabLst/>
                      </a:pP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各單位</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endParaRPr kumimoji="0" lang="en-US" altLang="zh-TW"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177800" marR="0" lvl="0" indent="-177800" algn="ctr" defTabSz="914400" rtl="0" eaLnBrk="0" fontAlgn="base" latinLnBrk="0" hangingPunct="0">
                        <a:lnSpc>
                          <a:spcPct val="125000"/>
                        </a:lnSpc>
                        <a:spcBef>
                          <a:spcPct val="0"/>
                        </a:spcBef>
                        <a:spcAft>
                          <a:spcPct val="0"/>
                        </a:spcAft>
                        <a:buClr>
                          <a:srgbClr val="0BD0D9"/>
                        </a:buClr>
                        <a:buSzPct val="40000"/>
                        <a:buFont typeface="Wingdings" pitchFamily="2" charset="2"/>
                        <a:buNone/>
                        <a:tabLst/>
                      </a:pPr>
                      <a:r>
                        <a:rPr kumimoji="0" lang="zh-TW" altLang="en-US" sz="3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自行評估統計表</a:t>
                      </a:r>
                    </a:p>
                    <a:p>
                      <a:pPr marL="177800" marR="0" lvl="0" indent="-177800" algn="ctr" defTabSz="914400" rtl="0" eaLnBrk="0" fontAlgn="base" latinLnBrk="0" hangingPunct="0">
                        <a:lnSpc>
                          <a:spcPct val="125000"/>
                        </a:lnSpc>
                        <a:spcBef>
                          <a:spcPct val="0"/>
                        </a:spcBef>
                        <a:spcAft>
                          <a:spcPct val="0"/>
                        </a:spcAft>
                        <a:buClr>
                          <a:srgbClr val="0BD0D9"/>
                        </a:buClr>
                        <a:buSzPct val="40000"/>
                        <a:buFont typeface="Wingdings" pitchFamily="2" charset="2"/>
                        <a:buNone/>
                        <a:tabLst/>
                      </a:pP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部份落實</a:t>
                      </a:r>
                      <a:r>
                        <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未落實項目一覽表</a:t>
                      </a:r>
                    </a:p>
                    <a:p>
                      <a:pPr marL="177800" marR="0" lvl="0" indent="-177800" algn="ctr" defTabSz="914400" rtl="0" eaLnBrk="0" fontAlgn="base" latinLnBrk="0" hangingPunct="0">
                        <a:lnSpc>
                          <a:spcPct val="125000"/>
                        </a:lnSpc>
                        <a:spcBef>
                          <a:spcPct val="0"/>
                        </a:spcBef>
                        <a:spcAft>
                          <a:spcPct val="0"/>
                        </a:spcAft>
                        <a:buClr>
                          <a:srgbClr val="0BD0D9"/>
                        </a:buClr>
                        <a:buSzPct val="40000"/>
                        <a:buFont typeface="Wingdings" pitchFamily="2" charset="2"/>
                        <a:buNone/>
                        <a:tabLst/>
                      </a:pP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內控小組幕僚單位</a:t>
                      </a:r>
                      <a:r>
                        <a:rPr kumimoji="0" lang="zh-TW" altLang="zh-TW"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endPar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6" name="投影片編號版面配置區 17"/>
          <p:cNvSpPr>
            <a:spLocks noGrp="1"/>
          </p:cNvSpPr>
          <p:nvPr>
            <p:ph type="sldNum" sz="quarter" idx="12"/>
          </p:nvPr>
        </p:nvSpPr>
        <p:spPr/>
        <p:txBody>
          <a:bodyPr/>
          <a:lstStyle/>
          <a:p>
            <a:pPr>
              <a:defRPr/>
            </a:pPr>
            <a:fld id="{92D82350-BA83-436C-8081-A74752FC1429}" type="slidenum">
              <a:rPr lang="en-US" altLang="zh-TW"/>
              <a:pPr>
                <a:defRPr/>
              </a:pPr>
              <a:t>80</a:t>
            </a:fld>
            <a:endParaRPr lang="en-US" altLang="zh-TW"/>
          </a:p>
        </p:txBody>
      </p:sp>
      <p:sp>
        <p:nvSpPr>
          <p:cNvPr id="7" name="投影片編號版面配置區 17"/>
          <p:cNvSpPr txBox="1">
            <a:spLocks noGrp="1"/>
          </p:cNvSpPr>
          <p:nvPr/>
        </p:nvSpPr>
        <p:spPr>
          <a:xfrm>
            <a:off x="7924800" y="6356350"/>
            <a:ext cx="762000" cy="365125"/>
          </a:xfrm>
          <a:prstGeom prst="rect">
            <a:avLst/>
          </a:prstGeom>
          <a:noFill/>
        </p:spPr>
        <p:txBody>
          <a:bodyPr lIns="0" tIns="0" rIns="0" bIns="0" anchor="b"/>
          <a:lstStyle/>
          <a:p>
            <a:pPr algn="r" fontAlgn="auto">
              <a:lnSpc>
                <a:spcPct val="85000"/>
              </a:lnSpc>
              <a:spcBef>
                <a:spcPct val="30000"/>
              </a:spcBef>
              <a:spcAft>
                <a:spcPts val="0"/>
              </a:spcAft>
              <a:defRPr/>
            </a:pPr>
            <a:fld id="{8FAAFCB8-92BC-4BFF-B791-CDDB9B122A44}" type="slidenum">
              <a:rPr kumimoji="0" lang="en-US" altLang="zh-TW" sz="1200">
                <a:solidFill>
                  <a:schemeClr val="tx2">
                    <a:shade val="90000"/>
                  </a:schemeClr>
                </a:solidFill>
                <a:latin typeface="+mn-lt"/>
                <a:ea typeface="新細明體" pitchFamily="18" charset="-120"/>
              </a:rPr>
              <a:pPr algn="r" fontAlgn="auto">
                <a:lnSpc>
                  <a:spcPct val="85000"/>
                </a:lnSpc>
                <a:spcBef>
                  <a:spcPct val="30000"/>
                </a:spcBef>
                <a:spcAft>
                  <a:spcPts val="0"/>
                </a:spcAft>
                <a:defRPr/>
              </a:pPr>
              <a:t>80</a:t>
            </a:fld>
            <a:endParaRPr kumimoji="0" lang="en-US" altLang="zh-TW" sz="1200">
              <a:solidFill>
                <a:schemeClr val="tx2">
                  <a:shade val="90000"/>
                </a:schemeClr>
              </a:solidFill>
              <a:latin typeface="+mn-lt"/>
              <a:ea typeface="新細明體" pitchFamily="18" charset="-120"/>
            </a:endParaRPr>
          </a:p>
        </p:txBody>
      </p:sp>
    </p:spTree>
    <p:extLst>
      <p:ext uri="{BB962C8B-B14F-4D97-AF65-F5344CB8AC3E}">
        <p14:creationId xmlns:p14="http://schemas.microsoft.com/office/powerpoint/2010/main" val="1631217588"/>
      </p:ext>
    </p:extLst>
  </p:cSld>
  <p:clrMapOvr>
    <a:masterClrMapping/>
  </p:clrMapOvr>
  <p:transition spd="slow">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latin typeface="標楷體" pitchFamily="65" charset="-120"/>
                <a:ea typeface="標楷體" pitchFamily="65" charset="-120"/>
              </a:rPr>
              <a:t>外部監督機關評估</a:t>
            </a:r>
            <a:endParaRPr lang="zh-TW" altLang="en-US" dirty="0"/>
          </a:p>
        </p:txBody>
      </p:sp>
      <p:sp>
        <p:nvSpPr>
          <p:cNvPr id="4" name="內容版面配置區 4"/>
          <p:cNvSpPr>
            <a:spLocks noGrp="1"/>
          </p:cNvSpPr>
          <p:nvPr>
            <p:ph idx="1"/>
          </p:nvPr>
        </p:nvSpPr>
        <p:spPr/>
        <p:txBody>
          <a:bodyPr>
            <a:normAutofit lnSpcReduction="10000"/>
          </a:bodyPr>
          <a:lstStyle/>
          <a:p>
            <a:r>
              <a:rPr lang="zh-TW" altLang="en-US" sz="2800" dirty="0">
                <a:latin typeface="標楷體" pitchFamily="65" charset="-120"/>
                <a:ea typeface="標楷體" pitchFamily="65" charset="-120"/>
              </a:rPr>
              <a:t>各機關辦理自行評估時，審計部臺中市審計處（以下簡稱審計處）年度審核通知或臺中市地方總決算審核報告所列重要審核意見如提出機關內部控制機制未發揮應有效能等意見，應納入自行評估之重要參</a:t>
            </a:r>
            <a:r>
              <a:rPr lang="zh-TW" altLang="en-US" sz="2800" dirty="0" smtClean="0">
                <a:latin typeface="標楷體" pitchFamily="65" charset="-120"/>
                <a:ea typeface="標楷體" pitchFamily="65" charset="-120"/>
              </a:rPr>
              <a:t>據。</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倘</a:t>
            </a:r>
            <a:r>
              <a:rPr lang="zh-TW" altLang="en-US" sz="2800" dirty="0">
                <a:latin typeface="標楷體" pitchFamily="65" charset="-120"/>
                <a:ea typeface="標楷體" pitchFamily="65" charset="-120"/>
              </a:rPr>
              <a:t>作業層級自行評估之評估情形為落實，惟事後經外部監督機關提出與該評估重點有關之內部控制缺失等意見時，該評估單位應針對原評估作業不符情形等，於機關內部控制專案小組或內部稽核相關會議提出檢討報告，並由內部稽核單位追蹤其改善情形。</a:t>
            </a:r>
          </a:p>
        </p:txBody>
      </p:sp>
    </p:spTree>
    <p:extLst>
      <p:ext uri="{BB962C8B-B14F-4D97-AF65-F5344CB8AC3E}">
        <p14:creationId xmlns:p14="http://schemas.microsoft.com/office/powerpoint/2010/main" val="29589544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710" name="Group 126"/>
          <p:cNvGraphicFramePr>
            <a:graphicFrameLocks noGrp="1"/>
          </p:cNvGraphicFramePr>
          <p:nvPr>
            <p:ph/>
            <p:extLst>
              <p:ext uri="{D42A27DB-BD31-4B8C-83A1-F6EECF244321}">
                <p14:modId xmlns:p14="http://schemas.microsoft.com/office/powerpoint/2010/main" val="1445819048"/>
              </p:ext>
            </p:extLst>
          </p:nvPr>
        </p:nvGraphicFramePr>
        <p:xfrm>
          <a:off x="228600" y="1412875"/>
          <a:ext cx="8686800" cy="5111750"/>
        </p:xfrm>
        <a:graphic>
          <a:graphicData uri="http://schemas.openxmlformats.org/drawingml/2006/table">
            <a:tbl>
              <a:tblPr/>
              <a:tblGrid>
                <a:gridCol w="1668463"/>
                <a:gridCol w="1057275"/>
                <a:gridCol w="1216025"/>
                <a:gridCol w="1412875"/>
                <a:gridCol w="1663700"/>
                <a:gridCol w="1668462"/>
              </a:tblGrid>
              <a:tr h="6667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判斷項目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評估單位</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評估結果</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佐證資料清單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評估情形說明</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改善措施</a:t>
                      </a: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具體興革建議</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323850">
                <a:tc gridSpan="6">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1.1 </a:t>
                      </a: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遵循公務倫理　型塑廉政文化</a:t>
                      </a:r>
                      <a:endParaRPr kumimoji="1" lang="zh-TW" altLang="en-US" sz="1300" b="0"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1150">
                <a:tc>
                  <a:txBody>
                    <a:bodyPr/>
                    <a:lstStyle/>
                    <a:p>
                      <a:r>
                        <a:rPr lang="en-US" altLang="zh-TW" sz="1300" b="0" kern="1200" dirty="0" smtClean="0">
                          <a:solidFill>
                            <a:schemeClr val="tx1"/>
                          </a:solidFill>
                          <a:effectLst/>
                          <a:latin typeface="+mn-lt"/>
                          <a:ea typeface="+mn-ea"/>
                          <a:cs typeface="+mn-cs"/>
                        </a:rPr>
                        <a:t>1.1.1</a:t>
                      </a:r>
                    </a:p>
                    <a:p>
                      <a:r>
                        <a:rPr lang="zh-TW" altLang="zh-TW" sz="1300" b="0" kern="1200" dirty="0" smtClean="0">
                          <a:solidFill>
                            <a:schemeClr val="tx1"/>
                          </a:solidFill>
                          <a:effectLst/>
                          <a:latin typeface="+mn-lt"/>
                          <a:ea typeface="+mn-ea"/>
                          <a:cs typeface="+mn-cs"/>
                        </a:rPr>
                        <a:t>機關是否定期傳達公務員廉政倫理規範及其相關規定，如發生違反公務員廉政倫理規範案件，是否依該規範第十九點規定處置？</a:t>
                      </a:r>
                    </a:p>
                    <a:p>
                      <a:r>
                        <a:rPr lang="en-US" altLang="zh-TW" sz="1300" b="0" kern="1200" dirty="0" smtClean="0">
                          <a:solidFill>
                            <a:schemeClr val="tx1"/>
                          </a:solidFill>
                          <a:effectLst/>
                          <a:latin typeface="+mn-lt"/>
                          <a:ea typeface="+mn-ea"/>
                          <a:cs typeface="+mn-cs"/>
                        </a:rPr>
                        <a:t>(</a:t>
                      </a:r>
                      <a:r>
                        <a:rPr lang="zh-TW" altLang="zh-TW" sz="1300" b="0" kern="1200" dirty="0" smtClean="0">
                          <a:solidFill>
                            <a:schemeClr val="tx1"/>
                          </a:solidFill>
                          <a:effectLst/>
                          <a:latin typeface="+mn-lt"/>
                          <a:ea typeface="+mn-ea"/>
                          <a:cs typeface="+mn-cs"/>
                        </a:rPr>
                        <a:t>參考法令：公務員廉政倫理規範</a:t>
                      </a:r>
                      <a:r>
                        <a:rPr lang="en-US" altLang="zh-TW" sz="1300" b="0" kern="1200" dirty="0" smtClean="0">
                          <a:solidFill>
                            <a:schemeClr val="tx1"/>
                          </a:solidFill>
                          <a:effectLst/>
                          <a:latin typeface="+mn-lt"/>
                          <a:ea typeface="+mn-ea"/>
                          <a:cs typeface="+mn-cs"/>
                        </a:rPr>
                        <a:t>)</a:t>
                      </a:r>
                      <a:endParaRPr kumimoji="1" lang="en-US" altLang="zh-TW" sz="13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1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rPr>
                        <a:t>政風室</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zh-TW" sz="1100" kern="1200" dirty="0" smtClean="0">
                          <a:solidFill>
                            <a:schemeClr val="tx1"/>
                          </a:solidFill>
                          <a:effectLst/>
                          <a:latin typeface="+mn-lt"/>
                          <a:ea typeface="+mn-ea"/>
                          <a:cs typeface="+mn-cs"/>
                        </a:rPr>
                        <a:t>【範例】</a:t>
                      </a:r>
                    </a:p>
                    <a:p>
                      <a:r>
                        <a:rPr lang="zh-TW" altLang="zh-TW" sz="1100" kern="1200" dirty="0" smtClean="0">
                          <a:solidFill>
                            <a:schemeClr val="tx1"/>
                          </a:solidFill>
                          <a:effectLst/>
                          <a:latin typeface="+mn-lt"/>
                          <a:ea typeface="+mn-ea"/>
                          <a:cs typeface="+mn-cs"/>
                        </a:rPr>
                        <a:t>■落實</a:t>
                      </a:r>
                    </a:p>
                    <a:p>
                      <a:r>
                        <a:rPr lang="en-US" altLang="zh-TW" sz="1100" kern="1200" dirty="0" smtClean="0">
                          <a:solidFill>
                            <a:schemeClr val="tx1"/>
                          </a:solidFill>
                          <a:effectLst/>
                          <a:latin typeface="+mn-lt"/>
                          <a:ea typeface="+mn-ea"/>
                          <a:cs typeface="+mn-cs"/>
                        </a:rPr>
                        <a:t>(</a:t>
                      </a:r>
                      <a:r>
                        <a:rPr lang="zh-TW" altLang="zh-TW" sz="1100" kern="1200" dirty="0" smtClean="0">
                          <a:solidFill>
                            <a:schemeClr val="tx1"/>
                          </a:solidFill>
                          <a:effectLst/>
                          <a:latin typeface="+mn-lt"/>
                          <a:ea typeface="+mn-ea"/>
                          <a:cs typeface="+mn-cs"/>
                        </a:rPr>
                        <a:t>已定期傳達公務員廉政倫理規範及其相關規定，且如有涉及違反該規範案件已全數依規定處置</a:t>
                      </a:r>
                      <a:r>
                        <a:rPr lang="en-US" altLang="zh-TW" sz="1100" kern="1200" dirty="0" smtClean="0">
                          <a:solidFill>
                            <a:schemeClr val="tx1"/>
                          </a:solidFill>
                          <a:effectLst/>
                          <a:latin typeface="+mn-lt"/>
                          <a:ea typeface="+mn-ea"/>
                          <a:cs typeface="+mn-cs"/>
                        </a:rPr>
                        <a:t>)</a:t>
                      </a:r>
                      <a:endParaRPr lang="zh-TW" altLang="zh-TW" sz="1100" kern="1200" dirty="0" smtClean="0">
                        <a:solidFill>
                          <a:schemeClr val="tx1"/>
                        </a:solidFill>
                        <a:effectLst/>
                        <a:latin typeface="+mn-lt"/>
                        <a:ea typeface="+mn-ea"/>
                        <a:cs typeface="+mn-cs"/>
                      </a:endParaRPr>
                    </a:p>
                    <a:p>
                      <a:r>
                        <a:rPr lang="zh-TW" altLang="zh-TW" sz="1100" kern="1200" dirty="0" smtClean="0">
                          <a:solidFill>
                            <a:schemeClr val="tx1"/>
                          </a:solidFill>
                          <a:effectLst/>
                          <a:latin typeface="+mn-lt"/>
                          <a:ea typeface="+mn-ea"/>
                          <a:cs typeface="+mn-cs"/>
                        </a:rPr>
                        <a:t>□部分落實</a:t>
                      </a:r>
                    </a:p>
                    <a:p>
                      <a:r>
                        <a:rPr lang="en-US" altLang="zh-TW" sz="1100" kern="1200" dirty="0" smtClean="0">
                          <a:solidFill>
                            <a:schemeClr val="tx1"/>
                          </a:solidFill>
                          <a:effectLst/>
                          <a:latin typeface="+mn-lt"/>
                          <a:ea typeface="+mn-ea"/>
                          <a:cs typeface="+mn-cs"/>
                        </a:rPr>
                        <a:t>(</a:t>
                      </a:r>
                      <a:r>
                        <a:rPr lang="zh-TW" altLang="zh-TW" sz="1100" kern="1200" dirty="0" smtClean="0">
                          <a:solidFill>
                            <a:schemeClr val="tx1"/>
                          </a:solidFill>
                          <a:effectLst/>
                          <a:latin typeface="+mn-lt"/>
                          <a:ea typeface="+mn-ea"/>
                          <a:cs typeface="+mn-cs"/>
                        </a:rPr>
                        <a:t>未定期傳達公務員廉政倫理規範及其相關規定，或僅針對部分涉及違反該規範案件依規定處置</a:t>
                      </a:r>
                      <a:r>
                        <a:rPr lang="en-US" altLang="zh-TW" sz="1100" kern="1200" dirty="0" smtClean="0">
                          <a:solidFill>
                            <a:schemeClr val="tx1"/>
                          </a:solidFill>
                          <a:effectLst/>
                          <a:latin typeface="+mn-lt"/>
                          <a:ea typeface="+mn-ea"/>
                          <a:cs typeface="+mn-cs"/>
                        </a:rPr>
                        <a:t>)</a:t>
                      </a:r>
                      <a:endParaRPr lang="zh-TW" altLang="zh-TW" sz="1100" kern="1200" dirty="0" smtClean="0">
                        <a:solidFill>
                          <a:schemeClr val="tx1"/>
                        </a:solidFill>
                        <a:effectLst/>
                        <a:latin typeface="+mn-lt"/>
                        <a:ea typeface="+mn-ea"/>
                        <a:cs typeface="+mn-cs"/>
                      </a:endParaRPr>
                    </a:p>
                    <a:p>
                      <a:r>
                        <a:rPr lang="zh-TW" altLang="zh-TW" sz="1100" kern="1200" dirty="0" smtClean="0">
                          <a:solidFill>
                            <a:schemeClr val="tx1"/>
                          </a:solidFill>
                          <a:effectLst/>
                          <a:latin typeface="+mn-lt"/>
                          <a:ea typeface="+mn-ea"/>
                          <a:cs typeface="+mn-cs"/>
                        </a:rPr>
                        <a:t>□未落實</a:t>
                      </a:r>
                    </a:p>
                    <a:p>
                      <a:r>
                        <a:rPr lang="en-US" altLang="zh-TW" sz="1100" kern="1200" dirty="0" smtClean="0">
                          <a:solidFill>
                            <a:schemeClr val="tx1"/>
                          </a:solidFill>
                          <a:effectLst/>
                          <a:latin typeface="+mn-lt"/>
                          <a:ea typeface="+mn-ea"/>
                          <a:cs typeface="+mn-cs"/>
                        </a:rPr>
                        <a:t>(</a:t>
                      </a:r>
                      <a:r>
                        <a:rPr lang="zh-TW" altLang="zh-TW" sz="1100" kern="1200" dirty="0" smtClean="0">
                          <a:solidFill>
                            <a:schemeClr val="tx1"/>
                          </a:solidFill>
                          <a:effectLst/>
                          <a:latin typeface="+mn-lt"/>
                          <a:ea typeface="+mn-ea"/>
                          <a:cs typeface="+mn-cs"/>
                        </a:rPr>
                        <a:t>未定期傳達公務員廉政倫理規範及其相關規定，且未針對所有涉及違反該規範案件依規定處置</a:t>
                      </a:r>
                      <a:r>
                        <a:rPr lang="en-US" altLang="zh-TW" sz="1100" kern="1200" dirty="0" smtClean="0">
                          <a:solidFill>
                            <a:schemeClr val="tx1"/>
                          </a:solidFill>
                          <a:effectLst/>
                          <a:latin typeface="+mn-lt"/>
                          <a:ea typeface="+mn-ea"/>
                          <a:cs typeface="+mn-cs"/>
                        </a:rPr>
                        <a:t>)</a:t>
                      </a:r>
                      <a:endParaRPr kumimoji="1" lang="en-US" altLang="zh-TW" sz="1100" b="1" i="0" u="none" strike="noStrike" cap="none" normalizeH="0" baseline="0" dirty="0" smtClean="0">
                        <a:ln>
                          <a:noFill/>
                        </a:ln>
                        <a:solidFill>
                          <a:srgbClr val="000000"/>
                        </a:solidFill>
                        <a:effectLst/>
                        <a:latin typeface="微軟正黑體" pitchFamily="34" charset="-120"/>
                        <a:ea typeface="微軟正黑體" pitchFamily="34" charset="-12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lang="zh-TW" altLang="zh-TW" sz="1300" kern="1200" dirty="0" smtClean="0">
                          <a:solidFill>
                            <a:schemeClr val="tx1"/>
                          </a:solidFill>
                          <a:effectLst/>
                          <a:latin typeface="+mn-lt"/>
                          <a:ea typeface="+mn-ea"/>
                          <a:cs typeface="+mn-cs"/>
                        </a:rPr>
                        <a:t>【範例】</a:t>
                      </a:r>
                      <a:endParaRPr lang="en-US" altLang="zh-TW" sz="1300" kern="1200" dirty="0" smtClean="0">
                        <a:solidFill>
                          <a:schemeClr val="tx1"/>
                        </a:solidFill>
                        <a:effectLst/>
                        <a:latin typeface="+mn-lt"/>
                        <a:ea typeface="+mn-ea"/>
                        <a:cs typeface="+mn-cs"/>
                      </a:endParaRPr>
                    </a:p>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 </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受贈財物、飲</a:t>
                      </a:r>
                    </a:p>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宴應酬、請託</a:t>
                      </a:r>
                    </a:p>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關說及其他廉</a:t>
                      </a:r>
                    </a:p>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政倫理事件登</a:t>
                      </a:r>
                    </a:p>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    錄表。</a:t>
                      </a:r>
                    </a:p>
                    <a:p>
                      <a:pPr marL="182563" marR="0" lvl="0" indent="-182563" algn="l" defTabSz="914400" rtl="0" eaLnBrk="0" fontAlgn="base" latinLnBrk="0" hangingPunct="0">
                        <a:lnSpc>
                          <a:spcPct val="110000"/>
                        </a:lnSpc>
                        <a:spcBef>
                          <a:spcPct val="0"/>
                        </a:spcBef>
                        <a:spcAft>
                          <a:spcPct val="0"/>
                        </a:spcAft>
                        <a:buClrTx/>
                        <a:buSzTx/>
                        <a:buFontTx/>
                        <a:buNone/>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 </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定期傳達公務員廉政倫理規範及其相關規定之紀錄。</a:t>
                      </a:r>
                      <a:endPar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p>
                      <a:pPr marL="182563" marR="0" lvl="0" indent="-182563" algn="l" defTabSz="914400" rtl="0" eaLnBrk="0" fontAlgn="base" latinLnBrk="0" hangingPunct="0">
                        <a:lnSpc>
                          <a:spcPct val="110000"/>
                        </a:lnSpc>
                        <a:spcBef>
                          <a:spcPct val="0"/>
                        </a:spcBef>
                        <a:spcAft>
                          <a:spcPct val="0"/>
                        </a:spcAft>
                        <a:buClrTx/>
                        <a:buSzTx/>
                        <a:buFontTx/>
                        <a:buNone/>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3. ……… </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10000"/>
                        </a:lnSpc>
                        <a:spcBef>
                          <a:spcPct val="0"/>
                        </a:spcBef>
                        <a:spcAft>
                          <a:spcPct val="0"/>
                        </a:spcAft>
                        <a:buClrTx/>
                        <a:buSzTx/>
                        <a:buFontTx/>
                        <a:buNone/>
                        <a:tabLst>
                          <a:tab pos="160338" algn="l"/>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範例</a:t>
                      </a: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p>
                    <a:p>
                      <a:pPr marL="182563" marR="0" lvl="0" indent="-182563" algn="l" defTabSz="914400" rtl="0" eaLnBrk="0" fontAlgn="base" latinLnBrk="0" hangingPunct="0">
                        <a:lnSpc>
                          <a:spcPct val="110000"/>
                        </a:lnSpc>
                        <a:spcBef>
                          <a:spcPct val="0"/>
                        </a:spcBef>
                        <a:spcAft>
                          <a:spcPct val="0"/>
                        </a:spcAft>
                        <a:buClrTx/>
                        <a:buSzTx/>
                        <a:buFontTx/>
                        <a:buNone/>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	</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已定期傳達公務員廉政倫理規範及其相關規定，並針對民眾檢舉本機關同仁違反該規範案件共</a:t>
                      </a: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XX</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件，皆已依規定進行瞭解查察，其中涉有違失部分經查證屬實者，已移請相關單位或人員依規定懲處並提出檢討改善措施。</a:t>
                      </a:r>
                    </a:p>
                    <a:p>
                      <a:pPr marL="182563" marR="0" lvl="0" indent="-182563" algn="l" defTabSz="914400" rtl="0" eaLnBrk="0" fontAlgn="base" latinLnBrk="0" hangingPunct="0">
                        <a:lnSpc>
                          <a:spcPct val="110000"/>
                        </a:lnSpc>
                        <a:spcBef>
                          <a:spcPct val="0"/>
                        </a:spcBef>
                        <a:spcAft>
                          <a:spcPct val="0"/>
                        </a:spcAft>
                        <a:buClrTx/>
                        <a:buSzTx/>
                        <a:buFontTx/>
                        <a:buNone/>
                        <a:tabLst/>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10000"/>
                        </a:lnSpc>
                        <a:spcBef>
                          <a:spcPct val="0"/>
                        </a:spcBef>
                        <a:spcAft>
                          <a:spcPct val="0"/>
                        </a:spcAft>
                        <a:buClrTx/>
                        <a:buSzTx/>
                        <a:buFontTx/>
                        <a:buNone/>
                        <a:tabLst/>
                        <a:defRPr/>
                      </a:pP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範例</a:t>
                      </a:r>
                      <a:r>
                        <a:rPr kumimoji="1" lang="en-US" altLang="zh-TW"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p>
                    <a:p>
                      <a:pPr marL="273050" marR="0" lvl="0" indent="-273050" algn="l" defTabSz="914400" rtl="0" eaLnBrk="0" fontAlgn="base" latinLnBrk="0" hangingPunct="0">
                        <a:lnSpc>
                          <a:spcPct val="11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無</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投影片編號版面配置區 4"/>
          <p:cNvSpPr>
            <a:spLocks noGrp="1"/>
          </p:cNvSpPr>
          <p:nvPr>
            <p:ph type="sldNum" sz="quarter" idx="12"/>
          </p:nvPr>
        </p:nvSpPr>
        <p:spPr/>
        <p:txBody>
          <a:bodyPr/>
          <a:lstStyle/>
          <a:p>
            <a:pPr>
              <a:defRPr/>
            </a:pPr>
            <a:fld id="{2A6D3377-56D2-4630-912C-58C68315342E}" type="slidenum">
              <a:rPr lang="en-US" altLang="zh-TW"/>
              <a:pPr>
                <a:defRPr/>
              </a:pPr>
              <a:t>82</a:t>
            </a:fld>
            <a:endParaRPr lang="en-US" altLang="zh-TW"/>
          </a:p>
        </p:txBody>
      </p:sp>
      <p:sp>
        <p:nvSpPr>
          <p:cNvPr id="67591" name="Rectangle 7"/>
          <p:cNvSpPr>
            <a:spLocks noChangeArrowheads="1"/>
          </p:cNvSpPr>
          <p:nvPr/>
        </p:nvSpPr>
        <p:spPr bwMode="auto">
          <a:xfrm>
            <a:off x="323850" y="400963"/>
            <a:ext cx="8496300" cy="86177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a:r>
              <a:rPr lang="zh-TW" altLang="en-US" b="1" dirty="0" smtClean="0"/>
              <a:t>臺中市</a:t>
            </a:r>
            <a:r>
              <a:rPr lang="zh-TW" altLang="zh-TW" b="1" dirty="0" smtClean="0"/>
              <a:t>○○</a:t>
            </a:r>
            <a:r>
              <a:rPr lang="zh-TW" altLang="en-US" b="1" dirty="0" smtClean="0"/>
              <a:t>區公所</a:t>
            </a:r>
            <a:r>
              <a:rPr lang="zh-TW" altLang="zh-TW" b="1" dirty="0" smtClean="0"/>
              <a:t>整體</a:t>
            </a:r>
            <a:r>
              <a:rPr lang="zh-TW" altLang="zh-TW" b="1" dirty="0"/>
              <a:t>層級自行評估明細表【控制環境】</a:t>
            </a:r>
            <a:endParaRPr lang="zh-TW" altLang="zh-TW" dirty="0"/>
          </a:p>
          <a:p>
            <a:pPr algn="ctr"/>
            <a:r>
              <a:rPr lang="zh-TW" altLang="zh-TW" b="1" dirty="0"/>
              <a:t>○○年度</a:t>
            </a:r>
            <a:endParaRPr lang="zh-TW" altLang="zh-TW" dirty="0"/>
          </a:p>
          <a:p>
            <a:pPr eaLnBrk="0" hangingPunct="0">
              <a:tabLst>
                <a:tab pos="160338" algn="l"/>
              </a:tabLst>
              <a:defRPr/>
            </a:pPr>
            <a:r>
              <a:rPr lang="zh-TW" altLang="zh-TW" sz="1300" b="1" dirty="0"/>
              <a:t>評估期間：○○年○○月○○日至○○年○○月○○日</a:t>
            </a:r>
            <a:endParaRPr lang="zh-TW" altLang="zh-TW" sz="1300" b="1" dirty="0">
              <a:latin typeface="Arial" pitchFamily="34" charset="0"/>
              <a:ea typeface="新細明體" pitchFamily="18" charset="-120"/>
            </a:endParaRPr>
          </a:p>
        </p:txBody>
      </p:sp>
      <p:sp>
        <p:nvSpPr>
          <p:cNvPr id="2" name="文字方塊 1"/>
          <p:cNvSpPr txBox="1"/>
          <p:nvPr/>
        </p:nvSpPr>
        <p:spPr>
          <a:xfrm>
            <a:off x="323850" y="260648"/>
            <a:ext cx="863774" cy="369332"/>
          </a:xfrm>
          <a:prstGeom prst="rect">
            <a:avLst/>
          </a:prstGeom>
          <a:noFill/>
          <a:ln>
            <a:solidFill>
              <a:srgbClr val="0070C0"/>
            </a:solidFill>
          </a:ln>
        </p:spPr>
        <p:txBody>
          <a:bodyPr wrap="square" rtlCol="0">
            <a:spAutoFit/>
          </a:bodyPr>
          <a:lstStyle/>
          <a:p>
            <a:pPr algn="ctr"/>
            <a:r>
              <a:rPr lang="zh-TW" altLang="en-US" b="1" dirty="0" smtClean="0">
                <a:solidFill>
                  <a:srgbClr val="FF0000"/>
                </a:solidFill>
              </a:rPr>
              <a:t>範例</a:t>
            </a:r>
            <a:endParaRPr lang="zh-TW" altLang="en-US" b="1" dirty="0">
              <a:solidFill>
                <a:srgbClr val="FF0000"/>
              </a:solidFill>
            </a:endParaRPr>
          </a:p>
        </p:txBody>
      </p:sp>
    </p:spTree>
    <p:extLst>
      <p:ext uri="{BB962C8B-B14F-4D97-AF65-F5344CB8AC3E}">
        <p14:creationId xmlns:p14="http://schemas.microsoft.com/office/powerpoint/2010/main" val="2001658003"/>
      </p:ext>
    </p:extLst>
  </p:cSld>
  <p:clrMapOvr>
    <a:masterClrMapping/>
  </p:clrMapOvr>
  <p:transition spd="slow">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2" name="Group 90"/>
          <p:cNvGraphicFramePr>
            <a:graphicFrameLocks noGrp="1"/>
          </p:cNvGraphicFramePr>
          <p:nvPr>
            <p:ph/>
            <p:extLst>
              <p:ext uri="{D42A27DB-BD31-4B8C-83A1-F6EECF244321}">
                <p14:modId xmlns:p14="http://schemas.microsoft.com/office/powerpoint/2010/main" val="3912692414"/>
              </p:ext>
            </p:extLst>
          </p:nvPr>
        </p:nvGraphicFramePr>
        <p:xfrm>
          <a:off x="225425" y="1412875"/>
          <a:ext cx="8693150" cy="5111750"/>
        </p:xfrm>
        <a:graphic>
          <a:graphicData uri="http://schemas.openxmlformats.org/drawingml/2006/table">
            <a:tbl>
              <a:tblPr/>
              <a:tblGrid>
                <a:gridCol w="1670050"/>
                <a:gridCol w="1057275"/>
                <a:gridCol w="1217613"/>
                <a:gridCol w="1412875"/>
                <a:gridCol w="1665287"/>
                <a:gridCol w="1670050"/>
              </a:tblGrid>
              <a:tr h="6667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判斷項目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評估單位</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評估結果</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佐證資料清單</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評估情形說明</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改善措施</a:t>
                      </a: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具體興革建議</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323850">
                <a:tc gridSpan="6">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2.1 </a:t>
                      </a:r>
                      <a:r>
                        <a:rPr kumimoji="1" lang="zh-TW"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確認施政目標</a:t>
                      </a: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辨識相關風險</a:t>
                      </a:r>
                      <a:endPar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1150">
                <a:tc>
                  <a:txBody>
                    <a:bodyPr/>
                    <a:lstStyle/>
                    <a:p>
                      <a:r>
                        <a:rPr kumimoji="1" lang="en-US" altLang="zh-TW"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2.1.1</a:t>
                      </a:r>
                      <a:endParaRPr kumimoji="1" lang="zh-TW" altLang="zh-TW"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r>
                        <a:rPr kumimoji="1" lang="zh-TW" altLang="en-US"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機關是否辨識整體與作業層級目標無法達成之風險，且於相關表 件記錄目標與其相對應之風險項目  </a:t>
                      </a:r>
                      <a:r>
                        <a:rPr kumimoji="1" lang="en-US" altLang="zh-TW"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en-US"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（參考法令：行政院所 屬各機關風險管理及 危機處理作業基準及 危機處理作業基準及手冊、 行政院函頒 政府 內部控制度設計原 則</a:t>
                      </a:r>
                      <a:r>
                        <a:rPr kumimoji="1" lang="en-US" altLang="zh-TW" sz="11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ctr" defTabSz="914400" rtl="0" eaLnBrk="0" fontAlgn="base" latinLnBrk="0" hangingPunct="0">
                        <a:lnSpc>
                          <a:spcPct val="110000"/>
                        </a:lnSpc>
                        <a:spcBef>
                          <a:spcPct val="0"/>
                        </a:spcBef>
                        <a:spcAft>
                          <a:spcPct val="0"/>
                        </a:spcAft>
                        <a:buClrTx/>
                        <a:buSzTx/>
                        <a:buFontTx/>
                        <a:buNone/>
                        <a:tabLst/>
                      </a:pP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273050" marR="0" lvl="0" indent="-273050" algn="ctr" defTabSz="914400" rtl="0" eaLnBrk="0" fontAlgn="base" latinLnBrk="0" hangingPunct="0">
                        <a:lnSpc>
                          <a:spcPct val="110000"/>
                        </a:lnSpc>
                        <a:spcBef>
                          <a:spcPct val="0"/>
                        </a:spcBef>
                        <a:spcAft>
                          <a:spcPct val="0"/>
                        </a:spcAft>
                        <a:buClrTx/>
                        <a:buSzTx/>
                        <a:buFontTx/>
                        <a:buNone/>
                        <a:tabLst/>
                      </a:pP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rPr>
                        <a:t>研考單位</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落實</a:t>
                      </a:r>
                    </a:p>
                    <a:p>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已召開風險辨識會議，並於相關風險登錄表件記錄風險辨識結果</a:t>
                      </a: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endParaRPr kumimoji="1" lang="zh-TW"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部分落實</a:t>
                      </a:r>
                    </a:p>
                    <a:p>
                      <a:pPr marL="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未召開風險辨識會議，或未於相關風險登錄表件記錄風險辨識結果</a:t>
                      </a: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未落實</a:t>
                      </a:r>
                    </a:p>
                    <a:p>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未召開風險辨識會議，亦未於相關風險登錄表件記錄風險辨識結果</a:t>
                      </a: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TW" sz="1300" kern="1200" dirty="0">
                        <a:solidFill>
                          <a:schemeClr val="tx1"/>
                        </a:solidFill>
                        <a:effectLst/>
                        <a:latin typeface="微軟正黑體" panose="020B0604030504040204" pitchFamily="34" charset="-120"/>
                        <a:ea typeface="微軟正黑體" panose="020B0604030504040204" pitchFamily="34" charset="-120"/>
                        <a:cs typeface="+mn-cs"/>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0"/>
                        </a:spcBef>
                        <a:spcAft>
                          <a:spcPct val="0"/>
                        </a:spcAft>
                        <a:buClrTx/>
                        <a:buSzTx/>
                        <a:buFontTx/>
                        <a:buNone/>
                        <a:tabLst>
                          <a:tab pos="160338" algn="l"/>
                        </a:tabLst>
                      </a:pP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１</a:t>
                      </a:r>
                      <a:r>
                        <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O</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年</a:t>
                      </a:r>
                      <a:r>
                        <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O</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月</a:t>
                      </a:r>
                      <a:r>
                        <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O</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日內部控制專案小組會議紀綠。</a:t>
                      </a: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tab pos="160338" algn="l"/>
                        </a:tabLst>
                      </a:pPr>
                      <a:r>
                        <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風險評估及處理表。</a:t>
                      </a: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tab pos="160338" algn="l"/>
                        </a:tabLst>
                      </a:pPr>
                      <a:r>
                        <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內部控制制度</a:t>
                      </a:r>
                      <a:r>
                        <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2.0</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版</a:t>
                      </a: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不定期辦理風險評估，</a:t>
                      </a:r>
                      <a:r>
                        <a:rPr kumimoji="1" lang="zh-TW" altLang="en-US" sz="12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辨識整體與作業層級目標無法達成之風險，且於內部控制制度記錄目標與其相對應之風險項目 。</a:t>
                      </a:r>
                      <a:endPar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1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rPr>
                        <a:t>無。</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投影片編號版面配置區 4"/>
          <p:cNvSpPr>
            <a:spLocks noGrp="1"/>
          </p:cNvSpPr>
          <p:nvPr>
            <p:ph type="sldNum" sz="quarter" idx="12"/>
          </p:nvPr>
        </p:nvSpPr>
        <p:spPr/>
        <p:txBody>
          <a:bodyPr/>
          <a:lstStyle/>
          <a:p>
            <a:pPr>
              <a:defRPr/>
            </a:pPr>
            <a:fld id="{558375E4-D860-48CD-8E3B-9DA7D27D95EB}" type="slidenum">
              <a:rPr lang="en-US" altLang="zh-TW"/>
              <a:pPr>
                <a:defRPr/>
              </a:pPr>
              <a:t>83</a:t>
            </a:fld>
            <a:endParaRPr lang="en-US" altLang="zh-TW"/>
          </a:p>
        </p:txBody>
      </p:sp>
      <p:sp>
        <p:nvSpPr>
          <p:cNvPr id="69635" name="Rectangle 3"/>
          <p:cNvSpPr>
            <a:spLocks noChangeArrowheads="1"/>
          </p:cNvSpPr>
          <p:nvPr/>
        </p:nvSpPr>
        <p:spPr bwMode="auto">
          <a:xfrm>
            <a:off x="323850" y="400963"/>
            <a:ext cx="8496300" cy="86177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fontAlgn="auto" hangingPunct="0">
              <a:spcBef>
                <a:spcPts val="0"/>
              </a:spcBef>
              <a:spcAft>
                <a:spcPts val="0"/>
              </a:spcAft>
              <a:defRPr/>
            </a:pPr>
            <a:r>
              <a:rPr lang="zh-TW" altLang="en-US" b="1" dirty="0"/>
              <a:t>臺中市</a:t>
            </a:r>
            <a:r>
              <a:rPr lang="zh-TW" altLang="zh-TW" b="1" dirty="0"/>
              <a:t>○○</a:t>
            </a:r>
            <a:r>
              <a:rPr lang="zh-TW" altLang="en-US" b="1" dirty="0"/>
              <a:t>區公所</a:t>
            </a:r>
            <a:r>
              <a:rPr lang="zh-TW" altLang="zh-TW" b="1" dirty="0" smtClean="0"/>
              <a:t>整體</a:t>
            </a:r>
            <a:r>
              <a:rPr lang="zh-TW" altLang="zh-TW" b="1" dirty="0"/>
              <a:t>層級自行評估明細</a:t>
            </a:r>
            <a:r>
              <a:rPr lang="zh-TW" altLang="zh-TW" b="1" dirty="0" smtClean="0"/>
              <a:t>表</a:t>
            </a:r>
            <a:r>
              <a:rPr kumimoji="0" lang="en-US" altLang="zh-TW" b="1" dirty="0" smtClean="0">
                <a:solidFill>
                  <a:srgbClr val="000000"/>
                </a:solidFill>
                <a:latin typeface="標楷體" pitchFamily="65" charset="-120"/>
                <a:ea typeface="微軟正黑體" pitchFamily="34" charset="-120"/>
                <a:cs typeface="Times New Roman" pitchFamily="18" charset="0"/>
              </a:rPr>
              <a:t>【</a:t>
            </a:r>
            <a:r>
              <a:rPr lang="zh-TW" altLang="zh-TW" b="1" dirty="0"/>
              <a:t>風險評估</a:t>
            </a:r>
            <a:r>
              <a:rPr kumimoji="0" lang="en-US" altLang="zh-TW" b="1" dirty="0" smtClean="0">
                <a:solidFill>
                  <a:srgbClr val="000000"/>
                </a:solidFill>
                <a:latin typeface="標楷體" pitchFamily="65" charset="-120"/>
                <a:ea typeface="微軟正黑體" pitchFamily="34" charset="-120"/>
                <a:cs typeface="Times New Roman" pitchFamily="18" charset="0"/>
              </a:rPr>
              <a:t>】</a:t>
            </a:r>
          </a:p>
          <a:p>
            <a:pPr algn="ctr" eaLnBrk="0" hangingPunct="0">
              <a:defRPr/>
            </a:pPr>
            <a:r>
              <a:rPr lang="zh-TW" altLang="zh-TW" b="1" dirty="0"/>
              <a:t>○○</a:t>
            </a:r>
            <a:r>
              <a:rPr lang="zh-TW" altLang="zh-TW" b="1" dirty="0" smtClean="0"/>
              <a:t>年度</a:t>
            </a:r>
            <a:endParaRPr kumimoji="0" lang="en-US" altLang="zh-TW" b="1" dirty="0">
              <a:latin typeface="+mn-lt"/>
              <a:ea typeface="微軟正黑體" pitchFamily="34" charset="-120"/>
            </a:endParaRPr>
          </a:p>
          <a:p>
            <a:pPr eaLnBrk="0" hangingPunct="0">
              <a:tabLst>
                <a:tab pos="160338" algn="l"/>
              </a:tabLst>
              <a:defRPr/>
            </a:pPr>
            <a:r>
              <a:rPr lang="zh-TW" altLang="zh-TW" sz="1400" b="1" dirty="0"/>
              <a:t>評估期間：○○年○○月○○日至○○年○○月○○日</a:t>
            </a:r>
            <a:endParaRPr lang="zh-TW" altLang="zh-TW" sz="1400" b="1" dirty="0">
              <a:latin typeface="Arial" pitchFamily="34" charset="0"/>
              <a:ea typeface="新細明體" pitchFamily="18" charset="-120"/>
            </a:endParaRPr>
          </a:p>
        </p:txBody>
      </p:sp>
      <p:sp>
        <p:nvSpPr>
          <p:cNvPr id="5" name="文字方塊 4"/>
          <p:cNvSpPr txBox="1"/>
          <p:nvPr/>
        </p:nvSpPr>
        <p:spPr>
          <a:xfrm>
            <a:off x="323850" y="260648"/>
            <a:ext cx="863774" cy="369332"/>
          </a:xfrm>
          <a:prstGeom prst="rect">
            <a:avLst/>
          </a:prstGeom>
          <a:noFill/>
          <a:ln>
            <a:solidFill>
              <a:srgbClr val="0070C0"/>
            </a:solidFill>
          </a:ln>
        </p:spPr>
        <p:txBody>
          <a:bodyPr wrap="square" rtlCol="0">
            <a:spAutoFit/>
          </a:bodyPr>
          <a:lstStyle/>
          <a:p>
            <a:pPr algn="ctr"/>
            <a:r>
              <a:rPr lang="zh-TW" altLang="en-US" b="1" dirty="0" smtClean="0">
                <a:solidFill>
                  <a:srgbClr val="FF0000"/>
                </a:solidFill>
              </a:rPr>
              <a:t>範例</a:t>
            </a:r>
            <a:endParaRPr lang="zh-TW" altLang="en-US" b="1" dirty="0">
              <a:solidFill>
                <a:srgbClr val="FF0000"/>
              </a:solidFill>
            </a:endParaRPr>
          </a:p>
        </p:txBody>
      </p:sp>
    </p:spTree>
    <p:extLst>
      <p:ext uri="{BB962C8B-B14F-4D97-AF65-F5344CB8AC3E}">
        <p14:creationId xmlns:p14="http://schemas.microsoft.com/office/powerpoint/2010/main" val="3259094499"/>
      </p:ext>
    </p:extLst>
  </p:cSld>
  <p:clrMapOvr>
    <a:masterClrMapping/>
  </p:clrMapOvr>
  <p:transition spd="slow">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2" name="Group 90"/>
          <p:cNvGraphicFramePr>
            <a:graphicFrameLocks noGrp="1"/>
          </p:cNvGraphicFramePr>
          <p:nvPr>
            <p:ph/>
            <p:extLst>
              <p:ext uri="{D42A27DB-BD31-4B8C-83A1-F6EECF244321}">
                <p14:modId xmlns:p14="http://schemas.microsoft.com/office/powerpoint/2010/main" val="1565182354"/>
              </p:ext>
            </p:extLst>
          </p:nvPr>
        </p:nvGraphicFramePr>
        <p:xfrm>
          <a:off x="225425" y="1412875"/>
          <a:ext cx="8693150" cy="5111750"/>
        </p:xfrm>
        <a:graphic>
          <a:graphicData uri="http://schemas.openxmlformats.org/drawingml/2006/table">
            <a:tbl>
              <a:tblPr/>
              <a:tblGrid>
                <a:gridCol w="1670050"/>
                <a:gridCol w="1057275"/>
                <a:gridCol w="1217613"/>
                <a:gridCol w="1412875"/>
                <a:gridCol w="1665287"/>
                <a:gridCol w="1670050"/>
              </a:tblGrid>
              <a:tr h="6667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判斷項目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評估單位</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評估結果</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佐證資料清單</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評估情形說明</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改善措施</a:t>
                      </a: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具體興革建議</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323850">
                <a:tc gridSpan="6">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3.1</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落實控制作業</a:t>
                      </a:r>
                      <a:r>
                        <a:rPr lang="en-US"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確保有效管控</a:t>
                      </a:r>
                      <a:endPar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1150">
                <a:tc>
                  <a:txBody>
                    <a:bodyPr/>
                    <a:lstStyle/>
                    <a:p>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3.1.1</a:t>
                      </a:r>
                      <a:endParaRPr kumimoji="1" lang="zh-TW"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r>
                        <a:rPr lang="zh-TW" altLang="en-US" sz="1300" b="1" i="0" u="none" strike="noStrike" kern="1200" baseline="0" dirty="0" smtClean="0">
                          <a:solidFill>
                            <a:schemeClr val="tx1"/>
                          </a:solidFill>
                          <a:latin typeface="+mn-lt"/>
                          <a:ea typeface="+mn-ea"/>
                          <a:cs typeface="+mn-cs"/>
                        </a:rPr>
                        <a:t>機關作業層級自行評估統計表是否顯示各項評估重點已落實執行，以利各項作業達成其原訂目標？（參考法令：本府內部控制監督作業要點）</a:t>
                      </a:r>
                      <a:r>
                        <a:rPr lang="zh-TW" altLang="en-US" sz="1400" b="1" i="0" u="none" strike="noStrike" kern="1200" baseline="0" dirty="0" smtClean="0">
                          <a:solidFill>
                            <a:schemeClr val="tx1"/>
                          </a:solidFill>
                          <a:latin typeface="+mn-lt"/>
                          <a:ea typeface="+mn-ea"/>
                          <a:cs typeface="+mn-cs"/>
                        </a:rPr>
                        <a:t>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4400" rtl="0" eaLnBrk="0" fontAlgn="base" latinLnBrk="0" hangingPunct="0">
                        <a:lnSpc>
                          <a:spcPct val="110000"/>
                        </a:lnSpc>
                        <a:spcBef>
                          <a:spcPct val="0"/>
                        </a:spcBef>
                        <a:spcAft>
                          <a:spcPct val="0"/>
                        </a:spcAft>
                        <a:buClrTx/>
                        <a:buSzTx/>
                        <a:buFontTx/>
                        <a:buNone/>
                        <a:tabLst/>
                      </a:pP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0" marR="0" lvl="0" indent="-273050" algn="l" defTabSz="914400" rtl="0" eaLnBrk="0" fontAlgn="base" latinLnBrk="0" hangingPunct="0">
                        <a:lnSpc>
                          <a:spcPct val="110000"/>
                        </a:lnSpc>
                        <a:spcBef>
                          <a:spcPct val="0"/>
                        </a:spcBef>
                        <a:spcAft>
                          <a:spcPct val="0"/>
                        </a:spcAft>
                        <a:buClrTx/>
                        <a:buSzTx/>
                        <a:buFontTx/>
                        <a:buNone/>
                        <a:tabLst/>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內部控制專案小組幕僚單位</a:t>
                      </a:r>
                      <a:endPar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評估情形全部或大部分為「落實」</a:t>
                      </a:r>
                      <a:r>
                        <a:rPr lang="en-US" altLang="zh-TW" sz="1300" b="0" i="0" u="none" strike="noStrike" kern="1200" baseline="0" dirty="0" smtClean="0">
                          <a:solidFill>
                            <a:schemeClr val="tx1"/>
                          </a:solidFill>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部分落實</a:t>
                      </a:r>
                    </a:p>
                    <a:p>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300" kern="1200" dirty="0" smtClean="0">
                          <a:solidFill>
                            <a:schemeClr val="tx1"/>
                          </a:solidFill>
                          <a:effectLst/>
                          <a:latin typeface="微軟正黑體" panose="020B0604030504040204" pitchFamily="34" charset="-120"/>
                          <a:ea typeface="微軟正黑體" panose="020B0604030504040204" pitchFamily="34" charset="-120"/>
                          <a:cs typeface="+mn-cs"/>
                        </a:rPr>
                        <a:t>評估情形全部或大部分為「部份落實」，或有少部份「未落實」</a:t>
                      </a:r>
                      <a:endPar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未落實</a:t>
                      </a:r>
                      <a:endPar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評估情形全部或大部分為「未落實」</a:t>
                      </a: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endPar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0"/>
                        </a:spcBef>
                        <a:spcAft>
                          <a:spcPct val="0"/>
                        </a:spcAft>
                        <a:buClrTx/>
                        <a:buSzTx/>
                        <a:buFontTx/>
                        <a:buNone/>
                        <a:tabLst>
                          <a:tab pos="160338" algn="l"/>
                        </a:tabLst>
                      </a:pP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作業層級自行評估表及內部控制作業自行評估表。</a:t>
                      </a: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作業層級自行評估統計表顯示比率，落實</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95%</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；部份落實</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％；未落實</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10000"/>
                        </a:lnSpc>
                        <a:spcBef>
                          <a:spcPct val="0"/>
                        </a:spcBef>
                        <a:spcAft>
                          <a:spcPct val="0"/>
                        </a:spcAft>
                        <a:buClrTx/>
                        <a:buSzTx/>
                        <a:buFontTx/>
                        <a:buNone/>
                        <a:tabLst/>
                        <a:defRPr/>
                      </a:pPr>
                      <a:r>
                        <a:rPr kumimoji="1" lang="zh-TW" altLang="en-US" sz="12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rPr>
                        <a:t>各單位職掌業務例行監督及執行控制作業大部份落實，惟</a:t>
                      </a:r>
                      <a:r>
                        <a:rPr kumimoji="1" lang="zh-TW" altLang="zh-TW" sz="1200" b="1" i="0" u="none" strike="noStrike" kern="1200" cap="none" normalizeH="0" baseline="0" dirty="0" smtClean="0">
                          <a:ln>
                            <a:noFill/>
                          </a:ln>
                          <a:solidFill>
                            <a:srgbClr val="0000FF"/>
                          </a:solidFill>
                          <a:effectLst/>
                          <a:latin typeface="微軟正黑體" pitchFamily="34" charset="-120"/>
                          <a:ea typeface="微軟正黑體" pitchFamily="34" charset="-120"/>
                          <a:cs typeface="Times New Roman" pitchFamily="18" charset="0"/>
                        </a:rPr>
                        <a:t>依據業務性質與時俱進檢討不合時宜之控制作業及作業流程，適度精簡、增刪或修訂，使其更臻具體、明確及可用</a:t>
                      </a:r>
                      <a:r>
                        <a:rPr kumimoji="1" lang="zh-TW" altLang="en-US" sz="1200" b="1" i="0" u="none" strike="noStrike" kern="1200" cap="none" normalizeH="0" baseline="0" dirty="0" smtClean="0">
                          <a:ln>
                            <a:noFill/>
                          </a:ln>
                          <a:solidFill>
                            <a:srgbClr val="0000FF"/>
                          </a:solidFill>
                          <a:effectLst/>
                          <a:latin typeface="微軟正黑體" pitchFamily="34" charset="-120"/>
                          <a:ea typeface="微軟正黑體" pitchFamily="34" charset="-120"/>
                          <a:cs typeface="Times New Roman" pitchFamily="18" charset="0"/>
                        </a:rPr>
                        <a:t>之評估重點，有少部份課室未確實執行，建議定期或不定期檢討，並由秘書室彙總調查辦理情形，陳報區長核處</a:t>
                      </a:r>
                      <a:r>
                        <a:rPr kumimoji="1" lang="zh-TW" altLang="zh-TW" sz="1200" b="1" i="0" u="none" strike="noStrike" kern="1200" cap="none" normalizeH="0" baseline="0" dirty="0" smtClean="0">
                          <a:ln>
                            <a:noFill/>
                          </a:ln>
                          <a:solidFill>
                            <a:srgbClr val="0000FF"/>
                          </a:solidFill>
                          <a:effectLst/>
                          <a:latin typeface="微軟正黑體" pitchFamily="34" charset="-120"/>
                          <a:ea typeface="微軟正黑體" pitchFamily="34" charset="-120"/>
                          <a:cs typeface="Times New Roman" pitchFamily="18" charset="0"/>
                        </a:rPr>
                        <a:t>。</a:t>
                      </a:r>
                    </a:p>
                    <a:p>
                      <a:pPr marL="0" marR="0" lvl="0" indent="0" algn="just" defTabSz="914400" rtl="0" eaLnBrk="0" fontAlgn="base" latinLnBrk="0" hangingPunct="0">
                        <a:lnSpc>
                          <a:spcPct val="110000"/>
                        </a:lnSpc>
                        <a:spcBef>
                          <a:spcPct val="0"/>
                        </a:spcBef>
                        <a:spcAft>
                          <a:spcPct val="0"/>
                        </a:spcAft>
                        <a:buClrTx/>
                        <a:buSzTx/>
                        <a:buFontTx/>
                        <a:buNone/>
                        <a:tabLst/>
                      </a:pPr>
                      <a:endParaRPr kumimoji="1" lang="zh-TW" altLang="en-US" sz="1200" b="1" i="0" u="none" strike="noStrike" kern="1200"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投影片編號版面配置區 4"/>
          <p:cNvSpPr>
            <a:spLocks noGrp="1"/>
          </p:cNvSpPr>
          <p:nvPr>
            <p:ph type="sldNum" sz="quarter" idx="12"/>
          </p:nvPr>
        </p:nvSpPr>
        <p:spPr/>
        <p:txBody>
          <a:bodyPr/>
          <a:lstStyle/>
          <a:p>
            <a:pPr>
              <a:defRPr/>
            </a:pPr>
            <a:fld id="{558375E4-D860-48CD-8E3B-9DA7D27D95EB}" type="slidenum">
              <a:rPr lang="en-US" altLang="zh-TW"/>
              <a:pPr>
                <a:defRPr/>
              </a:pPr>
              <a:t>84</a:t>
            </a:fld>
            <a:endParaRPr lang="en-US" altLang="zh-TW" dirty="0"/>
          </a:p>
        </p:txBody>
      </p:sp>
      <p:sp>
        <p:nvSpPr>
          <p:cNvPr id="69635" name="Rectangle 3"/>
          <p:cNvSpPr>
            <a:spLocks noChangeArrowheads="1"/>
          </p:cNvSpPr>
          <p:nvPr/>
        </p:nvSpPr>
        <p:spPr bwMode="auto">
          <a:xfrm>
            <a:off x="323850" y="400963"/>
            <a:ext cx="8496300" cy="86177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fontAlgn="auto" hangingPunct="0">
              <a:spcBef>
                <a:spcPts val="0"/>
              </a:spcBef>
              <a:spcAft>
                <a:spcPts val="0"/>
              </a:spcAft>
              <a:defRPr/>
            </a:pPr>
            <a:r>
              <a:rPr lang="zh-TW" altLang="en-US" b="1" dirty="0"/>
              <a:t>臺中市</a:t>
            </a:r>
            <a:r>
              <a:rPr lang="zh-TW" altLang="zh-TW" b="1" dirty="0"/>
              <a:t>○○</a:t>
            </a:r>
            <a:r>
              <a:rPr lang="zh-TW" altLang="en-US" b="1" dirty="0"/>
              <a:t>區公所</a:t>
            </a:r>
            <a:r>
              <a:rPr lang="zh-TW" altLang="zh-TW" b="1" dirty="0" smtClean="0"/>
              <a:t>整體</a:t>
            </a:r>
            <a:r>
              <a:rPr lang="zh-TW" altLang="zh-TW" b="1" dirty="0"/>
              <a:t>層級自行評估明細表</a:t>
            </a:r>
            <a:r>
              <a:rPr lang="en-US" altLang="zh-TW" b="1" dirty="0" smtClean="0">
                <a:solidFill>
                  <a:srgbClr val="000000"/>
                </a:solidFill>
                <a:latin typeface="標楷體" pitchFamily="65" charset="-120"/>
                <a:ea typeface="微軟正黑體" pitchFamily="34" charset="-120"/>
                <a:cs typeface="Times New Roman" pitchFamily="18" charset="0"/>
              </a:rPr>
              <a:t>【</a:t>
            </a:r>
            <a:r>
              <a:rPr lang="zh-TW" altLang="en-US" b="1" dirty="0" smtClean="0">
                <a:solidFill>
                  <a:srgbClr val="000000"/>
                </a:solidFill>
                <a:latin typeface="標楷體" pitchFamily="65" charset="-120"/>
                <a:ea typeface="微軟正黑體" pitchFamily="34" charset="-120"/>
                <a:cs typeface="Times New Roman" pitchFamily="18" charset="0"/>
              </a:rPr>
              <a:t>控制作業</a:t>
            </a:r>
            <a:r>
              <a:rPr lang="en-US" altLang="zh-TW" b="1" dirty="0" smtClean="0">
                <a:solidFill>
                  <a:srgbClr val="000000"/>
                </a:solidFill>
                <a:latin typeface="標楷體" pitchFamily="65" charset="-120"/>
                <a:ea typeface="微軟正黑體" pitchFamily="34" charset="-120"/>
                <a:cs typeface="Times New Roman" pitchFamily="18" charset="0"/>
              </a:rPr>
              <a:t>】</a:t>
            </a:r>
            <a:endParaRPr lang="en-US" altLang="zh-TW" b="1" dirty="0">
              <a:solidFill>
                <a:srgbClr val="000000"/>
              </a:solidFill>
              <a:latin typeface="標楷體" pitchFamily="65" charset="-120"/>
              <a:ea typeface="微軟正黑體" pitchFamily="34" charset="-120"/>
              <a:cs typeface="Times New Roman" pitchFamily="18" charset="0"/>
            </a:endParaRPr>
          </a:p>
          <a:p>
            <a:pPr algn="ctr" eaLnBrk="0" hangingPunct="0">
              <a:defRPr/>
            </a:pPr>
            <a:r>
              <a:rPr lang="zh-TW" altLang="zh-TW" b="1" dirty="0"/>
              <a:t>○○年度</a:t>
            </a:r>
            <a:endParaRPr lang="en-US" altLang="zh-TW" b="1" dirty="0">
              <a:ea typeface="微軟正黑體" pitchFamily="34" charset="-120"/>
            </a:endParaRPr>
          </a:p>
          <a:p>
            <a:pPr eaLnBrk="0" hangingPunct="0">
              <a:tabLst>
                <a:tab pos="160338" algn="l"/>
              </a:tabLst>
              <a:defRPr/>
            </a:pPr>
            <a:r>
              <a:rPr lang="zh-TW" altLang="zh-TW" sz="1400" b="1" dirty="0"/>
              <a:t>評估期間：○○年○○月○○日至○○年○○月○○日</a:t>
            </a:r>
            <a:endParaRPr lang="zh-TW" altLang="zh-TW" sz="1400" b="1" dirty="0">
              <a:latin typeface="Arial" pitchFamily="34" charset="0"/>
              <a:ea typeface="新細明體" pitchFamily="18" charset="-120"/>
            </a:endParaRPr>
          </a:p>
        </p:txBody>
      </p:sp>
      <p:sp>
        <p:nvSpPr>
          <p:cNvPr id="5" name="文字方塊 4"/>
          <p:cNvSpPr txBox="1"/>
          <p:nvPr/>
        </p:nvSpPr>
        <p:spPr>
          <a:xfrm>
            <a:off x="323850" y="260648"/>
            <a:ext cx="863774" cy="369332"/>
          </a:xfrm>
          <a:prstGeom prst="rect">
            <a:avLst/>
          </a:prstGeom>
          <a:noFill/>
          <a:ln>
            <a:solidFill>
              <a:srgbClr val="0070C0"/>
            </a:solidFill>
          </a:ln>
        </p:spPr>
        <p:txBody>
          <a:bodyPr wrap="square" rtlCol="0">
            <a:spAutoFit/>
          </a:bodyPr>
          <a:lstStyle/>
          <a:p>
            <a:pPr algn="ctr"/>
            <a:r>
              <a:rPr lang="zh-TW" altLang="en-US" b="1" dirty="0" smtClean="0">
                <a:solidFill>
                  <a:srgbClr val="FF0000"/>
                </a:solidFill>
              </a:rPr>
              <a:t>範例</a:t>
            </a:r>
            <a:endParaRPr lang="zh-TW" altLang="en-US" b="1" dirty="0">
              <a:solidFill>
                <a:srgbClr val="FF0000"/>
              </a:solidFill>
            </a:endParaRPr>
          </a:p>
        </p:txBody>
      </p:sp>
    </p:spTree>
    <p:extLst>
      <p:ext uri="{BB962C8B-B14F-4D97-AF65-F5344CB8AC3E}">
        <p14:creationId xmlns:p14="http://schemas.microsoft.com/office/powerpoint/2010/main" val="2693508722"/>
      </p:ext>
    </p:extLst>
  </p:cSld>
  <p:clrMapOvr>
    <a:masterClrMapping/>
  </p:clrMapOvr>
  <p:transition spd="slow">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2" name="Group 90"/>
          <p:cNvGraphicFramePr>
            <a:graphicFrameLocks noGrp="1"/>
          </p:cNvGraphicFramePr>
          <p:nvPr>
            <p:ph/>
            <p:extLst>
              <p:ext uri="{D42A27DB-BD31-4B8C-83A1-F6EECF244321}">
                <p14:modId xmlns:p14="http://schemas.microsoft.com/office/powerpoint/2010/main" val="2378851912"/>
              </p:ext>
            </p:extLst>
          </p:nvPr>
        </p:nvGraphicFramePr>
        <p:xfrm>
          <a:off x="225425" y="1412875"/>
          <a:ext cx="8693150" cy="5111750"/>
        </p:xfrm>
        <a:graphic>
          <a:graphicData uri="http://schemas.openxmlformats.org/drawingml/2006/table">
            <a:tbl>
              <a:tblPr/>
              <a:tblGrid>
                <a:gridCol w="1670050"/>
                <a:gridCol w="1057275"/>
                <a:gridCol w="1217613"/>
                <a:gridCol w="1412875"/>
                <a:gridCol w="1665287"/>
                <a:gridCol w="1670050"/>
              </a:tblGrid>
              <a:tr h="6667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判斷項目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評估單位</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評估結果</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佐證資料清單</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評估情形說明</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改善措施</a:t>
                      </a: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具體興革建議</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323850">
                <a:tc gridSpan="6">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4.1 </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確保資訊品質</a:t>
                      </a:r>
                      <a:r>
                        <a:rPr lang="en-US"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支援管理決策</a:t>
                      </a:r>
                      <a:endPar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1150">
                <a:tc>
                  <a:txBody>
                    <a:bodyPr/>
                    <a:lstStyle/>
                    <a:p>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4.1.1</a:t>
                      </a:r>
                      <a:endParaRPr kumimoji="1" lang="zh-TW"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r>
                        <a:rPr lang="zh-TW" altLang="en-US" sz="1300" b="1" i="0" u="none" strike="noStrike" kern="1200" baseline="0" dirty="0" smtClean="0">
                          <a:solidFill>
                            <a:schemeClr val="tx1"/>
                          </a:solidFill>
                          <a:latin typeface="+mn-lt"/>
                          <a:ea typeface="+mn-ea"/>
                          <a:cs typeface="+mn-cs"/>
                        </a:rPr>
                        <a:t>機關利用資訊系統自動處理業務控管流程或資料勾稽比對之案件，是否定期檢核其資訊系統程式修改及資料存取權限？</a:t>
                      </a:r>
                    </a:p>
                    <a:p>
                      <a:r>
                        <a:rPr lang="zh-TW" altLang="en-US" sz="1300" b="1" i="0" u="none" strike="noStrike" kern="1200" baseline="0" dirty="0" smtClean="0">
                          <a:solidFill>
                            <a:schemeClr val="tx1"/>
                          </a:solidFill>
                          <a:latin typeface="+mn-lt"/>
                          <a:ea typeface="+mn-ea"/>
                          <a:cs typeface="+mn-cs"/>
                        </a:rPr>
                        <a:t>（參考法令：本府內部控制監督作業要點）</a:t>
                      </a:r>
                      <a:r>
                        <a:rPr lang="zh-TW" altLang="en-US" sz="1800" b="0" i="0" u="none" strike="noStrike" kern="1200" baseline="0" dirty="0" smtClean="0">
                          <a:solidFill>
                            <a:schemeClr val="tx1"/>
                          </a:solidFill>
                          <a:latin typeface="+mn-lt"/>
                          <a:ea typeface="+mn-ea"/>
                          <a:cs typeface="+mn-cs"/>
                        </a:rPr>
                        <a:t>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4400" rtl="0" eaLnBrk="0" fontAlgn="base" latinLnBrk="0" hangingPunct="0">
                        <a:lnSpc>
                          <a:spcPct val="110000"/>
                        </a:lnSpc>
                        <a:spcBef>
                          <a:spcPct val="0"/>
                        </a:spcBef>
                        <a:spcAft>
                          <a:spcPct val="0"/>
                        </a:spcAft>
                        <a:buClrTx/>
                        <a:buSzTx/>
                        <a:buFontTx/>
                        <a:buNone/>
                        <a:tabLst/>
                      </a:pPr>
                      <a:r>
                        <a:rPr kumimoji="1" lang="zh-TW" altLang="en-US" sz="1300" b="0" i="0" u="none" strike="noStrike" cap="none" normalizeH="0" baseline="0" dirty="0" smtClean="0">
                          <a:ln>
                            <a:noFill/>
                          </a:ln>
                          <a:solidFill>
                            <a:schemeClr val="tx1"/>
                          </a:solidFill>
                          <a:effectLst/>
                          <a:latin typeface="微軟正黑體" pitchFamily="34" charset="-120"/>
                          <a:ea typeface="微軟正黑體" pitchFamily="34" charset="-120"/>
                        </a:rPr>
                        <a:t>資訊單位</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en-US" sz="1300" b="1" i="0" u="none" strike="noStrike" kern="1200" baseline="0" dirty="0" smtClean="0">
                          <a:solidFill>
                            <a:schemeClr val="tx1"/>
                          </a:solidFill>
                          <a:latin typeface="+mn-lt"/>
                          <a:ea typeface="+mn-ea"/>
                          <a:cs typeface="+mn-cs"/>
                        </a:rPr>
                        <a:t>□落實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已定期檢核資訊系統之程式修改及資料存取權限</a:t>
                      </a:r>
                      <a:r>
                        <a:rPr lang="en-US" altLang="zh-TW" sz="1300" b="0" i="0" u="none" strike="noStrike" kern="1200" baseline="0" dirty="0" smtClean="0">
                          <a:solidFill>
                            <a:schemeClr val="tx1"/>
                          </a:solidFill>
                          <a:latin typeface="+mn-lt"/>
                          <a:ea typeface="+mn-ea"/>
                          <a:cs typeface="+mn-cs"/>
                        </a:rPr>
                        <a:t>)</a:t>
                      </a:r>
                    </a:p>
                    <a:p>
                      <a:r>
                        <a:rPr lang="zh-TW" altLang="en-US" sz="1300" b="1" i="0" u="none" strike="noStrike" kern="1200" baseline="0" dirty="0" smtClean="0">
                          <a:solidFill>
                            <a:schemeClr val="tx1"/>
                          </a:solidFill>
                          <a:latin typeface="+mn-lt"/>
                          <a:ea typeface="+mn-ea"/>
                          <a:cs typeface="+mn-cs"/>
                        </a:rPr>
                        <a:t>□部分落實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已檢核資訊系統之程式修改及資料存取權限，惟未定期辦理</a:t>
                      </a:r>
                      <a:r>
                        <a:rPr lang="en-US" altLang="zh-TW" sz="1300" b="0" i="0" u="none" strike="noStrike" kern="1200" baseline="0" dirty="0" smtClean="0">
                          <a:solidFill>
                            <a:schemeClr val="tx1"/>
                          </a:solidFill>
                          <a:latin typeface="+mn-lt"/>
                          <a:ea typeface="+mn-ea"/>
                          <a:cs typeface="+mn-cs"/>
                        </a:rPr>
                        <a:t>)</a:t>
                      </a:r>
                    </a:p>
                    <a:p>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lang="zh-TW" altLang="en-US" sz="1300" b="1" i="0" u="none" strike="noStrike" kern="1200" baseline="0" dirty="0" smtClean="0">
                          <a:solidFill>
                            <a:schemeClr val="tx1"/>
                          </a:solidFill>
                          <a:latin typeface="+mn-lt"/>
                          <a:ea typeface="+mn-ea"/>
                          <a:cs typeface="+mn-cs"/>
                        </a:rPr>
                        <a:t>未落實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未檢核資訊系統之程式修改及資料存取權限</a:t>
                      </a:r>
                      <a:r>
                        <a:rPr lang="en-US" altLang="zh-TW" sz="1300" b="0" i="0" u="none" strike="noStrike" kern="1200" baseline="0" dirty="0" smtClean="0">
                          <a:solidFill>
                            <a:schemeClr val="tx1"/>
                          </a:solidFill>
                          <a:latin typeface="+mn-lt"/>
                          <a:ea typeface="+mn-ea"/>
                          <a:cs typeface="+mn-cs"/>
                        </a:rPr>
                        <a:t>)	</a:t>
                      </a:r>
                    </a:p>
                    <a:p>
                      <a:endPar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10000"/>
                        </a:lnSpc>
                        <a:spcBef>
                          <a:spcPct val="0"/>
                        </a:spcBef>
                        <a:spcAft>
                          <a:spcPct val="0"/>
                        </a:spcAft>
                        <a:buClrTx/>
                        <a:buSzTx/>
                        <a:buFontTx/>
                        <a:buAutoNum type="arabicPeriod"/>
                        <a:tabLst>
                          <a:tab pos="160338" algn="l"/>
                        </a:tabLst>
                      </a:pP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tab pos="160338" algn="l"/>
                        </a:tabLst>
                      </a:pP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本所計有民政課使用</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OO</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資訊系統；農業課使用</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OO</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資訊系統；公建課使用</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OO</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資訊系統；會計室使用</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OO</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資訊系統，但評估期間未辦理</a:t>
                      </a:r>
                      <a:r>
                        <a:rPr lang="zh-TW" altLang="en-US" sz="1200" b="1" i="0" u="none" strike="noStrike" kern="1200" baseline="0" dirty="0" smtClean="0">
                          <a:solidFill>
                            <a:schemeClr val="tx1"/>
                          </a:solidFill>
                          <a:latin typeface="+mn-lt"/>
                          <a:ea typeface="+mn-ea"/>
                          <a:cs typeface="+mn-cs"/>
                        </a:rPr>
                        <a:t>資訊系統程式修改及資料存取權限之檢核。</a:t>
                      </a:r>
                      <a:endPar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4400" rtl="0" eaLnBrk="0" fontAlgn="base" latinLnBrk="0" hangingPunct="0">
                        <a:lnSpc>
                          <a:spcPct val="11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rPr>
                        <a:t>擬請每年至少辦理一次</a:t>
                      </a:r>
                      <a:r>
                        <a:rPr lang="zh-TW" altLang="en-US" sz="1300" b="1" i="0" u="none" strike="noStrike" kern="1200" baseline="0" dirty="0" smtClean="0">
                          <a:solidFill>
                            <a:schemeClr val="tx1"/>
                          </a:solidFill>
                          <a:latin typeface="+mn-lt"/>
                          <a:ea typeface="+mn-ea"/>
                          <a:cs typeface="+mn-cs"/>
                        </a:rPr>
                        <a:t>資訊系統程式修改及資料存取權限之檢核。</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投影片編號版面配置區 4"/>
          <p:cNvSpPr>
            <a:spLocks noGrp="1"/>
          </p:cNvSpPr>
          <p:nvPr>
            <p:ph type="sldNum" sz="quarter" idx="12"/>
          </p:nvPr>
        </p:nvSpPr>
        <p:spPr/>
        <p:txBody>
          <a:bodyPr/>
          <a:lstStyle/>
          <a:p>
            <a:pPr>
              <a:defRPr/>
            </a:pPr>
            <a:fld id="{558375E4-D860-48CD-8E3B-9DA7D27D95EB}" type="slidenum">
              <a:rPr lang="en-US" altLang="zh-TW"/>
              <a:pPr>
                <a:defRPr/>
              </a:pPr>
              <a:t>85</a:t>
            </a:fld>
            <a:endParaRPr lang="en-US" altLang="zh-TW"/>
          </a:p>
        </p:txBody>
      </p:sp>
      <p:sp>
        <p:nvSpPr>
          <p:cNvPr id="69635" name="Rectangle 3"/>
          <p:cNvSpPr>
            <a:spLocks noChangeArrowheads="1"/>
          </p:cNvSpPr>
          <p:nvPr/>
        </p:nvSpPr>
        <p:spPr bwMode="auto">
          <a:xfrm>
            <a:off x="323850" y="400963"/>
            <a:ext cx="8496300" cy="86177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fontAlgn="auto" hangingPunct="0">
              <a:spcBef>
                <a:spcPts val="0"/>
              </a:spcBef>
              <a:spcAft>
                <a:spcPts val="0"/>
              </a:spcAft>
              <a:defRPr/>
            </a:pPr>
            <a:r>
              <a:rPr lang="zh-TW" altLang="en-US" b="1" dirty="0"/>
              <a:t>臺中市</a:t>
            </a:r>
            <a:r>
              <a:rPr lang="zh-TW" altLang="zh-TW" b="1" dirty="0"/>
              <a:t>○○</a:t>
            </a:r>
            <a:r>
              <a:rPr lang="zh-TW" altLang="en-US" b="1" dirty="0"/>
              <a:t>區公所</a:t>
            </a:r>
            <a:r>
              <a:rPr lang="zh-TW" altLang="zh-TW" b="1" dirty="0" smtClean="0"/>
              <a:t>整體</a:t>
            </a:r>
            <a:r>
              <a:rPr lang="zh-TW" altLang="zh-TW" b="1" dirty="0"/>
              <a:t>層級自行評估明細表</a:t>
            </a:r>
            <a:r>
              <a:rPr lang="en-US" altLang="zh-TW" b="1" dirty="0" smtClean="0">
                <a:solidFill>
                  <a:srgbClr val="000000"/>
                </a:solidFill>
                <a:latin typeface="標楷體" pitchFamily="65" charset="-120"/>
                <a:ea typeface="微軟正黑體" pitchFamily="34" charset="-120"/>
                <a:cs typeface="Times New Roman" pitchFamily="18" charset="0"/>
              </a:rPr>
              <a:t>【</a:t>
            </a:r>
            <a:r>
              <a:rPr lang="zh-TW" altLang="en-US" b="1" dirty="0" smtClean="0">
                <a:solidFill>
                  <a:srgbClr val="000000"/>
                </a:solidFill>
                <a:latin typeface="標楷體" pitchFamily="65" charset="-120"/>
                <a:ea typeface="微軟正黑體" pitchFamily="34" charset="-120"/>
                <a:cs typeface="Times New Roman" pitchFamily="18" charset="0"/>
              </a:rPr>
              <a:t>資訊與溝通</a:t>
            </a:r>
            <a:r>
              <a:rPr lang="en-US" altLang="zh-TW" b="1" dirty="0" smtClean="0">
                <a:solidFill>
                  <a:srgbClr val="000000"/>
                </a:solidFill>
                <a:latin typeface="標楷體" pitchFamily="65" charset="-120"/>
                <a:ea typeface="微軟正黑體" pitchFamily="34" charset="-120"/>
                <a:cs typeface="Times New Roman" pitchFamily="18" charset="0"/>
              </a:rPr>
              <a:t>】</a:t>
            </a:r>
            <a:endParaRPr lang="en-US" altLang="zh-TW" b="1" dirty="0">
              <a:solidFill>
                <a:srgbClr val="000000"/>
              </a:solidFill>
              <a:latin typeface="標楷體" pitchFamily="65" charset="-120"/>
              <a:ea typeface="微軟正黑體" pitchFamily="34" charset="-120"/>
              <a:cs typeface="Times New Roman" pitchFamily="18" charset="0"/>
            </a:endParaRPr>
          </a:p>
          <a:p>
            <a:pPr algn="ctr" eaLnBrk="0" hangingPunct="0">
              <a:defRPr/>
            </a:pPr>
            <a:r>
              <a:rPr lang="zh-TW" altLang="zh-TW" b="1" dirty="0"/>
              <a:t>○○年度</a:t>
            </a:r>
            <a:endParaRPr lang="en-US" altLang="zh-TW" b="1" dirty="0">
              <a:ea typeface="微軟正黑體" pitchFamily="34" charset="-120"/>
            </a:endParaRPr>
          </a:p>
          <a:p>
            <a:pPr eaLnBrk="0" hangingPunct="0">
              <a:tabLst>
                <a:tab pos="160338" algn="l"/>
              </a:tabLst>
              <a:defRPr/>
            </a:pPr>
            <a:r>
              <a:rPr lang="zh-TW" altLang="zh-TW" sz="1400" b="1" dirty="0"/>
              <a:t>評估期間：○○年○○月○○日至○○年○○月○○日</a:t>
            </a:r>
            <a:endParaRPr lang="zh-TW" altLang="zh-TW" sz="1400" b="1" dirty="0">
              <a:latin typeface="Arial" pitchFamily="34" charset="0"/>
              <a:ea typeface="新細明體" pitchFamily="18" charset="-120"/>
            </a:endParaRPr>
          </a:p>
        </p:txBody>
      </p:sp>
      <p:sp>
        <p:nvSpPr>
          <p:cNvPr id="5" name="文字方塊 4"/>
          <p:cNvSpPr txBox="1"/>
          <p:nvPr/>
        </p:nvSpPr>
        <p:spPr>
          <a:xfrm>
            <a:off x="323850" y="260648"/>
            <a:ext cx="863774" cy="369332"/>
          </a:xfrm>
          <a:prstGeom prst="rect">
            <a:avLst/>
          </a:prstGeom>
          <a:noFill/>
          <a:ln>
            <a:solidFill>
              <a:srgbClr val="0070C0"/>
            </a:solidFill>
          </a:ln>
        </p:spPr>
        <p:txBody>
          <a:bodyPr wrap="square" rtlCol="0">
            <a:spAutoFit/>
          </a:bodyPr>
          <a:lstStyle/>
          <a:p>
            <a:pPr algn="ctr"/>
            <a:r>
              <a:rPr lang="zh-TW" altLang="en-US" b="1" dirty="0" smtClean="0">
                <a:solidFill>
                  <a:srgbClr val="FF0000"/>
                </a:solidFill>
              </a:rPr>
              <a:t>範例</a:t>
            </a:r>
            <a:endParaRPr lang="zh-TW" altLang="en-US" b="1" dirty="0">
              <a:solidFill>
                <a:srgbClr val="FF0000"/>
              </a:solidFill>
            </a:endParaRPr>
          </a:p>
        </p:txBody>
      </p:sp>
    </p:spTree>
    <p:extLst>
      <p:ext uri="{BB962C8B-B14F-4D97-AF65-F5344CB8AC3E}">
        <p14:creationId xmlns:p14="http://schemas.microsoft.com/office/powerpoint/2010/main" val="1704464318"/>
      </p:ext>
    </p:extLst>
  </p:cSld>
  <p:clrMapOvr>
    <a:masterClrMapping/>
  </p:clrMapOvr>
  <p:transition spd="slow">
    <p:randomBa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722" name="Group 90"/>
          <p:cNvGraphicFramePr>
            <a:graphicFrameLocks noGrp="1"/>
          </p:cNvGraphicFramePr>
          <p:nvPr>
            <p:ph/>
            <p:extLst>
              <p:ext uri="{D42A27DB-BD31-4B8C-83A1-F6EECF244321}">
                <p14:modId xmlns:p14="http://schemas.microsoft.com/office/powerpoint/2010/main" val="1507100932"/>
              </p:ext>
            </p:extLst>
          </p:nvPr>
        </p:nvGraphicFramePr>
        <p:xfrm>
          <a:off x="225425" y="1412875"/>
          <a:ext cx="8693150" cy="5199888"/>
        </p:xfrm>
        <a:graphic>
          <a:graphicData uri="http://schemas.openxmlformats.org/drawingml/2006/table">
            <a:tbl>
              <a:tblPr/>
              <a:tblGrid>
                <a:gridCol w="1538263"/>
                <a:gridCol w="936104"/>
                <a:gridCol w="1872208"/>
                <a:gridCol w="1296144"/>
                <a:gridCol w="1380381"/>
                <a:gridCol w="1670050"/>
              </a:tblGrid>
              <a:tr h="666750">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判斷項目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評估單位</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評估結果</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佐證資料清單</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評估情形說明</a:t>
                      </a:r>
                      <a:endParaRPr kumimoji="1" lang="zh-TW" altLang="en-US" sz="1300" b="1" i="0" u="none" strike="noStrike" cap="none" normalizeH="0" baseline="0" dirty="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改善措施</a:t>
                      </a:r>
                      <a:r>
                        <a:rPr kumimoji="1" lang="en-US" altLang="zh-TW"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1" lang="en-US" altLang="zh-TW"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p>
                      <a:pPr marL="273050" marR="0" lvl="0" indent="-273050" algn="ctr" defTabSz="914400" rtl="0" eaLnBrk="0" fontAlgn="base" latinLnBrk="0" hangingPunct="0">
                        <a:lnSpc>
                          <a:spcPct val="100000"/>
                        </a:lnSpc>
                        <a:spcBef>
                          <a:spcPct val="0"/>
                        </a:spcBef>
                        <a:spcAft>
                          <a:spcPct val="0"/>
                        </a:spcAft>
                        <a:buClrTx/>
                        <a:buSzTx/>
                        <a:buFontTx/>
                        <a:buNone/>
                        <a:tabLst/>
                      </a:pPr>
                      <a:r>
                        <a:rPr kumimoji="1" lang="zh-TW" altLang="en-US" sz="13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具體興革建議</a:t>
                      </a:r>
                      <a:endParaRPr kumimoji="1" lang="zh-TW" altLang="en-US" sz="1300" b="1" i="0" u="none" strike="noStrike" cap="none" normalizeH="0" baseline="0" smtClean="0">
                        <a:ln>
                          <a:noFill/>
                        </a:ln>
                        <a:solidFill>
                          <a:srgbClr val="0000FF"/>
                        </a:solidFill>
                        <a:effectLst/>
                        <a:latin typeface="微軟正黑體" pitchFamily="34" charset="-120"/>
                        <a:ea typeface="微軟正黑體" pitchFamily="34"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323850">
                <a:tc gridSpan="6">
                  <a:txBody>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5.1</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落實監督機制</a:t>
                      </a:r>
                      <a:r>
                        <a:rPr lang="en-US"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強化內控制度</a:t>
                      </a:r>
                      <a:endParaRPr kumimoji="1" lang="zh-TW" altLang="en-US"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121150">
                <a:tc>
                  <a:txBody>
                    <a:bodyPr/>
                    <a:lstStyle/>
                    <a:p>
                      <a:r>
                        <a:rPr kumimoji="1" lang="en-US" altLang="zh-TW" sz="12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5.1.1</a:t>
                      </a:r>
                      <a:endParaRPr kumimoji="1" lang="zh-TW" altLang="zh-TW" sz="12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endParaRPr>
                    </a:p>
                    <a:p>
                      <a:r>
                        <a:rPr lang="zh-TW" altLang="zh-TW" sz="1200" kern="1200" dirty="0" smtClean="0">
                          <a:solidFill>
                            <a:schemeClr val="tx1"/>
                          </a:solidFill>
                          <a:effectLst/>
                          <a:latin typeface="微軟正黑體" panose="020B0604030504040204" pitchFamily="34" charset="-120"/>
                          <a:ea typeface="微軟正黑體" panose="020B0604030504040204" pitchFamily="34" charset="-120"/>
                          <a:cs typeface="+mn-cs"/>
                        </a:rPr>
                        <a:t>機關辦理內部稽核工作，是否</a:t>
                      </a:r>
                      <a:r>
                        <a:rPr lang="zh-TW" altLang="en-US" sz="1200" kern="1200" dirty="0" smtClean="0">
                          <a:solidFill>
                            <a:schemeClr val="tx1"/>
                          </a:solidFill>
                          <a:effectLst/>
                          <a:latin typeface="微軟正黑體" panose="020B0604030504040204" pitchFamily="34" charset="-120"/>
                          <a:ea typeface="微軟正黑體" panose="020B0604030504040204" pitchFamily="34" charset="-120"/>
                          <a:cs typeface="+mn-cs"/>
                        </a:rPr>
                        <a:t>依要點規定</a:t>
                      </a:r>
                      <a:r>
                        <a:rPr lang="zh-TW" altLang="zh-TW" sz="1200" kern="1200" dirty="0" smtClean="0">
                          <a:solidFill>
                            <a:schemeClr val="tx1"/>
                          </a:solidFill>
                          <a:effectLst/>
                          <a:latin typeface="微軟正黑體" panose="020B0604030504040204" pitchFamily="34" charset="-120"/>
                          <a:ea typeface="微軟正黑體" panose="020B0604030504040204" pitchFamily="34" charset="-120"/>
                          <a:cs typeface="+mn-cs"/>
                        </a:rPr>
                        <a:t>採下列方式辦理：</a:t>
                      </a:r>
                    </a:p>
                    <a:p>
                      <a:r>
                        <a:rPr lang="en-US" altLang="zh-TW"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(1)</a:t>
                      </a:r>
                      <a:r>
                        <a:rPr lang="zh-TW" altLang="en-US"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稽核項目與施政目標之關鍵策略目標及關鍵績效指標具關聯性，或具有其他量化或非量化之績效目標或指標時，是否依該規定第十六點第六款辦理</a:t>
                      </a:r>
                      <a:r>
                        <a:rPr lang="en-US" altLang="zh-TW"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p>
                    <a:p>
                      <a:r>
                        <a:rPr lang="en-US" altLang="zh-TW"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(2)</a:t>
                      </a:r>
                      <a:r>
                        <a:rPr lang="zh-TW" altLang="en-US"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稽核項目如未具有上開績效目標或指標，是否依該規定就必要項目辦理內部稽核</a:t>
                      </a:r>
                      <a:r>
                        <a:rPr lang="en-US" altLang="zh-TW"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a:t>
                      </a:r>
                    </a:p>
                    <a:p>
                      <a:r>
                        <a:rPr lang="zh-TW" altLang="en-US" sz="1200" b="0" i="0" u="none" strike="noStrike" kern="1200" baseline="0" dirty="0" smtClean="0">
                          <a:solidFill>
                            <a:schemeClr val="tx1"/>
                          </a:solidFill>
                          <a:latin typeface="微軟正黑體" panose="020B0604030504040204" pitchFamily="34" charset="-120"/>
                          <a:ea typeface="微軟正黑體" panose="020B0604030504040204" pitchFamily="34" charset="-120"/>
                          <a:cs typeface="+mn-cs"/>
                        </a:rPr>
                        <a:t>（參考法令：本府內部控制監督作業要點）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4400" rtl="0" eaLnBrk="0" fontAlgn="base" latinLnBrk="0" hangingPunct="0">
                        <a:lnSpc>
                          <a:spcPct val="110000"/>
                        </a:lnSpc>
                        <a:spcBef>
                          <a:spcPct val="0"/>
                        </a:spcBef>
                        <a:spcAft>
                          <a:spcPct val="0"/>
                        </a:spcAft>
                        <a:buClrTx/>
                        <a:buSzTx/>
                        <a:buFontTx/>
                        <a:buNone/>
                        <a:tabLst/>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內部</a:t>
                      </a:r>
                      <a:r>
                        <a:rPr lang="zh-TW" altLang="en-US" sz="1300" kern="1200" dirty="0" smtClean="0">
                          <a:solidFill>
                            <a:schemeClr val="tx1"/>
                          </a:solidFill>
                          <a:effectLst/>
                          <a:latin typeface="微軟正黑體" panose="020B0604030504040204" pitchFamily="34" charset="-120"/>
                          <a:ea typeface="微軟正黑體" panose="020B0604030504040204" pitchFamily="34" charset="-120"/>
                          <a:cs typeface="+mn-cs"/>
                        </a:rPr>
                        <a:t>稽核</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幕僚單位</a:t>
                      </a:r>
                      <a:endPar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1"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a:t>
                      </a: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已衡量稽核項目之績效並就實際績效未達衡量基準之項目提出可能提升績效之建議，或經衡量實際績效已達衡量基準；已就每項內部稽核必要項目辦理稽核</a:t>
                      </a:r>
                      <a:r>
                        <a:rPr lang="en-US" altLang="zh-TW" sz="1300" b="0" i="0" u="none" strike="noStrike" kern="1200" baseline="0" dirty="0" smtClean="0">
                          <a:solidFill>
                            <a:schemeClr val="tx1"/>
                          </a:solidFill>
                          <a:latin typeface="+mn-lt"/>
                          <a:ea typeface="+mn-ea"/>
                          <a:cs typeface="+mn-cs"/>
                        </a:rPr>
                        <a:t>)</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部分落實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已衡量稽核項目之績效，惟未就實際績效未達衡量基準之項目提出可能提升績效之建議；未就部分內部稽核必要項目辦理稽核</a:t>
                      </a:r>
                      <a:r>
                        <a:rPr lang="en-US" altLang="zh-TW" sz="1300" b="0" i="0" u="none" strike="noStrike" kern="1200" baseline="0" dirty="0" smtClean="0">
                          <a:solidFill>
                            <a:schemeClr val="tx1"/>
                          </a:solidFill>
                          <a:latin typeface="+mn-lt"/>
                          <a:ea typeface="+mn-ea"/>
                          <a:cs typeface="+mn-cs"/>
                        </a:rPr>
                        <a:t>)</a:t>
                      </a:r>
                      <a:endParaRPr lang="en-US" altLang="zh-TW" sz="1800" b="0" i="0" u="none" strike="noStrike" kern="1200" baseline="0" dirty="0" smtClean="0">
                        <a:solidFill>
                          <a:schemeClr val="tx1"/>
                        </a:solidFill>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1" lang="en-US" altLang="zh-TW"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 </a:t>
                      </a:r>
                      <a:r>
                        <a:rPr kumimoji="1" lang="zh-TW" altLang="en-US" sz="1300" b="0" i="0" u="none" strike="noStrike" kern="1200" cap="none" normalizeH="0" baseline="0" dirty="0" smtClean="0">
                          <a:ln>
                            <a:noFill/>
                          </a:ln>
                          <a:solidFill>
                            <a:schemeClr val="tx1"/>
                          </a:solidFill>
                          <a:effectLst/>
                          <a:latin typeface="微軟正黑體" pitchFamily="34" charset="-120"/>
                          <a:ea typeface="微軟正黑體" pitchFamily="34" charset="-120"/>
                          <a:cs typeface="+mn-cs"/>
                        </a:rPr>
                        <a:t>未落實</a:t>
                      </a:r>
                    </a:p>
                    <a:p>
                      <a:r>
                        <a:rPr lang="en-US" altLang="zh-TW" sz="1300" b="0" i="0" u="none" strike="noStrike" kern="1200" baseline="0" dirty="0" smtClean="0">
                          <a:solidFill>
                            <a:schemeClr val="tx1"/>
                          </a:solidFill>
                          <a:latin typeface="+mn-lt"/>
                          <a:ea typeface="+mn-ea"/>
                          <a:cs typeface="+mn-cs"/>
                        </a:rPr>
                        <a:t>(</a:t>
                      </a:r>
                      <a:r>
                        <a:rPr lang="zh-TW" altLang="en-US" sz="1300" b="0" i="0" u="none" strike="noStrike" kern="1200" baseline="0" dirty="0" smtClean="0">
                          <a:solidFill>
                            <a:schemeClr val="tx1"/>
                          </a:solidFill>
                          <a:latin typeface="+mn-lt"/>
                          <a:ea typeface="+mn-ea"/>
                          <a:cs typeface="+mn-cs"/>
                        </a:rPr>
                        <a:t>未衡量稽核項目之績效；未就內部稽核必要項目辦理稽核</a:t>
                      </a:r>
                      <a:r>
                        <a:rPr lang="en-US" altLang="zh-TW" sz="1300" b="0" i="0" u="none" strike="noStrike" kern="1200" baseline="0" dirty="0" smtClean="0">
                          <a:solidFill>
                            <a:schemeClr val="tx1"/>
                          </a:solidFill>
                          <a:latin typeface="+mn-lt"/>
                          <a:ea typeface="+mn-ea"/>
                          <a:cs typeface="+mn-cs"/>
                        </a:rPr>
                        <a:t>)</a:t>
                      </a:r>
                      <a:r>
                        <a:rPr lang="en-US" altLang="zh-TW" sz="1800" b="0" i="0" u="none" strike="noStrike" kern="1200" baseline="0" dirty="0" smtClean="0">
                          <a:solidFill>
                            <a:schemeClr val="tx1"/>
                          </a:solidFill>
                          <a:latin typeface="+mn-lt"/>
                          <a:ea typeface="+mn-ea"/>
                          <a:cs typeface="+mn-cs"/>
                        </a:rPr>
                        <a:t>	</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0"/>
                        </a:spcBef>
                        <a:spcAft>
                          <a:spcPct val="0"/>
                        </a:spcAft>
                        <a:buClrTx/>
                        <a:buSzTx/>
                        <a:buFontTx/>
                        <a:buNone/>
                        <a:tabLst>
                          <a:tab pos="160338" algn="l"/>
                        </a:tabLst>
                      </a:pPr>
                      <a:r>
                        <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1.105</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年度內部稽核計畫。</a:t>
                      </a: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tab pos="160338" algn="l"/>
                        </a:tabLst>
                      </a:pPr>
                      <a:r>
                        <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內部稽核紀錄。</a:t>
                      </a: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tab pos="160338" algn="l"/>
                        </a:tabLst>
                      </a:pPr>
                      <a:r>
                        <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1" lang="zh-TW" altLang="en-US"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內部稽核報告。</a:t>
                      </a:r>
                      <a:endParaRPr kumimoji="1" lang="en-US" altLang="zh-TW" sz="13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180000" marR="0" lvl="0" indent="-27305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tab pos="160338" algn="l"/>
                        </a:tabLst>
                      </a:pP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1.105</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年度內部稽核己於</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O</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O</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月</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O</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日辦理完竣</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計稽核三項控制作業、</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OO</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活動之辦理及台中市</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104</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年度審核報告中之</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OO</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事項。</a:t>
                      </a:r>
                      <a:endPar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p>
                      <a:pPr marL="180000" marR="0" lvl="0" indent="-27305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tab pos="160338" algn="l"/>
                        </a:tabLst>
                        <a:defRPr/>
                      </a:pP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辦理稽核</a:t>
                      </a:r>
                      <a:r>
                        <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OO</a:t>
                      </a:r>
                      <a:r>
                        <a:rPr kumimoji="1" lang="zh-TW" altLang="en-US"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活動，與本所整體目標「成為槳活鄉村」具有關聯性。且稽核活動執行績效時，運用比較分析技巧分析參與人數及經費運用。</a:t>
                      </a:r>
                      <a:endParaRPr kumimoji="1" lang="en-US" altLang="zh-TW" sz="12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3050" algn="l" defTabSz="914400" rtl="0" eaLnBrk="0" fontAlgn="base" latinLnBrk="0" hangingPunct="0">
                        <a:lnSpc>
                          <a:spcPct val="110000"/>
                        </a:lnSpc>
                        <a:spcBef>
                          <a:spcPct val="0"/>
                        </a:spcBef>
                        <a:spcAft>
                          <a:spcPct val="0"/>
                        </a:spcAft>
                        <a:buClrTx/>
                        <a:buSzTx/>
                        <a:buFontTx/>
                        <a:buNone/>
                        <a:tabLst/>
                      </a:pPr>
                      <a:r>
                        <a:rPr kumimoji="1" lang="zh-TW" altLang="en-US" sz="13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無。</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投影片編號版面配置區 4"/>
          <p:cNvSpPr>
            <a:spLocks noGrp="1"/>
          </p:cNvSpPr>
          <p:nvPr>
            <p:ph type="sldNum" sz="quarter" idx="12"/>
          </p:nvPr>
        </p:nvSpPr>
        <p:spPr/>
        <p:txBody>
          <a:bodyPr/>
          <a:lstStyle/>
          <a:p>
            <a:pPr>
              <a:defRPr/>
            </a:pPr>
            <a:fld id="{558375E4-D860-48CD-8E3B-9DA7D27D95EB}" type="slidenum">
              <a:rPr lang="en-US" altLang="zh-TW"/>
              <a:pPr>
                <a:defRPr/>
              </a:pPr>
              <a:t>86</a:t>
            </a:fld>
            <a:endParaRPr lang="en-US" altLang="zh-TW"/>
          </a:p>
        </p:txBody>
      </p:sp>
      <p:sp>
        <p:nvSpPr>
          <p:cNvPr id="69635" name="Rectangle 3"/>
          <p:cNvSpPr>
            <a:spLocks noChangeArrowheads="1"/>
          </p:cNvSpPr>
          <p:nvPr/>
        </p:nvSpPr>
        <p:spPr bwMode="auto">
          <a:xfrm>
            <a:off x="323850" y="400963"/>
            <a:ext cx="8496300" cy="86177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fontAlgn="auto" hangingPunct="0">
              <a:spcBef>
                <a:spcPts val="0"/>
              </a:spcBef>
              <a:spcAft>
                <a:spcPts val="0"/>
              </a:spcAft>
              <a:defRPr/>
            </a:pPr>
            <a:r>
              <a:rPr lang="zh-TW" altLang="en-US" b="1" dirty="0"/>
              <a:t>臺中市</a:t>
            </a:r>
            <a:r>
              <a:rPr lang="zh-TW" altLang="zh-TW" b="1" dirty="0"/>
              <a:t>○○</a:t>
            </a:r>
            <a:r>
              <a:rPr lang="zh-TW" altLang="en-US" b="1" dirty="0"/>
              <a:t>區公所</a:t>
            </a:r>
            <a:r>
              <a:rPr lang="zh-TW" altLang="zh-TW" b="1" dirty="0" smtClean="0"/>
              <a:t>整體</a:t>
            </a:r>
            <a:r>
              <a:rPr lang="zh-TW" altLang="zh-TW" b="1" dirty="0"/>
              <a:t>層級自行評估明細表</a:t>
            </a:r>
            <a:r>
              <a:rPr lang="en-US" altLang="zh-TW" b="1" dirty="0" smtClean="0">
                <a:solidFill>
                  <a:srgbClr val="000000"/>
                </a:solidFill>
                <a:latin typeface="標楷體" pitchFamily="65" charset="-120"/>
                <a:ea typeface="微軟正黑體" pitchFamily="34" charset="-120"/>
                <a:cs typeface="Times New Roman" pitchFamily="18" charset="0"/>
              </a:rPr>
              <a:t>【</a:t>
            </a:r>
            <a:r>
              <a:rPr lang="zh-TW" altLang="en-US" b="1" dirty="0" smtClean="0">
                <a:solidFill>
                  <a:srgbClr val="000000"/>
                </a:solidFill>
                <a:latin typeface="標楷體" pitchFamily="65" charset="-120"/>
                <a:ea typeface="微軟正黑體" pitchFamily="34" charset="-120"/>
                <a:cs typeface="Times New Roman" pitchFamily="18" charset="0"/>
              </a:rPr>
              <a:t>監督</a:t>
            </a:r>
            <a:r>
              <a:rPr lang="en-US" altLang="zh-TW" b="1" dirty="0" smtClean="0">
                <a:solidFill>
                  <a:srgbClr val="000000"/>
                </a:solidFill>
                <a:latin typeface="標楷體" pitchFamily="65" charset="-120"/>
                <a:ea typeface="微軟正黑體" pitchFamily="34" charset="-120"/>
                <a:cs typeface="Times New Roman" pitchFamily="18" charset="0"/>
              </a:rPr>
              <a:t>】</a:t>
            </a:r>
            <a:endParaRPr lang="en-US" altLang="zh-TW" b="1" dirty="0">
              <a:solidFill>
                <a:srgbClr val="000000"/>
              </a:solidFill>
              <a:latin typeface="標楷體" pitchFamily="65" charset="-120"/>
              <a:ea typeface="微軟正黑體" pitchFamily="34" charset="-120"/>
              <a:cs typeface="Times New Roman" pitchFamily="18" charset="0"/>
            </a:endParaRPr>
          </a:p>
          <a:p>
            <a:pPr algn="ctr" eaLnBrk="0" hangingPunct="0">
              <a:defRPr/>
            </a:pPr>
            <a:r>
              <a:rPr lang="zh-TW" altLang="zh-TW" b="1" dirty="0"/>
              <a:t>○○年度</a:t>
            </a:r>
            <a:endParaRPr lang="en-US" altLang="zh-TW" b="1" dirty="0">
              <a:ea typeface="微軟正黑體" pitchFamily="34" charset="-120"/>
            </a:endParaRPr>
          </a:p>
          <a:p>
            <a:pPr eaLnBrk="0" hangingPunct="0">
              <a:tabLst>
                <a:tab pos="160338" algn="l"/>
              </a:tabLst>
              <a:defRPr/>
            </a:pPr>
            <a:r>
              <a:rPr lang="zh-TW" altLang="zh-TW" sz="1400" b="1" dirty="0"/>
              <a:t>評估期間：○○年○○月○○日至○○年○○月○○日</a:t>
            </a:r>
            <a:endParaRPr lang="zh-TW" altLang="zh-TW" sz="1400" b="1" dirty="0">
              <a:latin typeface="Arial" pitchFamily="34" charset="0"/>
              <a:ea typeface="新細明體" pitchFamily="18" charset="-120"/>
            </a:endParaRPr>
          </a:p>
        </p:txBody>
      </p:sp>
      <p:sp>
        <p:nvSpPr>
          <p:cNvPr id="5" name="文字方塊 4"/>
          <p:cNvSpPr txBox="1"/>
          <p:nvPr/>
        </p:nvSpPr>
        <p:spPr>
          <a:xfrm>
            <a:off x="323850" y="260648"/>
            <a:ext cx="863774" cy="369332"/>
          </a:xfrm>
          <a:prstGeom prst="rect">
            <a:avLst/>
          </a:prstGeom>
          <a:noFill/>
          <a:ln>
            <a:solidFill>
              <a:srgbClr val="0070C0"/>
            </a:solidFill>
          </a:ln>
        </p:spPr>
        <p:txBody>
          <a:bodyPr wrap="square" rtlCol="0">
            <a:spAutoFit/>
          </a:bodyPr>
          <a:lstStyle/>
          <a:p>
            <a:pPr algn="ctr"/>
            <a:r>
              <a:rPr lang="zh-TW" altLang="en-US" b="1" dirty="0" smtClean="0">
                <a:solidFill>
                  <a:srgbClr val="FF0000"/>
                </a:solidFill>
              </a:rPr>
              <a:t>範例</a:t>
            </a:r>
            <a:endParaRPr lang="zh-TW" altLang="en-US" b="1" dirty="0">
              <a:solidFill>
                <a:srgbClr val="FF0000"/>
              </a:solidFill>
            </a:endParaRPr>
          </a:p>
        </p:txBody>
      </p:sp>
    </p:spTree>
    <p:extLst>
      <p:ext uri="{BB962C8B-B14F-4D97-AF65-F5344CB8AC3E}">
        <p14:creationId xmlns:p14="http://schemas.microsoft.com/office/powerpoint/2010/main" val="4104363590"/>
      </p:ext>
    </p:extLst>
  </p:cSld>
  <p:clrMapOvr>
    <a:masterClrMapping/>
  </p:clrMapOvr>
  <p:transition spd="slow">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88" name="Group 36"/>
          <p:cNvGraphicFramePr>
            <a:graphicFrameLocks noGrp="1"/>
          </p:cNvGraphicFramePr>
          <p:nvPr>
            <p:ph/>
            <p:extLst>
              <p:ext uri="{D42A27DB-BD31-4B8C-83A1-F6EECF244321}">
                <p14:modId xmlns:p14="http://schemas.microsoft.com/office/powerpoint/2010/main" val="2416884419"/>
              </p:ext>
            </p:extLst>
          </p:nvPr>
        </p:nvGraphicFramePr>
        <p:xfrm>
          <a:off x="250825" y="1484313"/>
          <a:ext cx="8642350" cy="5326338"/>
        </p:xfrm>
        <a:graphic>
          <a:graphicData uri="http://schemas.openxmlformats.org/drawingml/2006/table">
            <a:tbl>
              <a:tblPr/>
              <a:tblGrid>
                <a:gridCol w="2017713"/>
                <a:gridCol w="6624637"/>
              </a:tblGrid>
              <a:tr h="433388">
                <a:tc>
                  <a:txBody>
                    <a:bodyPr/>
                    <a:lstStyle/>
                    <a:p>
                      <a:pPr marL="0" marR="0" lvl="0" indent="0" algn="ctr"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微軟正黑體"/>
                          <a:ea typeface="微軟正黑體"/>
                          <a:cs typeface="Times New Roman" pitchFamily="18" charset="0"/>
                        </a:rPr>
                        <a:t>組成要素</a:t>
                      </a:r>
                      <a:endParaRPr kumimoji="1" lang="zh-TW" altLang="en-US" sz="2000" b="1" i="0" u="none" strike="noStrike" cap="none" normalizeH="0" baseline="0" dirty="0" smtClean="0">
                        <a:ln>
                          <a:noFill/>
                        </a:ln>
                        <a:solidFill>
                          <a:srgbClr val="0000FF"/>
                        </a:solidFill>
                        <a:effectLst/>
                        <a:latin typeface="微軟正黑體"/>
                        <a:ea typeface="微軟正黑體"/>
                        <a:cs typeface="Times New Roman" pitchFamily="18" charset="0"/>
                      </a:endParaRP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smtClean="0">
                          <a:ln>
                            <a:noFill/>
                          </a:ln>
                          <a:solidFill>
                            <a:srgbClr val="000000"/>
                          </a:solidFill>
                          <a:effectLst/>
                          <a:latin typeface="微軟正黑體"/>
                          <a:ea typeface="微軟正黑體"/>
                          <a:cs typeface="Times New Roman" pitchFamily="18" charset="0"/>
                        </a:rPr>
                        <a:t>評估結果</a:t>
                      </a:r>
                      <a:endParaRPr kumimoji="1" lang="zh-TW" altLang="en-US" sz="2000" b="1" i="0" u="none" strike="noStrike" cap="none" normalizeH="0" baseline="0" smtClean="0">
                        <a:ln>
                          <a:noFill/>
                        </a:ln>
                        <a:solidFill>
                          <a:srgbClr val="0000FF"/>
                        </a:solidFill>
                        <a:effectLst/>
                        <a:latin typeface="微軟正黑體"/>
                        <a:ea typeface="微軟正黑體"/>
                        <a:cs typeface="Times New Roman" pitchFamily="18" charset="0"/>
                      </a:endParaRP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0E0E0"/>
                    </a:solidFill>
                  </a:tcPr>
                </a:tc>
              </a:tr>
              <a:tr h="433388">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kern="1200" cap="none" normalizeH="0" baseline="0" dirty="0" smtClean="0">
                          <a:ln>
                            <a:noFill/>
                          </a:ln>
                          <a:solidFill>
                            <a:srgbClr val="000000"/>
                          </a:solidFill>
                          <a:effectLst/>
                          <a:latin typeface="微軟正黑體"/>
                          <a:ea typeface="微軟正黑體"/>
                          <a:cs typeface="Times New Roman" pitchFamily="18" charset="0"/>
                        </a:rPr>
                        <a:t>ㄧ、控制環境</a:t>
                      </a: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Arial" charset="0"/>
                          <a:ea typeface="新細明體" charset="-120"/>
                        </a:rPr>
                        <a:t>■ </a:t>
                      </a:r>
                      <a:r>
                        <a:rPr kumimoji="1" lang="en-US" altLang="zh-TW" sz="2000" b="1" i="0" u="none" strike="noStrike" cap="none" normalizeH="0" baseline="0" dirty="0" smtClean="0">
                          <a:ln>
                            <a:noFill/>
                          </a:ln>
                          <a:solidFill>
                            <a:srgbClr val="000000"/>
                          </a:solidFill>
                          <a:effectLst/>
                          <a:latin typeface="Arial" charset="0"/>
                          <a:ea typeface="新細明體" charset="-120"/>
                        </a:rPr>
                        <a:t> </a:t>
                      </a:r>
                      <a:r>
                        <a:rPr kumimoji="1" lang="zh-TW" altLang="en-US" sz="2000" b="1" i="0" u="none" strike="noStrike" cap="none" normalizeH="0" baseline="0" dirty="0" smtClean="0">
                          <a:ln>
                            <a:noFill/>
                          </a:ln>
                          <a:solidFill>
                            <a:srgbClr val="000000"/>
                          </a:solidFill>
                          <a:effectLst/>
                          <a:latin typeface="Arial" charset="0"/>
                          <a:ea typeface="新細明體" charset="-120"/>
                        </a:rPr>
                        <a:t>有效      □ 部分有效      □ 少部份有效</a:t>
                      </a: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kern="1200" cap="none" normalizeH="0" baseline="0" dirty="0" smtClean="0">
                          <a:ln>
                            <a:noFill/>
                          </a:ln>
                          <a:solidFill>
                            <a:srgbClr val="000000"/>
                          </a:solidFill>
                          <a:effectLst/>
                          <a:latin typeface="微軟正黑體"/>
                          <a:ea typeface="微軟正黑體"/>
                          <a:cs typeface="Times New Roman" pitchFamily="18" charset="0"/>
                        </a:rPr>
                        <a:t>二、風險評估</a:t>
                      </a: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Arial" charset="0"/>
                          <a:ea typeface="新細明體" charset="-120"/>
                        </a:rPr>
                        <a:t>■  </a:t>
                      </a:r>
                      <a:r>
                        <a:rPr kumimoji="1" lang="en-US" altLang="zh-TW" sz="2000" b="1" i="0" u="none" strike="noStrike" cap="none" normalizeH="0" baseline="0" dirty="0" smtClean="0">
                          <a:ln>
                            <a:noFill/>
                          </a:ln>
                          <a:solidFill>
                            <a:srgbClr val="000000"/>
                          </a:solidFill>
                          <a:effectLst/>
                          <a:latin typeface="Arial" charset="0"/>
                          <a:ea typeface="新細明體" charset="-120"/>
                        </a:rPr>
                        <a:t> </a:t>
                      </a:r>
                      <a:r>
                        <a:rPr kumimoji="1" lang="zh-TW" altLang="en-US" sz="2000" b="1" i="0" u="none" strike="noStrike" cap="none" normalizeH="0" baseline="0" dirty="0" smtClean="0">
                          <a:ln>
                            <a:noFill/>
                          </a:ln>
                          <a:solidFill>
                            <a:srgbClr val="000000"/>
                          </a:solidFill>
                          <a:effectLst/>
                          <a:latin typeface="Arial" charset="0"/>
                          <a:ea typeface="新細明體" charset="-120"/>
                        </a:rPr>
                        <a:t>有效     □ 部分有效      □ 少部份有效</a:t>
                      </a: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kern="1200" cap="none" normalizeH="0" baseline="0" dirty="0" smtClean="0">
                          <a:ln>
                            <a:noFill/>
                          </a:ln>
                          <a:solidFill>
                            <a:srgbClr val="000000"/>
                          </a:solidFill>
                          <a:effectLst/>
                          <a:latin typeface="微軟正黑體"/>
                          <a:ea typeface="微軟正黑體"/>
                          <a:cs typeface="Times New Roman" pitchFamily="18" charset="0"/>
                        </a:rPr>
                        <a:t>三、控制作業</a:t>
                      </a: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Arial" charset="0"/>
                          <a:ea typeface="新細明體" charset="-120"/>
                        </a:rPr>
                        <a:t>■  </a:t>
                      </a:r>
                      <a:r>
                        <a:rPr kumimoji="1" lang="en-US" altLang="zh-TW" sz="2000" b="1" i="0" u="none" strike="noStrike" cap="none" normalizeH="0" baseline="0" dirty="0" smtClean="0">
                          <a:ln>
                            <a:noFill/>
                          </a:ln>
                          <a:solidFill>
                            <a:srgbClr val="000000"/>
                          </a:solidFill>
                          <a:effectLst/>
                          <a:latin typeface="Arial" charset="0"/>
                          <a:ea typeface="新細明體" charset="-120"/>
                        </a:rPr>
                        <a:t> </a:t>
                      </a:r>
                      <a:r>
                        <a:rPr kumimoji="1" lang="zh-TW" altLang="en-US" sz="2000" b="1" i="0" u="none" strike="noStrike" cap="none" normalizeH="0" baseline="0" dirty="0" smtClean="0">
                          <a:ln>
                            <a:noFill/>
                          </a:ln>
                          <a:solidFill>
                            <a:srgbClr val="000000"/>
                          </a:solidFill>
                          <a:effectLst/>
                          <a:latin typeface="Arial" charset="0"/>
                          <a:ea typeface="新細明體" charset="-120"/>
                        </a:rPr>
                        <a:t>有效     □ 部分有效      □ 少部份有效</a:t>
                      </a: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微軟正黑體"/>
                          <a:ea typeface="微軟正黑體"/>
                          <a:cs typeface="Times New Roman" pitchFamily="18" charset="0"/>
                        </a:rPr>
                        <a:t>四、資訊與溝通</a:t>
                      </a:r>
                      <a:endParaRPr kumimoji="1" lang="zh-TW" altLang="en-US" sz="2000" b="0" i="0" u="none" strike="noStrike" cap="none" normalizeH="0" baseline="0" dirty="0" smtClean="0">
                        <a:ln>
                          <a:noFill/>
                        </a:ln>
                        <a:solidFill>
                          <a:srgbClr val="0000FF"/>
                        </a:solidFill>
                        <a:effectLst/>
                        <a:latin typeface="微軟正黑體"/>
                        <a:ea typeface="微軟正黑體"/>
                        <a:cs typeface="Times New Roman" pitchFamily="18" charset="0"/>
                      </a:endParaRP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Arial" charset="0"/>
                          <a:ea typeface="新細明體" charset="-120"/>
                        </a:rPr>
                        <a:t>□ </a:t>
                      </a:r>
                      <a:r>
                        <a:rPr kumimoji="1" lang="en-US" altLang="zh-TW" sz="2000" b="1" i="0" u="none" strike="noStrike" cap="none" normalizeH="0" baseline="0" dirty="0" smtClean="0">
                          <a:ln>
                            <a:noFill/>
                          </a:ln>
                          <a:solidFill>
                            <a:srgbClr val="000000"/>
                          </a:solidFill>
                          <a:effectLst/>
                          <a:latin typeface="Arial" charset="0"/>
                          <a:ea typeface="新細明體" charset="-120"/>
                        </a:rPr>
                        <a:t> </a:t>
                      </a:r>
                      <a:r>
                        <a:rPr kumimoji="1" lang="zh-TW" altLang="en-US" sz="2000" b="1" i="0" u="none" strike="noStrike" cap="none" normalizeH="0" baseline="0" dirty="0" smtClean="0">
                          <a:ln>
                            <a:noFill/>
                          </a:ln>
                          <a:solidFill>
                            <a:srgbClr val="000000"/>
                          </a:solidFill>
                          <a:effectLst/>
                          <a:latin typeface="Arial" charset="0"/>
                          <a:ea typeface="新細明體" charset="-120"/>
                        </a:rPr>
                        <a:t>有效      □ 部分有效      ■ 少部份有效</a:t>
                      </a: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微軟正黑體"/>
                          <a:ea typeface="微軟正黑體"/>
                          <a:cs typeface="Times New Roman" pitchFamily="18" charset="0"/>
                        </a:rPr>
                        <a:t>五、監督</a:t>
                      </a:r>
                      <a:endParaRPr kumimoji="1" lang="zh-TW" altLang="en-US" sz="2000" b="0" i="0" u="none" strike="noStrike" cap="none" normalizeH="0" baseline="0" dirty="0" smtClean="0">
                        <a:ln>
                          <a:noFill/>
                        </a:ln>
                        <a:solidFill>
                          <a:srgbClr val="0000FF"/>
                        </a:solidFill>
                        <a:effectLst/>
                        <a:latin typeface="微軟正黑體"/>
                        <a:ea typeface="微軟正黑體"/>
                        <a:cs typeface="Times New Roman" pitchFamily="18" charset="0"/>
                      </a:endParaRP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pPr>
                      <a:r>
                        <a:rPr kumimoji="1" lang="zh-TW" altLang="en-US" sz="2000" b="1" i="0" u="none" strike="noStrike" cap="none" normalizeH="0" baseline="0" dirty="0" smtClean="0">
                          <a:ln>
                            <a:noFill/>
                          </a:ln>
                          <a:solidFill>
                            <a:srgbClr val="000000"/>
                          </a:solidFill>
                          <a:effectLst/>
                          <a:latin typeface="Arial" charset="0"/>
                          <a:ea typeface="新細明體" charset="-120"/>
                        </a:rPr>
                        <a:t>□ </a:t>
                      </a:r>
                      <a:r>
                        <a:rPr kumimoji="1" lang="en-US" altLang="zh-TW" sz="2000" b="1" i="0" u="none" strike="noStrike" cap="none" normalizeH="0" baseline="0" dirty="0" smtClean="0">
                          <a:ln>
                            <a:noFill/>
                          </a:ln>
                          <a:solidFill>
                            <a:srgbClr val="000000"/>
                          </a:solidFill>
                          <a:effectLst/>
                          <a:latin typeface="Arial" charset="0"/>
                          <a:ea typeface="新細明體" charset="-120"/>
                        </a:rPr>
                        <a:t> </a:t>
                      </a:r>
                      <a:r>
                        <a:rPr kumimoji="1" lang="zh-TW" altLang="en-US" sz="2000" b="1" i="0" u="none" strike="noStrike" cap="none" normalizeH="0" baseline="0" dirty="0" smtClean="0">
                          <a:ln>
                            <a:noFill/>
                          </a:ln>
                          <a:solidFill>
                            <a:srgbClr val="000000"/>
                          </a:solidFill>
                          <a:effectLst/>
                          <a:latin typeface="Arial" charset="0"/>
                          <a:ea typeface="新細明體" charset="-120"/>
                        </a:rPr>
                        <a:t>有效       ■  部分有效      □ 少部份有效</a:t>
                      </a: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225675">
                <a:tc>
                  <a:txBody>
                    <a:bodyPr/>
                    <a:lstStyle/>
                    <a:p>
                      <a:pPr marL="0" marR="0" lvl="0" indent="0" algn="ctr" defTabSz="914400" rtl="0" eaLnBrk="0" fontAlgn="base" latinLnBrk="0" hangingPunct="0">
                        <a:lnSpc>
                          <a:spcPct val="125000"/>
                        </a:lnSpc>
                        <a:spcBef>
                          <a:spcPct val="0"/>
                        </a:spcBef>
                        <a:spcAft>
                          <a:spcPct val="0"/>
                        </a:spcAft>
                        <a:buClrTx/>
                        <a:buSzTx/>
                        <a:buFontTx/>
                        <a:buNone/>
                        <a:tabLst/>
                      </a:pPr>
                      <a:r>
                        <a:rPr kumimoji="1" lang="zh-TW" altLang="en-US" sz="2000" b="0" i="0" u="none" strike="noStrike" cap="none" normalizeH="0" baseline="0" smtClean="0">
                          <a:ln>
                            <a:noFill/>
                          </a:ln>
                          <a:solidFill>
                            <a:srgbClr val="000000"/>
                          </a:solidFill>
                          <a:effectLst/>
                          <a:latin typeface="微軟正黑體"/>
                          <a:ea typeface="微軟正黑體"/>
                          <a:cs typeface="Times New Roman" pitchFamily="18" charset="0"/>
                        </a:rPr>
                        <a:t>備    註</a:t>
                      </a:r>
                      <a:endParaRPr kumimoji="1" lang="zh-TW" altLang="en-US" sz="2000" b="0" i="0" u="none" strike="noStrike" cap="none" normalizeH="0" baseline="0" smtClean="0">
                        <a:ln>
                          <a:noFill/>
                        </a:ln>
                        <a:solidFill>
                          <a:srgbClr val="0000FF"/>
                        </a:solidFill>
                        <a:effectLst/>
                        <a:latin typeface="微軟正黑體"/>
                        <a:ea typeface="微軟正黑體"/>
                        <a:cs typeface="Times New Roman" pitchFamily="18" charset="0"/>
                      </a:endParaRPr>
                    </a:p>
                  </a:txBody>
                  <a:tcPr marT="45717" marB="45717"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5000"/>
                        </a:lnSpc>
                        <a:spcBef>
                          <a:spcPct val="0"/>
                        </a:spcBef>
                        <a:spcAft>
                          <a:spcPct val="0"/>
                        </a:spcAft>
                        <a:buClrTx/>
                        <a:buSzTx/>
                        <a:buFontTx/>
                        <a:buNone/>
                        <a:tabLst>
                          <a:tab pos="228600" algn="l"/>
                        </a:tabLst>
                      </a:pPr>
                      <a:r>
                        <a:rPr kumimoji="1" lang="en-US" altLang="zh-TW" sz="1800" b="0" i="0" u="none" strike="noStrike" cap="none" normalizeH="0" baseline="0" dirty="0" smtClean="0">
                          <a:ln>
                            <a:noFill/>
                          </a:ln>
                          <a:solidFill>
                            <a:srgbClr val="000000"/>
                          </a:solidFill>
                          <a:effectLst/>
                          <a:latin typeface="微軟正黑體"/>
                          <a:ea typeface="微軟正黑體"/>
                          <a:cs typeface="Times New Roman" pitchFamily="18" charset="0"/>
                        </a:rPr>
                        <a:t>1. </a:t>
                      </a:r>
                      <a:r>
                        <a:rPr kumimoji="1" lang="zh-TW" altLang="en-US" sz="1800" b="0" i="0" u="none" strike="noStrike" cap="none" normalizeH="0" baseline="0" dirty="0" smtClean="0">
                          <a:ln>
                            <a:noFill/>
                          </a:ln>
                          <a:solidFill>
                            <a:srgbClr val="000000"/>
                          </a:solidFill>
                          <a:effectLst/>
                          <a:latin typeface="微軟正黑體"/>
                          <a:ea typeface="微軟正黑體"/>
                          <a:cs typeface="Times New Roman" pitchFamily="18" charset="0"/>
                        </a:rPr>
                        <a:t>本機關原任首長○○○因屆齡退休於○年○月○日離職，由新任首長○○○接任。</a:t>
                      </a:r>
                    </a:p>
                    <a:p>
                      <a:pPr marL="0" marR="0" lvl="0" indent="0" algn="l" defTabSz="914400" rtl="0" eaLnBrk="0" fontAlgn="base" latinLnBrk="0" hangingPunct="0">
                        <a:lnSpc>
                          <a:spcPct val="125000"/>
                        </a:lnSpc>
                        <a:spcBef>
                          <a:spcPct val="0"/>
                        </a:spcBef>
                        <a:spcAft>
                          <a:spcPct val="0"/>
                        </a:spcAft>
                        <a:buClrTx/>
                        <a:buSzTx/>
                        <a:buFontTx/>
                        <a:buNone/>
                        <a:tabLst>
                          <a:tab pos="228600" algn="l"/>
                        </a:tabLst>
                      </a:pPr>
                      <a:r>
                        <a:rPr kumimoji="1" lang="en-US" altLang="zh-TW" sz="1800" b="0" i="0" u="none" strike="noStrike" cap="none" normalizeH="0" baseline="0" dirty="0" smtClean="0">
                          <a:ln>
                            <a:noFill/>
                          </a:ln>
                          <a:solidFill>
                            <a:srgbClr val="000000"/>
                          </a:solidFill>
                          <a:effectLst/>
                          <a:latin typeface="微軟正黑體"/>
                          <a:ea typeface="微軟正黑體"/>
                          <a:cs typeface="Times New Roman" pitchFamily="18" charset="0"/>
                        </a:rPr>
                        <a:t>2. </a:t>
                      </a:r>
                      <a:r>
                        <a:rPr kumimoji="1" lang="zh-TW" altLang="en-US" sz="1800" b="0" i="0" u="none" strike="noStrike" cap="none" normalizeH="0" baseline="0" dirty="0" smtClean="0">
                          <a:ln>
                            <a:noFill/>
                          </a:ln>
                          <a:solidFill>
                            <a:srgbClr val="000000"/>
                          </a:solidFill>
                          <a:effectLst/>
                          <a:latin typeface="微軟正黑體"/>
                          <a:ea typeface="微軟正黑體"/>
                          <a:cs typeface="Times New Roman" pitchFamily="18" charset="0"/>
                        </a:rPr>
                        <a:t>本機關內部控制小組召集人○○○因任務需要調整職務，由新任機關副首長○○○擔任。</a:t>
                      </a:r>
                    </a:p>
                    <a:p>
                      <a:pPr marL="0" marR="0" lvl="0" indent="0" algn="l" defTabSz="914400" rtl="0" eaLnBrk="0" fontAlgn="base" latinLnBrk="0" hangingPunct="0">
                        <a:lnSpc>
                          <a:spcPct val="125000"/>
                        </a:lnSpc>
                        <a:spcBef>
                          <a:spcPct val="0"/>
                        </a:spcBef>
                        <a:spcAft>
                          <a:spcPct val="0"/>
                        </a:spcAft>
                        <a:buClrTx/>
                        <a:buSzTx/>
                        <a:buFontTx/>
                        <a:buNone/>
                        <a:tabLst>
                          <a:tab pos="228600" algn="l"/>
                        </a:tabLst>
                      </a:pPr>
                      <a:r>
                        <a:rPr kumimoji="1" lang="en-US" altLang="zh-TW" sz="1800" b="0" i="0" u="none" strike="noStrike" cap="none" normalizeH="0" baseline="0" dirty="0" smtClean="0">
                          <a:ln>
                            <a:noFill/>
                          </a:ln>
                          <a:solidFill>
                            <a:srgbClr val="000000"/>
                          </a:solidFill>
                          <a:effectLst/>
                          <a:latin typeface="微軟正黑體"/>
                          <a:ea typeface="微軟正黑體"/>
                          <a:cs typeface="Times New Roman" pitchFamily="18" charset="0"/>
                        </a:rPr>
                        <a:t>3. </a:t>
                      </a:r>
                      <a:r>
                        <a:rPr kumimoji="1" lang="zh-TW" altLang="en-US" sz="1800" b="0" i="0" u="none" strike="noStrike" cap="none" normalizeH="0" baseline="0" dirty="0" smtClean="0">
                          <a:ln>
                            <a:noFill/>
                          </a:ln>
                          <a:solidFill>
                            <a:srgbClr val="000000"/>
                          </a:solidFill>
                          <a:effectLst/>
                          <a:latin typeface="微軟正黑體"/>
                          <a:ea typeface="微軟正黑體"/>
                          <a:cs typeface="Times New Roman" pitchFamily="18" charset="0"/>
                        </a:rPr>
                        <a:t>本機關內部控制制度（第○次修正），係配合機關施政目標（組織規程調整或法令變革等），於○年○月○日修訂。</a:t>
                      </a:r>
                    </a:p>
                    <a:p>
                      <a:pPr marL="0" marR="0" lvl="0" indent="0" algn="l" defTabSz="914400" rtl="0" eaLnBrk="0" fontAlgn="base" latinLnBrk="0" hangingPunct="0">
                        <a:lnSpc>
                          <a:spcPct val="125000"/>
                        </a:lnSpc>
                        <a:spcBef>
                          <a:spcPct val="0"/>
                        </a:spcBef>
                        <a:spcAft>
                          <a:spcPct val="0"/>
                        </a:spcAft>
                        <a:buClrTx/>
                        <a:buSzTx/>
                        <a:buFontTx/>
                        <a:buNone/>
                        <a:tabLst>
                          <a:tab pos="228600" algn="l"/>
                        </a:tabLst>
                      </a:pPr>
                      <a:r>
                        <a:rPr kumimoji="1" lang="en-US" altLang="zh-TW" sz="1800" b="0" i="0" u="none" strike="noStrike" cap="none" normalizeH="0" baseline="0" dirty="0" smtClean="0">
                          <a:ln>
                            <a:noFill/>
                          </a:ln>
                          <a:solidFill>
                            <a:srgbClr val="000000"/>
                          </a:solidFill>
                          <a:effectLst/>
                          <a:latin typeface="微軟正黑體"/>
                          <a:ea typeface="微軟正黑體"/>
                          <a:cs typeface="Times New Roman" pitchFamily="18" charset="0"/>
                        </a:rPr>
                        <a:t>4. ……</a:t>
                      </a:r>
                      <a:endParaRPr kumimoji="1" lang="en-US" altLang="zh-TW" sz="1800" b="0" i="0" u="none" strike="noStrike" cap="none" normalizeH="0" baseline="0" dirty="0" smtClean="0">
                        <a:ln>
                          <a:noFill/>
                        </a:ln>
                        <a:solidFill>
                          <a:srgbClr val="0000FF"/>
                        </a:solidFill>
                        <a:effectLst/>
                        <a:latin typeface="微軟正黑體"/>
                        <a:ea typeface="微軟正黑體"/>
                        <a:cs typeface="Times New Roman" pitchFamily="18" charset="0"/>
                      </a:endParaRPr>
                    </a:p>
                  </a:txBody>
                  <a:tcPr marT="45717" marB="4571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 name="投影片編號版面配置區 4"/>
          <p:cNvSpPr>
            <a:spLocks noGrp="1"/>
          </p:cNvSpPr>
          <p:nvPr>
            <p:ph type="sldNum" sz="quarter" idx="12"/>
          </p:nvPr>
        </p:nvSpPr>
        <p:spPr/>
        <p:txBody>
          <a:bodyPr/>
          <a:lstStyle/>
          <a:p>
            <a:pPr>
              <a:defRPr/>
            </a:pPr>
            <a:fld id="{E5EA3525-A507-442E-B9EB-E7E0BDAB2570}" type="slidenum">
              <a:rPr lang="en-US" altLang="zh-TW"/>
              <a:pPr>
                <a:defRPr/>
              </a:pPr>
              <a:t>87</a:t>
            </a:fld>
            <a:endParaRPr lang="en-US" altLang="zh-TW"/>
          </a:p>
        </p:txBody>
      </p:sp>
      <p:sp>
        <p:nvSpPr>
          <p:cNvPr id="73731" name="Rectangle 3"/>
          <p:cNvSpPr>
            <a:spLocks noChangeArrowheads="1"/>
          </p:cNvSpPr>
          <p:nvPr/>
        </p:nvSpPr>
        <p:spPr bwMode="auto">
          <a:xfrm>
            <a:off x="323850" y="318750"/>
            <a:ext cx="8496300" cy="106112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eaLnBrk="0" fontAlgn="auto" hangingPunct="0">
              <a:lnSpc>
                <a:spcPct val="120000"/>
              </a:lnSpc>
              <a:spcBef>
                <a:spcPts val="0"/>
              </a:spcBef>
              <a:spcAft>
                <a:spcPts val="0"/>
              </a:spcAft>
              <a:defRPr/>
            </a:pPr>
            <a:r>
              <a:rPr lang="zh-TW" altLang="en-US" b="1" dirty="0">
                <a:solidFill>
                  <a:srgbClr val="000000"/>
                </a:solidFill>
                <a:latin typeface="標楷體" pitchFamily="65" charset="-120"/>
                <a:ea typeface="微軟正黑體" pitchFamily="34" charset="-120"/>
              </a:rPr>
              <a:t>○○機關整體層級自行評估總表</a:t>
            </a:r>
          </a:p>
          <a:p>
            <a:pPr algn="ctr" eaLnBrk="0" fontAlgn="auto" hangingPunct="0">
              <a:lnSpc>
                <a:spcPct val="120000"/>
              </a:lnSpc>
              <a:spcBef>
                <a:spcPts val="0"/>
              </a:spcBef>
              <a:spcAft>
                <a:spcPts val="0"/>
              </a:spcAft>
              <a:defRPr/>
            </a:pPr>
            <a:r>
              <a:rPr lang="zh-TW" altLang="en-US" b="1" dirty="0">
                <a:solidFill>
                  <a:srgbClr val="000000"/>
                </a:solidFill>
                <a:latin typeface="標楷體" pitchFamily="65" charset="-120"/>
                <a:ea typeface="微軟正黑體" pitchFamily="34" charset="-120"/>
              </a:rPr>
              <a:t>○○年度</a:t>
            </a:r>
          </a:p>
          <a:p>
            <a:pPr eaLnBrk="0" fontAlgn="auto" hangingPunct="0">
              <a:lnSpc>
                <a:spcPct val="120000"/>
              </a:lnSpc>
              <a:spcBef>
                <a:spcPts val="0"/>
              </a:spcBef>
              <a:spcAft>
                <a:spcPts val="0"/>
              </a:spcAft>
              <a:defRPr/>
            </a:pPr>
            <a:r>
              <a:rPr lang="zh-TW" altLang="en-US" dirty="0">
                <a:solidFill>
                  <a:srgbClr val="000000"/>
                </a:solidFill>
                <a:latin typeface="標楷體" pitchFamily="65" charset="-120"/>
                <a:ea typeface="微軟正黑體" pitchFamily="34" charset="-120"/>
              </a:rPr>
              <a:t>評估期間：○○年○○月○○日至○○年○○月○○日</a:t>
            </a:r>
          </a:p>
        </p:txBody>
      </p:sp>
    </p:spTree>
    <p:extLst>
      <p:ext uri="{BB962C8B-B14F-4D97-AF65-F5344CB8AC3E}">
        <p14:creationId xmlns:p14="http://schemas.microsoft.com/office/powerpoint/2010/main" val="762291225"/>
      </p:ext>
    </p:extLst>
  </p:cSld>
  <p:clrMapOvr>
    <a:masterClrMapping/>
  </p:clrMapOvr>
  <p:transition spd="slow">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916832"/>
            <a:ext cx="3890772" cy="3200400"/>
          </a:xfrm>
          <a:prstGeom prst="rect">
            <a:avLst/>
          </a:prstGeom>
          <a:effectLst>
            <a:softEdge rad="304800"/>
          </a:effectLst>
        </p:spPr>
      </p:pic>
      <p:sp>
        <p:nvSpPr>
          <p:cNvPr id="2" name="標題 1"/>
          <p:cNvSpPr>
            <a:spLocks noGrp="1"/>
          </p:cNvSpPr>
          <p:nvPr>
            <p:ph type="title"/>
          </p:nvPr>
        </p:nvSpPr>
        <p:spPr/>
        <p:txBody>
          <a:bodyPr/>
          <a:lstStyle/>
          <a:p>
            <a:pPr algn="l"/>
            <a:r>
              <a:rPr lang="zh-TW" altLang="en-US" dirty="0"/>
              <a:t>結語</a:t>
            </a:r>
          </a:p>
        </p:txBody>
      </p:sp>
      <p:sp>
        <p:nvSpPr>
          <p:cNvPr id="4" name="頁尾版面配置區 3"/>
          <p:cNvSpPr>
            <a:spLocks noGrp="1"/>
          </p:cNvSpPr>
          <p:nvPr>
            <p:ph type="ftr" sz="quarter" idx="11"/>
          </p:nvPr>
        </p:nvSpPr>
        <p:spPr/>
        <p:txBody>
          <a:bodyPr/>
          <a:lstStyle/>
          <a:p>
            <a:r>
              <a:rPr lang="zh-TW" altLang="en-US" smtClean="0"/>
              <a:t>內部控制教育訓練</a:t>
            </a:r>
            <a:endParaRPr lang="zh-TW" altLang="en-US"/>
          </a:p>
        </p:txBody>
      </p:sp>
      <p:sp>
        <p:nvSpPr>
          <p:cNvPr id="5" name="內容版面配置區 2"/>
          <p:cNvSpPr>
            <a:spLocks noGrp="1"/>
          </p:cNvSpPr>
          <p:nvPr>
            <p:ph idx="1"/>
          </p:nvPr>
        </p:nvSpPr>
        <p:spPr>
          <a:xfrm>
            <a:off x="467544" y="1628800"/>
            <a:ext cx="8229600" cy="4525963"/>
          </a:xfrm>
        </p:spPr>
        <p:txBody>
          <a:bodyPr>
            <a:normAutofit/>
          </a:bodyPr>
          <a:lstStyle/>
          <a:p>
            <a:pPr>
              <a:buFont typeface="Wingdings" pitchFamily="2" charset="2"/>
              <a:buChar char="p"/>
            </a:pPr>
            <a:r>
              <a:rPr lang="zh-TW" altLang="en-US" sz="3000" b="1" dirty="0" smtClean="0">
                <a:solidFill>
                  <a:srgbClr val="00B0F0"/>
                </a:solidFill>
                <a:latin typeface="微軟正黑體" pitchFamily="34" charset="-120"/>
                <a:ea typeface="微軟正黑體" pitchFamily="34" charset="-120"/>
              </a:rPr>
              <a:t>有效的內部控制有賴於</a:t>
            </a:r>
            <a:r>
              <a:rPr lang="en-US" altLang="zh-TW" sz="3000" b="1" dirty="0" smtClean="0">
                <a:solidFill>
                  <a:srgbClr val="00B0F0"/>
                </a:solidFill>
                <a:latin typeface="微軟正黑體" pitchFamily="34" charset="-120"/>
                <a:ea typeface="微軟正黑體" pitchFamily="34" charset="-120"/>
              </a:rPr>
              <a:t>~</a:t>
            </a:r>
          </a:p>
          <a:p>
            <a:pPr>
              <a:buFont typeface="Wingdings" pitchFamily="2" charset="2"/>
              <a:buChar char="p"/>
            </a:pPr>
            <a:endParaRPr lang="en-US" altLang="zh-TW" sz="3000" b="1" dirty="0" smtClean="0">
              <a:solidFill>
                <a:srgbClr val="00B0F0"/>
              </a:solidFill>
              <a:latin typeface="微軟正黑體" pitchFamily="34" charset="-120"/>
              <a:ea typeface="微軟正黑體" pitchFamily="34" charset="-120"/>
            </a:endParaRPr>
          </a:p>
          <a:p>
            <a:pPr marL="1617663" indent="-355600"/>
            <a:r>
              <a:rPr lang="zh-TW" altLang="en-US" sz="2800" dirty="0" smtClean="0">
                <a:solidFill>
                  <a:srgbClr val="00B050"/>
                </a:solidFill>
                <a:latin typeface="微軟正黑體" pitchFamily="34" charset="-120"/>
                <a:ea typeface="微軟正黑體" pitchFamily="34" charset="-120"/>
              </a:rPr>
              <a:t>落實風險評估程序</a:t>
            </a:r>
            <a:endParaRPr lang="en-US" altLang="zh-TW" sz="2800" dirty="0" smtClean="0">
              <a:solidFill>
                <a:srgbClr val="00B050"/>
              </a:solidFill>
              <a:latin typeface="微軟正黑體" pitchFamily="34" charset="-120"/>
              <a:ea typeface="微軟正黑體" pitchFamily="34" charset="-120"/>
            </a:endParaRPr>
          </a:p>
          <a:p>
            <a:pPr marL="3852863" indent="-355600"/>
            <a:endParaRPr lang="en-US" altLang="zh-TW" sz="2800" dirty="0" smtClean="0">
              <a:latin typeface="微軟正黑體" pitchFamily="34" charset="-120"/>
              <a:ea typeface="微軟正黑體" pitchFamily="34" charset="-120"/>
            </a:endParaRPr>
          </a:p>
          <a:p>
            <a:pPr marL="2239963"/>
            <a:r>
              <a:rPr lang="zh-TW" altLang="en-US" sz="2800" dirty="0" smtClean="0">
                <a:latin typeface="微軟正黑體" pitchFamily="34" charset="-120"/>
                <a:ea typeface="微軟正黑體" pitchFamily="34" charset="-120"/>
              </a:rPr>
              <a:t>不要流於紙上作業</a:t>
            </a:r>
            <a:endParaRPr lang="en-US" altLang="zh-TW" sz="2800" dirty="0" smtClean="0">
              <a:latin typeface="微軟正黑體" pitchFamily="34" charset="-120"/>
              <a:ea typeface="微軟正黑體" pitchFamily="34" charset="-120"/>
            </a:endParaRPr>
          </a:p>
          <a:p>
            <a:pPr marL="2239963"/>
            <a:endParaRPr lang="en-US" altLang="zh-TW" sz="2800" dirty="0" smtClean="0">
              <a:latin typeface="微軟正黑體" pitchFamily="34" charset="-120"/>
              <a:ea typeface="微軟正黑體" pitchFamily="34" charset="-120"/>
            </a:endParaRPr>
          </a:p>
          <a:p>
            <a:r>
              <a:rPr lang="zh-TW" altLang="en-US" sz="2800" dirty="0" smtClean="0">
                <a:solidFill>
                  <a:srgbClr val="FF0000"/>
                </a:solidFill>
                <a:latin typeface="微軟正黑體" pitchFamily="34" charset="-120"/>
                <a:ea typeface="微軟正黑體" pitchFamily="34" charset="-120"/>
              </a:rPr>
              <a:t>長官支持全員參與</a:t>
            </a:r>
            <a:endParaRPr lang="en-US" altLang="zh-TW" sz="2800" dirty="0" smtClean="0">
              <a:solidFill>
                <a:srgbClr val="FF0000"/>
              </a:solidFill>
              <a:latin typeface="微軟正黑體" pitchFamily="34" charset="-120"/>
              <a:ea typeface="微軟正黑體" pitchFamily="34" charset="-120"/>
            </a:endParaRPr>
          </a:p>
          <a:p>
            <a:pPr marL="719138" indent="-719138">
              <a:buNone/>
            </a:pPr>
            <a:endParaRPr lang="zh-TW" altLang="en-US" sz="3000" dirty="0">
              <a:latin typeface="標楷體" pitchFamily="65" charset="-120"/>
              <a:ea typeface="標楷體" pitchFamily="65" charset="-120"/>
            </a:endParaRPr>
          </a:p>
        </p:txBody>
      </p:sp>
    </p:spTree>
    <p:extLst>
      <p:ext uri="{BB962C8B-B14F-4D97-AF65-F5344CB8AC3E}">
        <p14:creationId xmlns:p14="http://schemas.microsoft.com/office/powerpoint/2010/main" val="20917490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12776"/>
            <a:ext cx="8229600" cy="4713387"/>
          </a:xfrm>
        </p:spPr>
        <p:txBody>
          <a:bodyPr/>
          <a:lstStyle/>
          <a:p>
            <a:pPr marL="0" indent="0" algn="ctr">
              <a:buNone/>
            </a:pPr>
            <a:r>
              <a:rPr lang="zh-TW" altLang="en-US" dirty="0" smtClean="0"/>
              <a:t> </a:t>
            </a:r>
            <a:endParaRPr lang="en-US" altLang="zh-TW" dirty="0" smtClean="0"/>
          </a:p>
          <a:p>
            <a:pPr marL="0" indent="0" algn="ctr">
              <a:buNone/>
            </a:pPr>
            <a:r>
              <a:rPr lang="en-US" altLang="zh-TW" sz="9600" dirty="0" smtClean="0"/>
              <a:t>Thank you </a:t>
            </a:r>
            <a:endParaRPr lang="zh-TW" altLang="en-US" sz="9600" dirty="0"/>
          </a:p>
        </p:txBody>
      </p:sp>
      <p:sp>
        <p:nvSpPr>
          <p:cNvPr id="4" name="頁尾版面配置區 3"/>
          <p:cNvSpPr>
            <a:spLocks noGrp="1"/>
          </p:cNvSpPr>
          <p:nvPr>
            <p:ph type="ftr" sz="quarter" idx="11"/>
          </p:nvPr>
        </p:nvSpPr>
        <p:spPr/>
        <p:txBody>
          <a:bodyPr/>
          <a:lstStyle/>
          <a:p>
            <a:r>
              <a:rPr lang="zh-TW" altLang="en-US" smtClean="0"/>
              <a:t>內部控制教育訓練</a:t>
            </a:r>
            <a:endParaRPr lang="zh-TW" altLang="en-US"/>
          </a:p>
        </p:txBody>
      </p:sp>
      <p:sp>
        <p:nvSpPr>
          <p:cNvPr id="5" name="文字方塊 4"/>
          <p:cNvSpPr txBox="1"/>
          <p:nvPr/>
        </p:nvSpPr>
        <p:spPr>
          <a:xfrm>
            <a:off x="5004048" y="5148810"/>
            <a:ext cx="3672408" cy="923330"/>
          </a:xfrm>
          <a:prstGeom prst="rect">
            <a:avLst/>
          </a:prstGeom>
          <a:noFill/>
        </p:spPr>
        <p:txBody>
          <a:bodyPr wrap="square" rtlCol="0">
            <a:spAutoFit/>
          </a:bodyPr>
          <a:lstStyle/>
          <a:p>
            <a:r>
              <a:rPr lang="zh-TW" altLang="en-US" dirty="0" smtClean="0"/>
              <a:t>陳玉梅</a:t>
            </a:r>
            <a:endParaRPr lang="en-US" altLang="zh-TW" dirty="0" smtClean="0"/>
          </a:p>
          <a:p>
            <a:r>
              <a:rPr lang="en-US" altLang="zh-TW" dirty="0" smtClean="0"/>
              <a:t>TEL:</a:t>
            </a:r>
            <a:r>
              <a:rPr lang="zh-TW" altLang="en-US" dirty="0" smtClean="0"/>
              <a:t> </a:t>
            </a:r>
            <a:r>
              <a:rPr lang="en-US" altLang="zh-TW" dirty="0" smtClean="0"/>
              <a:t>0930072178</a:t>
            </a:r>
          </a:p>
          <a:p>
            <a:r>
              <a:rPr lang="en-US" altLang="zh-TW" dirty="0" smtClean="0"/>
              <a:t>Email:g8693012@ebas.gov.tw</a:t>
            </a:r>
            <a:endParaRPr lang="zh-TW" altLang="en-US" dirty="0"/>
          </a:p>
        </p:txBody>
      </p:sp>
    </p:spTree>
    <p:extLst>
      <p:ext uri="{BB962C8B-B14F-4D97-AF65-F5344CB8AC3E}">
        <p14:creationId xmlns:p14="http://schemas.microsoft.com/office/powerpoint/2010/main" val="3038689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風險管理</a:t>
            </a:r>
            <a:endParaRPr lang="zh-TW" altLang="en-US" dirty="0"/>
          </a:p>
        </p:txBody>
      </p:sp>
      <p:sp>
        <p:nvSpPr>
          <p:cNvPr id="4" name="內容版面配置區 4"/>
          <p:cNvSpPr>
            <a:spLocks noGrp="1"/>
          </p:cNvSpPr>
          <p:nvPr>
            <p:ph idx="1"/>
          </p:nvPr>
        </p:nvSpPr>
        <p:spPr/>
        <p:txBody>
          <a:bodyPr>
            <a:normAutofit/>
          </a:bodyPr>
          <a:lstStyle/>
          <a:p>
            <a:pPr>
              <a:buFont typeface="Wingdings" pitchFamily="2" charset="2"/>
              <a:buChar char="p"/>
            </a:pPr>
            <a:r>
              <a:rPr lang="zh-TW" altLang="en-US" sz="2400" dirty="0" smtClean="0">
                <a:latin typeface="標楷體" panose="03000509000000000000" pitchFamily="65" charset="-120"/>
                <a:ea typeface="標楷體" panose="03000509000000000000" pitchFamily="65" charset="-120"/>
              </a:rPr>
              <a:t>何謂風險管理</a:t>
            </a:r>
            <a:r>
              <a:rPr lang="en-US" altLang="zh-TW" sz="2400" dirty="0" smtClean="0">
                <a:latin typeface="標楷體" panose="03000509000000000000" pitchFamily="65" charset="-120"/>
                <a:ea typeface="標楷體" panose="03000509000000000000" pitchFamily="65" charset="-120"/>
              </a:rPr>
              <a:t>?</a:t>
            </a:r>
          </a:p>
          <a:p>
            <a:pPr marL="355600" indent="0">
              <a:buNone/>
            </a:pPr>
            <a:r>
              <a:rPr lang="zh-TW" altLang="en-US" sz="2400" dirty="0">
                <a:latin typeface="標楷體" panose="03000509000000000000" pitchFamily="65" charset="-120"/>
                <a:ea typeface="標楷體" panose="03000509000000000000" pitchFamily="65" charset="-120"/>
              </a:rPr>
              <a:t>為有效</a:t>
            </a:r>
            <a:r>
              <a:rPr lang="zh-TW" altLang="en-US" sz="2400" dirty="0">
                <a:solidFill>
                  <a:srgbClr val="FF00FF"/>
                </a:solidFill>
                <a:latin typeface="標楷體" panose="03000509000000000000" pitchFamily="65" charset="-120"/>
                <a:ea typeface="標楷體" panose="03000509000000000000" pitchFamily="65" charset="-120"/>
              </a:rPr>
              <a:t>管理</a:t>
            </a:r>
            <a:r>
              <a:rPr lang="zh-TW" altLang="en-US" sz="2400" dirty="0">
                <a:latin typeface="標楷體" panose="03000509000000000000" pitchFamily="65" charset="-120"/>
                <a:ea typeface="標楷體" panose="03000509000000000000" pitchFamily="65" charset="-120"/>
              </a:rPr>
              <a:t>可能發生事件並</a:t>
            </a:r>
            <a:r>
              <a:rPr lang="zh-TW" altLang="en-US" sz="2400" dirty="0">
                <a:solidFill>
                  <a:srgbClr val="FFC000"/>
                </a:solidFill>
                <a:latin typeface="標楷體" panose="03000509000000000000" pitchFamily="65" charset="-120"/>
                <a:ea typeface="標楷體" panose="03000509000000000000" pitchFamily="65" charset="-120"/>
              </a:rPr>
              <a:t>降低其不利影響</a:t>
            </a:r>
            <a:r>
              <a:rPr lang="zh-TW" altLang="en-US" sz="2400" dirty="0">
                <a:latin typeface="標楷體" panose="03000509000000000000" pitchFamily="65" charset="-120"/>
                <a:ea typeface="標楷體" panose="03000509000000000000" pitchFamily="65" charset="-120"/>
              </a:rPr>
              <a:t>，所執行之步驟與過程，即為</a:t>
            </a:r>
            <a:r>
              <a:rPr lang="zh-TW" altLang="en-US" sz="2400" dirty="0">
                <a:solidFill>
                  <a:srgbClr val="0000FF"/>
                </a:solidFill>
                <a:latin typeface="標楷體" panose="03000509000000000000" pitchFamily="65" charset="-120"/>
                <a:ea typeface="標楷體" panose="03000509000000000000" pitchFamily="65" charset="-120"/>
              </a:rPr>
              <a:t>風險管理</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0" indent="0">
              <a:buFont typeface="Wingdings" pitchFamily="2" charset="2"/>
              <a:buChar char="p"/>
            </a:pPr>
            <a:r>
              <a:rPr lang="zh-TW" altLang="en-US" sz="2400" dirty="0" smtClean="0">
                <a:latin typeface="標楷體" pitchFamily="65" charset="-120"/>
                <a:ea typeface="標楷體" pitchFamily="65" charset="-120"/>
              </a:rPr>
              <a:t>政府風險管理的目標</a:t>
            </a:r>
            <a:endParaRPr lang="en-US" altLang="zh-TW" sz="2400" dirty="0" smtClean="0">
              <a:latin typeface="標楷體" pitchFamily="65" charset="-120"/>
              <a:ea typeface="標楷體" pitchFamily="65" charset="-120"/>
            </a:endParaRPr>
          </a:p>
          <a:p>
            <a:pPr marL="355600" indent="0">
              <a:buNone/>
            </a:pPr>
            <a:r>
              <a:rPr lang="zh-TW" altLang="en-US" sz="2400" dirty="0">
                <a:latin typeface="標楷體" pitchFamily="65" charset="-120"/>
                <a:ea typeface="標楷體" pitchFamily="65" charset="-120"/>
              </a:rPr>
              <a:t>培養行政院</a:t>
            </a:r>
            <a:r>
              <a:rPr lang="zh-TW" altLang="en-US" sz="2400" dirty="0" smtClean="0">
                <a:latin typeface="標楷體" pitchFamily="65" charset="-120"/>
                <a:ea typeface="標楷體" pitchFamily="65" charset="-120"/>
              </a:rPr>
              <a:t>所屬各</a:t>
            </a:r>
            <a:r>
              <a:rPr lang="zh-TW" altLang="en-US" sz="2400" dirty="0">
                <a:latin typeface="標楷體" pitchFamily="65" charset="-120"/>
                <a:ea typeface="標楷體" pitchFamily="65" charset="-120"/>
              </a:rPr>
              <a:t>機關風險管理意識，促使各機關清楚瞭解與管理施政之主要風險</a:t>
            </a:r>
            <a:r>
              <a:rPr lang="zh-TW" altLang="en-US" sz="2400" dirty="0" smtClean="0">
                <a:latin typeface="標楷體" pitchFamily="65" charset="-120"/>
                <a:ea typeface="標楷體" pitchFamily="65" charset="-120"/>
              </a:rPr>
              <a:t>，以</a:t>
            </a:r>
            <a:r>
              <a:rPr lang="zh-TW" altLang="en-US" sz="2400" dirty="0">
                <a:latin typeface="標楷體" pitchFamily="65" charset="-120"/>
                <a:ea typeface="標楷體" pitchFamily="65" charset="-120"/>
              </a:rPr>
              <a:t>形塑風險管理文化，提升風險管理能量，有效</a:t>
            </a:r>
            <a:r>
              <a:rPr lang="zh-TW" altLang="en-US" sz="2400" dirty="0">
                <a:solidFill>
                  <a:srgbClr val="FF0000"/>
                </a:solidFill>
                <a:latin typeface="標楷體" pitchFamily="65" charset="-120"/>
                <a:ea typeface="標楷體" pitchFamily="65" charset="-120"/>
              </a:rPr>
              <a:t>降低風險發生之</a:t>
            </a:r>
            <a:r>
              <a:rPr lang="zh-TW" altLang="en-US" sz="2400" dirty="0" smtClean="0">
                <a:solidFill>
                  <a:srgbClr val="FF0000"/>
                </a:solidFill>
                <a:latin typeface="標楷體" pitchFamily="65" charset="-120"/>
                <a:ea typeface="標楷體" pitchFamily="65" charset="-120"/>
              </a:rPr>
              <a:t>可能性</a:t>
            </a:r>
            <a:r>
              <a:rPr lang="zh-TW" altLang="en-US" sz="2400" dirty="0">
                <a:latin typeface="標楷體" pitchFamily="65" charset="-120"/>
                <a:ea typeface="標楷體" pitchFamily="65" charset="-120"/>
              </a:rPr>
              <a:t>，並</a:t>
            </a:r>
            <a:r>
              <a:rPr lang="zh-TW" altLang="en-US" sz="2400" dirty="0">
                <a:solidFill>
                  <a:srgbClr val="FF0000"/>
                </a:solidFill>
                <a:latin typeface="標楷體" pitchFamily="65" charset="-120"/>
                <a:ea typeface="標楷體" pitchFamily="65" charset="-120"/>
              </a:rPr>
              <a:t>減少</a:t>
            </a:r>
            <a:r>
              <a:rPr lang="zh-TW" altLang="en-US" sz="2400" dirty="0">
                <a:latin typeface="標楷體" pitchFamily="65" charset="-120"/>
                <a:ea typeface="標楷體" pitchFamily="65" charset="-120"/>
              </a:rPr>
              <a:t>或</a:t>
            </a:r>
            <a:r>
              <a:rPr lang="zh-TW" altLang="en-US" sz="2400" dirty="0">
                <a:solidFill>
                  <a:srgbClr val="FF0000"/>
                </a:solidFill>
                <a:latin typeface="標楷體" pitchFamily="65" charset="-120"/>
                <a:ea typeface="標楷體" pitchFamily="65" charset="-120"/>
              </a:rPr>
              <a:t>避免風險之衝擊</a:t>
            </a:r>
            <a:r>
              <a:rPr lang="zh-TW" altLang="en-US" sz="2400" dirty="0">
                <a:latin typeface="標楷體" pitchFamily="65" charset="-120"/>
                <a:ea typeface="標楷體" pitchFamily="65" charset="-120"/>
              </a:rPr>
              <a:t>，以助</a:t>
            </a:r>
            <a:r>
              <a:rPr lang="zh-TW" altLang="en-US" sz="2400" dirty="0">
                <a:solidFill>
                  <a:srgbClr val="FF0000"/>
                </a:solidFill>
                <a:latin typeface="標楷體" pitchFamily="65" charset="-120"/>
                <a:ea typeface="標楷體" pitchFamily="65" charset="-120"/>
              </a:rPr>
              <a:t>達成</a:t>
            </a:r>
            <a:r>
              <a:rPr lang="zh-TW" altLang="en-US" sz="2400" dirty="0">
                <a:latin typeface="標楷體" pitchFamily="65" charset="-120"/>
                <a:ea typeface="標楷體" pitchFamily="65" charset="-120"/>
              </a:rPr>
              <a:t>機關</a:t>
            </a:r>
            <a:r>
              <a:rPr lang="zh-TW" altLang="en-US" sz="2400" dirty="0">
                <a:solidFill>
                  <a:srgbClr val="FF0000"/>
                </a:solidFill>
                <a:latin typeface="標楷體" pitchFamily="65" charset="-120"/>
                <a:ea typeface="標楷體" pitchFamily="65" charset="-120"/>
              </a:rPr>
              <a:t>目標</a:t>
            </a:r>
            <a:r>
              <a:rPr lang="zh-TW" altLang="en-US" sz="2400" dirty="0">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提升</a:t>
            </a:r>
            <a:r>
              <a:rPr lang="zh-TW" altLang="en-US" sz="2400" dirty="0">
                <a:latin typeface="標楷體" pitchFamily="65" charset="-120"/>
                <a:ea typeface="標楷體" pitchFamily="65" charset="-120"/>
              </a:rPr>
              <a:t>施政</a:t>
            </a:r>
            <a:r>
              <a:rPr lang="zh-TW" altLang="en-US" sz="2400" dirty="0">
                <a:solidFill>
                  <a:srgbClr val="FF0000"/>
                </a:solidFill>
                <a:latin typeface="標楷體" pitchFamily="65" charset="-120"/>
                <a:ea typeface="標楷體" pitchFamily="65" charset="-120"/>
              </a:rPr>
              <a:t>績效</a:t>
            </a:r>
            <a:r>
              <a:rPr lang="zh-TW" altLang="en-US" sz="2400" dirty="0" smtClean="0">
                <a:latin typeface="標楷體" pitchFamily="65" charset="-120"/>
                <a:ea typeface="標楷體" pitchFamily="65" charset="-120"/>
              </a:rPr>
              <a:t>與民眾</a:t>
            </a:r>
            <a:r>
              <a:rPr lang="zh-TW" altLang="en-US" sz="2400" dirty="0">
                <a:latin typeface="標楷體" pitchFamily="65" charset="-120"/>
                <a:ea typeface="標楷體" pitchFamily="65" charset="-120"/>
              </a:rPr>
              <a:t>滿意度</a:t>
            </a:r>
          </a:p>
        </p:txBody>
      </p:sp>
    </p:spTree>
    <p:extLst>
      <p:ext uri="{BB962C8B-B14F-4D97-AF65-F5344CB8AC3E}">
        <p14:creationId xmlns:p14="http://schemas.microsoft.com/office/powerpoint/2010/main" val="317080827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9034</Words>
  <Application>Microsoft Office PowerPoint</Application>
  <PresentationFormat>如螢幕大小 (4:3)</PresentationFormat>
  <Paragraphs>1339</Paragraphs>
  <Slides>89</Slides>
  <Notes>5</Notes>
  <HiddenSlides>0</HiddenSlides>
  <MMClips>0</MMClips>
  <ScaleCrop>false</ScaleCrop>
  <HeadingPairs>
    <vt:vector size="4" baseType="variant">
      <vt:variant>
        <vt:lpstr>佈景主題</vt:lpstr>
      </vt:variant>
      <vt:variant>
        <vt:i4>1</vt:i4>
      </vt:variant>
      <vt:variant>
        <vt:lpstr>投影片標題</vt:lpstr>
      </vt:variant>
      <vt:variant>
        <vt:i4>89</vt:i4>
      </vt:variant>
    </vt:vector>
  </HeadingPairs>
  <TitlesOfParts>
    <vt:vector size="90" baseType="lpstr">
      <vt:lpstr>Office 佈景主題</vt:lpstr>
      <vt:lpstr>風險評估與自行評估</vt:lpstr>
      <vt:lpstr>大綱</vt:lpstr>
      <vt:lpstr>前言</vt:lpstr>
      <vt:lpstr>PowerPoint 簡報</vt:lpstr>
      <vt:lpstr>政府內部控制觀念架構</vt:lpstr>
      <vt:lpstr>PowerPoint 簡報</vt:lpstr>
      <vt:lpstr>PowerPoint 簡報</vt:lpstr>
      <vt:lpstr>風險</vt:lpstr>
      <vt:lpstr>風險管理</vt:lpstr>
      <vt:lpstr>PowerPoint 簡報</vt:lpstr>
      <vt:lpstr>PowerPoint 簡報</vt:lpstr>
      <vt:lpstr>PowerPoint 簡報</vt:lpstr>
      <vt:lpstr>PowerPoint 簡報</vt:lpstr>
      <vt:lpstr>內部控制與風險管理之關係 ─2004年COSO「企業風險管理─整合架構」</vt:lpstr>
      <vt:lpstr>風險管理與內部控制之關聯</vt:lpstr>
      <vt:lpstr>PowerPoint 簡報</vt:lpstr>
      <vt:lpstr>PowerPoint 簡報</vt:lpstr>
      <vt:lpstr>確認目標及決定風險容忍度</vt:lpstr>
      <vt:lpstr>PowerPoint 簡報</vt:lpstr>
      <vt:lpstr>風險辨識</vt:lpstr>
      <vt:lpstr>PowerPoint 簡報</vt:lpstr>
      <vt:lpstr>PowerPoint 簡報</vt:lpstr>
      <vt:lpstr>PowerPoint 簡報</vt:lpstr>
      <vt:lpstr>風險辨識</vt:lpstr>
      <vt:lpstr>PowerPoint 簡報</vt:lpstr>
      <vt:lpstr>示範案例</vt:lpstr>
      <vt:lpstr>風險分析</vt:lpstr>
      <vt:lpstr>PowerPoint 簡報</vt:lpstr>
      <vt:lpstr>影響程度評量標準表</vt:lpstr>
      <vt:lpstr> 可能性評量標準表 </vt:lpstr>
      <vt:lpstr>PowerPoint 簡報</vt:lpstr>
      <vt:lpstr>風險評量</vt:lpstr>
      <vt:lpstr>PowerPoint 簡報</vt:lpstr>
      <vt:lpstr>機關對風險之處理</vt:lpstr>
      <vt:lpstr>PowerPoint 簡報</vt:lpstr>
      <vt:lpstr>設計控制作業</vt:lpstr>
      <vt:lpstr>選定業務項目</vt:lpstr>
      <vt:lpstr>風險滾推</vt:lpstr>
      <vt:lpstr>風險滾推</vt:lpstr>
      <vt:lpstr>滾推方式辦理風險評估</vt:lpstr>
      <vt:lpstr>PowerPoint 簡報</vt:lpstr>
      <vt:lpstr>PowerPoint 簡報</vt:lpstr>
      <vt:lpstr>自行評估法源依據: 臺中市政府內部控制監督作業要點</vt:lpstr>
      <vt:lpstr>自行評估作業講授大綱</vt:lpstr>
      <vt:lpstr>PowerPoint 簡報</vt:lpstr>
      <vt:lpstr>自行評估之效益</vt:lpstr>
      <vt:lpstr>內部控制自行評估架構圖</vt:lpstr>
      <vt:lpstr>自行評估方法</vt:lpstr>
      <vt:lpstr>自行評估主要步驟</vt:lpstr>
      <vt:lpstr>自行評估計畫</vt:lpstr>
      <vt:lpstr>PowerPoint 簡報</vt:lpstr>
      <vt:lpstr>PowerPoint 簡報</vt:lpstr>
      <vt:lpstr>PowerPoint 簡報</vt:lpstr>
      <vt:lpstr>PowerPoint 簡報</vt:lpstr>
      <vt:lpstr>PowerPoint 簡報</vt:lpstr>
      <vt:lpstr>自行評估表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臺中市○○公所作業層級自行評估表 　　　　　　　　　　　　　　　　　　　○○年度 評估單位： ○○課 評估期間：○○年○○月○○日至○○年○○月○○日　　　　　　　評估日期：○年○月○日 本單位職掌業務例行監督及控制作業(包括對民間團體捐補助作業等2項控制作業)，其自行評估結果如下表：</vt:lpstr>
      <vt:lpstr>PowerPoint 簡報</vt:lpstr>
      <vt:lpstr>　　　　　　　　　　　　臺中市○○公所內部控制制度控制作業自行評估表     　　　　　　　　　　　　　　　　　　　○○年度 評估單位： ○○課 作業類別(項目)：里活動中心申請租借作業 評估期間：○○年○○月○○日至○○年○○月○○日　　　　　  評估日期：  年  月  日</vt:lpstr>
      <vt:lpstr>PowerPoint 簡報</vt:lpstr>
      <vt:lpstr>PowerPoint 簡報</vt:lpstr>
      <vt:lpstr>彙整自行評估結果</vt:lpstr>
      <vt:lpstr>外部監督機關評估</vt:lpstr>
      <vt:lpstr>PowerPoint 簡報</vt:lpstr>
      <vt:lpstr>PowerPoint 簡報</vt:lpstr>
      <vt:lpstr>PowerPoint 簡報</vt:lpstr>
      <vt:lpstr>PowerPoint 簡報</vt:lpstr>
      <vt:lpstr>PowerPoint 簡報</vt:lpstr>
      <vt:lpstr>PowerPoint 簡報</vt:lpstr>
      <vt:lpstr>結語</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g9320823</dc:creator>
  <cp:lastModifiedBy>g9320823</cp:lastModifiedBy>
  <cp:revision>55</cp:revision>
  <dcterms:created xsi:type="dcterms:W3CDTF">2017-01-17T07:36:05Z</dcterms:created>
  <dcterms:modified xsi:type="dcterms:W3CDTF">2017-03-10T08:32:44Z</dcterms:modified>
</cp:coreProperties>
</file>